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28"/>
  </p:notesMasterIdLst>
  <p:sldIdLst>
    <p:sldId id="256" r:id="rId3"/>
    <p:sldId id="257" r:id="rId4"/>
    <p:sldId id="320" r:id="rId5"/>
    <p:sldId id="321" r:id="rId6"/>
    <p:sldId id="323" r:id="rId7"/>
    <p:sldId id="358" r:id="rId8"/>
    <p:sldId id="388" r:id="rId9"/>
    <p:sldId id="389" r:id="rId10"/>
    <p:sldId id="390" r:id="rId11"/>
    <p:sldId id="391" r:id="rId12"/>
    <p:sldId id="322" r:id="rId13"/>
    <p:sldId id="319" r:id="rId14"/>
    <p:sldId id="392" r:id="rId15"/>
    <p:sldId id="324" r:id="rId16"/>
    <p:sldId id="259" r:id="rId17"/>
    <p:sldId id="260" r:id="rId18"/>
    <p:sldId id="261" r:id="rId19"/>
    <p:sldId id="262" r:id="rId20"/>
    <p:sldId id="263" r:id="rId21"/>
    <p:sldId id="264" r:id="rId22"/>
    <p:sldId id="265" r:id="rId23"/>
    <p:sldId id="266" r:id="rId24"/>
    <p:sldId id="267" r:id="rId25"/>
    <p:sldId id="269" r:id="rId26"/>
    <p:sldId id="270" r:id="rId27"/>
    <p:sldId id="271" r:id="rId28"/>
    <p:sldId id="272" r:id="rId29"/>
    <p:sldId id="273" r:id="rId30"/>
    <p:sldId id="274" r:id="rId31"/>
    <p:sldId id="275" r:id="rId32"/>
    <p:sldId id="276" r:id="rId33"/>
    <p:sldId id="277" r:id="rId34"/>
    <p:sldId id="278" r:id="rId35"/>
    <p:sldId id="279" r:id="rId36"/>
    <p:sldId id="280" r:id="rId37"/>
    <p:sldId id="281" r:id="rId38"/>
    <p:sldId id="283" r:id="rId39"/>
    <p:sldId id="284" r:id="rId40"/>
    <p:sldId id="285" r:id="rId41"/>
    <p:sldId id="286" r:id="rId42"/>
    <p:sldId id="288" r:id="rId43"/>
    <p:sldId id="287" r:id="rId44"/>
    <p:sldId id="289" r:id="rId45"/>
    <p:sldId id="290" r:id="rId46"/>
    <p:sldId id="291"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28" r:id="rId61"/>
    <p:sldId id="329" r:id="rId62"/>
    <p:sldId id="330" r:id="rId63"/>
    <p:sldId id="331" r:id="rId64"/>
    <p:sldId id="332" r:id="rId65"/>
    <p:sldId id="333" r:id="rId66"/>
    <p:sldId id="334" r:id="rId67"/>
    <p:sldId id="335" r:id="rId68"/>
    <p:sldId id="336" r:id="rId69"/>
    <p:sldId id="315" r:id="rId70"/>
    <p:sldId id="337" r:id="rId71"/>
    <p:sldId id="316" r:id="rId72"/>
    <p:sldId id="365" r:id="rId73"/>
    <p:sldId id="306" r:id="rId74"/>
    <p:sldId id="326" r:id="rId75"/>
    <p:sldId id="338" r:id="rId76"/>
    <p:sldId id="318" r:id="rId77"/>
    <p:sldId id="339" r:id="rId78"/>
    <p:sldId id="340" r:id="rId79"/>
    <p:sldId id="341" r:id="rId80"/>
    <p:sldId id="343" r:id="rId81"/>
    <p:sldId id="342" r:id="rId82"/>
    <p:sldId id="344" r:id="rId83"/>
    <p:sldId id="345" r:id="rId84"/>
    <p:sldId id="346" r:id="rId85"/>
    <p:sldId id="325" r:id="rId86"/>
    <p:sldId id="311" r:id="rId87"/>
    <p:sldId id="312" r:id="rId88"/>
    <p:sldId id="314" r:id="rId89"/>
    <p:sldId id="352" r:id="rId90"/>
    <p:sldId id="385" r:id="rId91"/>
    <p:sldId id="386" r:id="rId92"/>
    <p:sldId id="387" r:id="rId93"/>
    <p:sldId id="347" r:id="rId94"/>
    <p:sldId id="350" r:id="rId95"/>
    <p:sldId id="351" r:id="rId96"/>
    <p:sldId id="356" r:id="rId97"/>
    <p:sldId id="357" r:id="rId98"/>
    <p:sldId id="348" r:id="rId99"/>
    <p:sldId id="349" r:id="rId100"/>
    <p:sldId id="359" r:id="rId101"/>
    <p:sldId id="360" r:id="rId102"/>
    <p:sldId id="361" r:id="rId103"/>
    <p:sldId id="327" r:id="rId104"/>
    <p:sldId id="307" r:id="rId105"/>
    <p:sldId id="308" r:id="rId106"/>
    <p:sldId id="309" r:id="rId107"/>
    <p:sldId id="362" r:id="rId108"/>
    <p:sldId id="363" r:id="rId109"/>
    <p:sldId id="364" r:id="rId110"/>
    <p:sldId id="367" r:id="rId111"/>
    <p:sldId id="369" r:id="rId112"/>
    <p:sldId id="370" r:id="rId113"/>
    <p:sldId id="371" r:id="rId114"/>
    <p:sldId id="372" r:id="rId115"/>
    <p:sldId id="373" r:id="rId116"/>
    <p:sldId id="374" r:id="rId117"/>
    <p:sldId id="375" r:id="rId118"/>
    <p:sldId id="376" r:id="rId119"/>
    <p:sldId id="377" r:id="rId120"/>
    <p:sldId id="379" r:id="rId121"/>
    <p:sldId id="368" r:id="rId122"/>
    <p:sldId id="381" r:id="rId123"/>
    <p:sldId id="380" r:id="rId124"/>
    <p:sldId id="382" r:id="rId125"/>
    <p:sldId id="384" r:id="rId126"/>
    <p:sldId id="258" r:id="rId1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BB453"/>
    <a:srgbClr val="EBF1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Estilo medio 4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92" autoAdjust="0"/>
    <p:restoredTop sz="95407" autoAdjust="0"/>
  </p:normalViewPr>
  <p:slideViewPr>
    <p:cSldViewPr snapToGrid="0">
      <p:cViewPr varScale="1">
        <p:scale>
          <a:sx n="68" d="100"/>
          <a:sy n="68" d="100"/>
        </p:scale>
        <p:origin x="61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notesMaster" Target="notesMasters/notesMaster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presProps" Target="presProp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viewProps" Target="view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tableStyles" Target="tableStyles.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'VARIACIÓN PPTAL'!$C$13</c:f>
              <c:strCache>
                <c:ptCount val="1"/>
                <c:pt idx="0">
                  <c:v>PPTO DE GENERAL</c:v>
                </c:pt>
              </c:strCache>
            </c:strRef>
          </c:tx>
          <c:spPr>
            <a:solidFill>
              <a:srgbClr val="00B0F0"/>
            </a:solidFill>
            <a:ln>
              <a:noFill/>
            </a:ln>
            <a:effectLst>
              <a:outerShdw blurRad="57150" dist="19050" dir="5400000" algn="ctr" rotWithShape="0">
                <a:srgbClr val="000000">
                  <a:alpha val="63000"/>
                </a:srgbClr>
              </a:outerShdw>
            </a:effectLst>
          </c:spPr>
          <c:invertIfNegative val="0"/>
          <c:dLbls>
            <c:dLbl>
              <c:idx val="1"/>
              <c:layout>
                <c:manualLayout>
                  <c:x val="-5.5116493701584327E-17"/>
                  <c:y val="-9.20291673830713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178-4851-85E2-563D9D89C1C9}"/>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tx1"/>
                </a:solidFill>
                <a:tailEnd type="triangle"/>
              </a:ln>
              <a:effectLst/>
            </c:spPr>
            <c:trendlineType val="linear"/>
            <c:dispRSqr val="0"/>
            <c:dispEq val="0"/>
          </c:trendline>
          <c:cat>
            <c:numRef>
              <c:f>'VARIACIÓN PPTAL'!$B$14:$B$17</c:f>
              <c:numCache>
                <c:formatCode>General</c:formatCode>
                <c:ptCount val="4"/>
                <c:pt idx="0">
                  <c:v>2020</c:v>
                </c:pt>
                <c:pt idx="1">
                  <c:v>2021</c:v>
                </c:pt>
                <c:pt idx="2">
                  <c:v>2022</c:v>
                </c:pt>
                <c:pt idx="3">
                  <c:v>2023</c:v>
                </c:pt>
              </c:numCache>
            </c:numRef>
          </c:cat>
          <c:val>
            <c:numRef>
              <c:f>'VARIACIÓN PPTAL'!$C$14:$C$17</c:f>
              <c:numCache>
                <c:formatCode>"$"#,##0.00_);[Red]\("$"#,##0.00\)</c:formatCode>
                <c:ptCount val="4"/>
                <c:pt idx="0">
                  <c:v>8300245952</c:v>
                </c:pt>
                <c:pt idx="1">
                  <c:v>12103091377.030001</c:v>
                </c:pt>
                <c:pt idx="2">
                  <c:v>14898641585.879999</c:v>
                </c:pt>
                <c:pt idx="3">
                  <c:v>33730533107.77</c:v>
                </c:pt>
              </c:numCache>
            </c:numRef>
          </c:val>
          <c:extLst>
            <c:ext xmlns:c16="http://schemas.microsoft.com/office/drawing/2014/chart" uri="{C3380CC4-5D6E-409C-BE32-E72D297353CC}">
              <c16:uniqueId val="{00000001-1178-4851-85E2-563D9D89C1C9}"/>
            </c:ext>
          </c:extLst>
        </c:ser>
        <c:dLbls>
          <c:showLegendKey val="0"/>
          <c:showVal val="0"/>
          <c:showCatName val="0"/>
          <c:showSerName val="0"/>
          <c:showPercent val="0"/>
          <c:showBubbleSize val="0"/>
        </c:dLbls>
        <c:gapWidth val="100"/>
        <c:overlap val="-24"/>
        <c:axId val="564457168"/>
        <c:axId val="564454648"/>
      </c:barChart>
      <c:catAx>
        <c:axId val="56445716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s-ES"/>
          </a:p>
        </c:txPr>
        <c:crossAx val="564454648"/>
        <c:crosses val="autoZero"/>
        <c:auto val="1"/>
        <c:lblAlgn val="ctr"/>
        <c:lblOffset val="100"/>
        <c:noMultiLvlLbl val="0"/>
      </c:catAx>
      <c:valAx>
        <c:axId val="564454648"/>
        <c:scaling>
          <c:orientation val="minMax"/>
        </c:scaling>
        <c:delete val="1"/>
        <c:axPos val="l"/>
        <c:majorGridlines>
          <c:spPr>
            <a:ln w="9525" cap="flat" cmpd="sng" algn="ctr">
              <a:solidFill>
                <a:schemeClr val="tx1">
                  <a:lumMod val="15000"/>
                  <a:lumOff val="85000"/>
                </a:schemeClr>
              </a:solidFill>
              <a:round/>
            </a:ln>
            <a:effectLst/>
          </c:spPr>
        </c:majorGridlines>
        <c:numFmt formatCode="&quot;$&quot;#,##0.00_);[Red]\(&quot;$&quot;#,##0.00\)" sourceLinked="1"/>
        <c:majorTickMark val="none"/>
        <c:minorTickMark val="none"/>
        <c:tickLblPos val="nextTo"/>
        <c:crossAx val="5644571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341701534170154E-2"/>
          <c:y val="0.12527964205816555"/>
          <c:w val="0.96931659693165972"/>
          <c:h val="0.75844915358734533"/>
        </c:manualLayout>
      </c:layout>
      <c:barChart>
        <c:barDir val="col"/>
        <c:grouping val="clustered"/>
        <c:varyColors val="0"/>
        <c:ser>
          <c:idx val="0"/>
          <c:order val="0"/>
          <c:tx>
            <c:strRef>
              <c:f>'VARIACIÓN PPTAL'!$C$7</c:f>
              <c:strCache>
                <c:ptCount val="1"/>
                <c:pt idx="0">
                  <c:v>PPTO DE INVERSIÓN</c:v>
                </c:pt>
              </c:strCache>
            </c:strRef>
          </c:tx>
          <c:spPr>
            <a:solidFill>
              <a:srgbClr val="00B0F0"/>
            </a:solidFill>
            <a:ln w="9525" cap="flat" cmpd="sng" algn="ctr">
              <a:solidFill>
                <a:srgbClr val="00B0F0"/>
              </a:solidFill>
              <a:round/>
            </a:ln>
            <a:effectLst/>
          </c:spPr>
          <c:invertIfNegative val="0"/>
          <c:dLbls>
            <c:dLbl>
              <c:idx val="1"/>
              <c:layout>
                <c:manualLayout>
                  <c:x val="-5.5788005578800556E-3"/>
                  <c:y val="-8.948545861297531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E22-4B90-B0E9-BAEE98A654D6}"/>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50000"/>
                        <a:lumOff val="50000"/>
                      </a:schemeClr>
                    </a:solidFill>
                    <a:latin typeface="+mn-lt"/>
                    <a:ea typeface="+mn-ea"/>
                    <a:cs typeface="+mn-cs"/>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trendline>
            <c:spPr>
              <a:ln w="15875" cap="rnd">
                <a:solidFill>
                  <a:schemeClr val="tx1"/>
                </a:solidFill>
                <a:tailEnd type="triangle"/>
              </a:ln>
              <a:effectLst/>
            </c:spPr>
            <c:trendlineType val="linear"/>
            <c:dispRSqr val="0"/>
            <c:dispEq val="0"/>
          </c:trendline>
          <c:cat>
            <c:numRef>
              <c:f>'VARIACIÓN PPTAL'!$B$8:$B$11</c:f>
              <c:numCache>
                <c:formatCode>General</c:formatCode>
                <c:ptCount val="4"/>
                <c:pt idx="0">
                  <c:v>2020</c:v>
                </c:pt>
                <c:pt idx="1">
                  <c:v>2021</c:v>
                </c:pt>
                <c:pt idx="2">
                  <c:v>2022</c:v>
                </c:pt>
                <c:pt idx="3">
                  <c:v>2023</c:v>
                </c:pt>
              </c:numCache>
            </c:numRef>
          </c:cat>
          <c:val>
            <c:numRef>
              <c:f>'VARIACIÓN PPTAL'!$C$8:$C$11</c:f>
              <c:numCache>
                <c:formatCode>"$"#,##0.00_);[Red]\("$"#,##0.00\)</c:formatCode>
                <c:ptCount val="4"/>
                <c:pt idx="0">
                  <c:v>5300170015</c:v>
                </c:pt>
                <c:pt idx="1">
                  <c:v>8887529876.0300007</c:v>
                </c:pt>
                <c:pt idx="2">
                  <c:v>11420158527.879999</c:v>
                </c:pt>
                <c:pt idx="3">
                  <c:v>29909829560.77</c:v>
                </c:pt>
              </c:numCache>
            </c:numRef>
          </c:val>
          <c:extLst>
            <c:ext xmlns:c16="http://schemas.microsoft.com/office/drawing/2014/chart" uri="{C3380CC4-5D6E-409C-BE32-E72D297353CC}">
              <c16:uniqueId val="{00000001-1E22-4B90-B0E9-BAEE98A654D6}"/>
            </c:ext>
          </c:extLst>
        </c:ser>
        <c:dLbls>
          <c:showLegendKey val="0"/>
          <c:showVal val="0"/>
          <c:showCatName val="0"/>
          <c:showSerName val="0"/>
          <c:showPercent val="0"/>
          <c:showBubbleSize val="0"/>
        </c:dLbls>
        <c:gapWidth val="100"/>
        <c:overlap val="-24"/>
        <c:axId val="539409168"/>
        <c:axId val="539409888"/>
      </c:barChart>
      <c:catAx>
        <c:axId val="539409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50000"/>
                    <a:lumOff val="50000"/>
                  </a:schemeClr>
                </a:solidFill>
                <a:latin typeface="+mn-lt"/>
                <a:ea typeface="+mn-ea"/>
                <a:cs typeface="+mn-cs"/>
              </a:defRPr>
            </a:pPr>
            <a:endParaRPr lang="es-ES"/>
          </a:p>
        </c:txPr>
        <c:crossAx val="539409888"/>
        <c:crosses val="autoZero"/>
        <c:auto val="1"/>
        <c:lblAlgn val="ctr"/>
        <c:lblOffset val="100"/>
        <c:noMultiLvlLbl val="0"/>
      </c:catAx>
      <c:valAx>
        <c:axId val="539409888"/>
        <c:scaling>
          <c:orientation val="minMax"/>
        </c:scaling>
        <c:delete val="1"/>
        <c:axPos val="l"/>
        <c:majorGridlines>
          <c:spPr>
            <a:ln w="9525" cap="flat" cmpd="sng" algn="ctr">
              <a:solidFill>
                <a:schemeClr val="tx1">
                  <a:lumMod val="15000"/>
                  <a:lumOff val="85000"/>
                </a:schemeClr>
              </a:solidFill>
              <a:round/>
            </a:ln>
            <a:effectLst/>
          </c:spPr>
        </c:majorGridlines>
        <c:numFmt formatCode="&quot;$&quot;#,##0.00_);[Red]\(&quot;$&quot;#,##0.00\)" sourceLinked="1"/>
        <c:majorTickMark val="none"/>
        <c:minorTickMark val="none"/>
        <c:tickLblPos val="nextTo"/>
        <c:crossAx val="5394091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'VARIACIÓN PPTAL'!$C$1</c:f>
              <c:strCache>
                <c:ptCount val="1"/>
                <c:pt idx="0">
                  <c:v>PPTO DE FUNCIONAMIENTO</c:v>
                </c:pt>
              </c:strCache>
            </c:strRef>
          </c:tx>
          <c:spPr>
            <a:solidFill>
              <a:srgbClr val="00B0F0"/>
            </a:solidFill>
            <a:ln>
              <a:solidFill>
                <a:srgbClr val="00B0F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tx1"/>
                </a:solidFill>
                <a:prstDash val="solid"/>
                <a:tailEnd type="triangle"/>
              </a:ln>
              <a:effectLst/>
            </c:spPr>
            <c:trendlineType val="linear"/>
            <c:dispRSqr val="0"/>
            <c:dispEq val="0"/>
          </c:trendline>
          <c:cat>
            <c:numRef>
              <c:f>'VARIACIÓN PPTAL'!$B$2:$B$5</c:f>
              <c:numCache>
                <c:formatCode>General</c:formatCode>
                <c:ptCount val="4"/>
                <c:pt idx="0">
                  <c:v>2020</c:v>
                </c:pt>
                <c:pt idx="1">
                  <c:v>2021</c:v>
                </c:pt>
                <c:pt idx="2">
                  <c:v>2022</c:v>
                </c:pt>
                <c:pt idx="3">
                  <c:v>2023</c:v>
                </c:pt>
              </c:numCache>
            </c:numRef>
          </c:cat>
          <c:val>
            <c:numRef>
              <c:f>'VARIACIÓN PPTAL'!$C$2:$C$5</c:f>
              <c:numCache>
                <c:formatCode>"$"#,##0.00_);[Red]\("$"#,##0.00\)</c:formatCode>
                <c:ptCount val="4"/>
                <c:pt idx="0">
                  <c:v>3000075937</c:v>
                </c:pt>
                <c:pt idx="1">
                  <c:v>3215561501</c:v>
                </c:pt>
                <c:pt idx="2">
                  <c:v>3478483058</c:v>
                </c:pt>
                <c:pt idx="3">
                  <c:v>3820703547</c:v>
                </c:pt>
              </c:numCache>
            </c:numRef>
          </c:val>
          <c:extLst>
            <c:ext xmlns:c16="http://schemas.microsoft.com/office/drawing/2014/chart" uri="{C3380CC4-5D6E-409C-BE32-E72D297353CC}">
              <c16:uniqueId val="{00000001-33F2-404C-AE62-89A04872831A}"/>
            </c:ext>
          </c:extLst>
        </c:ser>
        <c:dLbls>
          <c:showLegendKey val="0"/>
          <c:showVal val="0"/>
          <c:showCatName val="0"/>
          <c:showSerName val="0"/>
          <c:showPercent val="0"/>
          <c:showBubbleSize val="0"/>
        </c:dLbls>
        <c:gapWidth val="219"/>
        <c:overlap val="-27"/>
        <c:axId val="362055600"/>
        <c:axId val="362058120"/>
      </c:barChart>
      <c:catAx>
        <c:axId val="36205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s-ES"/>
          </a:p>
        </c:txPr>
        <c:crossAx val="362058120"/>
        <c:crosses val="autoZero"/>
        <c:auto val="1"/>
        <c:lblAlgn val="ctr"/>
        <c:lblOffset val="100"/>
        <c:noMultiLvlLbl val="0"/>
      </c:catAx>
      <c:valAx>
        <c:axId val="362058120"/>
        <c:scaling>
          <c:orientation val="minMax"/>
        </c:scaling>
        <c:delete val="1"/>
        <c:axPos val="l"/>
        <c:majorGridlines>
          <c:spPr>
            <a:ln w="9525" cap="flat" cmpd="sng" algn="ctr">
              <a:solidFill>
                <a:schemeClr val="tx1">
                  <a:lumMod val="15000"/>
                  <a:lumOff val="85000"/>
                </a:schemeClr>
              </a:solidFill>
              <a:round/>
            </a:ln>
            <a:effectLst/>
          </c:spPr>
        </c:majorGridlines>
        <c:numFmt formatCode="&quot;$&quot;#,##0.00_);[Red]\(&quot;$&quot;#,##0.00\)" sourceLinked="1"/>
        <c:majorTickMark val="none"/>
        <c:minorTickMark val="none"/>
        <c:tickLblPos val="nextTo"/>
        <c:crossAx val="3620556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3BE0A0-6F5B-4739-8C22-B45521755B19}" type="datetimeFigureOut">
              <a:rPr lang="es-CO" smtClean="0"/>
              <a:t>28/11/2023</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BBA524-AC4D-4521-BEA0-A7371A4A0249}" type="slidenum">
              <a:rPr lang="es-CO" smtClean="0"/>
              <a:t>‹Nº›</a:t>
            </a:fld>
            <a:endParaRPr lang="es-CO"/>
          </a:p>
        </p:txBody>
      </p:sp>
    </p:spTree>
    <p:extLst>
      <p:ext uri="{BB962C8B-B14F-4D97-AF65-F5344CB8AC3E}">
        <p14:creationId xmlns:p14="http://schemas.microsoft.com/office/powerpoint/2010/main" val="3696356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8BBA524-AC4D-4521-BEA0-A7371A4A0249}" type="slidenum">
              <a:rPr lang="es-CO" smtClean="0"/>
              <a:t>14</a:t>
            </a:fld>
            <a:endParaRPr lang="es-CO"/>
          </a:p>
        </p:txBody>
      </p:sp>
    </p:spTree>
    <p:extLst>
      <p:ext uri="{BB962C8B-B14F-4D97-AF65-F5344CB8AC3E}">
        <p14:creationId xmlns:p14="http://schemas.microsoft.com/office/powerpoint/2010/main" val="453565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A8BBA524-AC4D-4521-BEA0-A7371A4A0249}" type="slidenum">
              <a:rPr lang="es-CO" smtClean="0"/>
              <a:t>76</a:t>
            </a:fld>
            <a:endParaRPr lang="es-CO"/>
          </a:p>
        </p:txBody>
      </p:sp>
    </p:spTree>
    <p:extLst>
      <p:ext uri="{BB962C8B-B14F-4D97-AF65-F5344CB8AC3E}">
        <p14:creationId xmlns:p14="http://schemas.microsoft.com/office/powerpoint/2010/main" val="24489816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869B3-53AC-52A5-77EC-C726A728A93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5812AEA-EE0B-32C0-7410-1327DF96A5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0C145A-EA97-446B-6960-6A7554B7976B}"/>
              </a:ext>
            </a:extLst>
          </p:cNvPr>
          <p:cNvSpPr>
            <a:spLocks noGrp="1"/>
          </p:cNvSpPr>
          <p:nvPr>
            <p:ph type="dt" sz="half" idx="10"/>
          </p:nvPr>
        </p:nvSpPr>
        <p:spPr/>
        <p:txBody>
          <a:bodyPr/>
          <a:lstStyle/>
          <a:p>
            <a:fld id="{96381549-7C95-4E1F-951E-7D88496D975F}" type="datetimeFigureOut">
              <a:rPr lang="en-US" smtClean="0"/>
              <a:t>11/28/2023</a:t>
            </a:fld>
            <a:endParaRPr lang="en-US"/>
          </a:p>
        </p:txBody>
      </p:sp>
      <p:sp>
        <p:nvSpPr>
          <p:cNvPr id="5" name="Footer Placeholder 4">
            <a:extLst>
              <a:ext uri="{FF2B5EF4-FFF2-40B4-BE49-F238E27FC236}">
                <a16:creationId xmlns:a16="http://schemas.microsoft.com/office/drawing/2014/main" id="{4CA0A2BE-1005-E15F-2862-FB14827064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79E6FD-4AA5-1EFC-9BA4-A918E0DAD4EA}"/>
              </a:ext>
            </a:extLst>
          </p:cNvPr>
          <p:cNvSpPr>
            <a:spLocks noGrp="1"/>
          </p:cNvSpPr>
          <p:nvPr>
            <p:ph type="sldNum" sz="quarter" idx="12"/>
          </p:nvPr>
        </p:nvSpPr>
        <p:spPr/>
        <p:txBody>
          <a:bodyPr/>
          <a:lstStyle/>
          <a:p>
            <a:fld id="{52F3D8BD-1605-4E49-8702-A40EDE1B02E6}" type="slidenum">
              <a:rPr lang="en-US" smtClean="0"/>
              <a:t>‹Nº›</a:t>
            </a:fld>
            <a:endParaRPr lang="en-US"/>
          </a:p>
        </p:txBody>
      </p:sp>
    </p:spTree>
    <p:extLst>
      <p:ext uri="{BB962C8B-B14F-4D97-AF65-F5344CB8AC3E}">
        <p14:creationId xmlns:p14="http://schemas.microsoft.com/office/powerpoint/2010/main" val="28693659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68637-66CD-0623-9D45-902CCC22101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16442C9-A205-E4A3-7D6F-2B6379E0850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88CB2F-05D9-6EF8-2403-7B949817AC9D}"/>
              </a:ext>
            </a:extLst>
          </p:cNvPr>
          <p:cNvSpPr>
            <a:spLocks noGrp="1"/>
          </p:cNvSpPr>
          <p:nvPr>
            <p:ph type="dt" sz="half" idx="10"/>
          </p:nvPr>
        </p:nvSpPr>
        <p:spPr/>
        <p:txBody>
          <a:bodyPr/>
          <a:lstStyle/>
          <a:p>
            <a:fld id="{96381549-7C95-4E1F-951E-7D88496D975F}" type="datetimeFigureOut">
              <a:rPr lang="en-US" smtClean="0"/>
              <a:t>11/28/2023</a:t>
            </a:fld>
            <a:endParaRPr lang="en-US"/>
          </a:p>
        </p:txBody>
      </p:sp>
      <p:sp>
        <p:nvSpPr>
          <p:cNvPr id="5" name="Footer Placeholder 4">
            <a:extLst>
              <a:ext uri="{FF2B5EF4-FFF2-40B4-BE49-F238E27FC236}">
                <a16:creationId xmlns:a16="http://schemas.microsoft.com/office/drawing/2014/main" id="{448FFC91-104C-A6EE-C8E8-5A0248FEEB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61CD0B-1101-9535-D95A-BA8463086827}"/>
              </a:ext>
            </a:extLst>
          </p:cNvPr>
          <p:cNvSpPr>
            <a:spLocks noGrp="1"/>
          </p:cNvSpPr>
          <p:nvPr>
            <p:ph type="sldNum" sz="quarter" idx="12"/>
          </p:nvPr>
        </p:nvSpPr>
        <p:spPr/>
        <p:txBody>
          <a:bodyPr/>
          <a:lstStyle/>
          <a:p>
            <a:fld id="{52F3D8BD-1605-4E49-8702-A40EDE1B02E6}" type="slidenum">
              <a:rPr lang="en-US" smtClean="0"/>
              <a:t>‹Nº›</a:t>
            </a:fld>
            <a:endParaRPr lang="en-US"/>
          </a:p>
        </p:txBody>
      </p:sp>
    </p:spTree>
    <p:extLst>
      <p:ext uri="{BB962C8B-B14F-4D97-AF65-F5344CB8AC3E}">
        <p14:creationId xmlns:p14="http://schemas.microsoft.com/office/powerpoint/2010/main" val="1715340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81A0576-ABBF-8494-98CB-D2DA72AB380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2C2A73F-9E5F-1C29-3D34-788798ED9F5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9C9C8D-7ED1-BD4B-F2AE-0031BEA99A89}"/>
              </a:ext>
            </a:extLst>
          </p:cNvPr>
          <p:cNvSpPr>
            <a:spLocks noGrp="1"/>
          </p:cNvSpPr>
          <p:nvPr>
            <p:ph type="dt" sz="half" idx="10"/>
          </p:nvPr>
        </p:nvSpPr>
        <p:spPr/>
        <p:txBody>
          <a:bodyPr/>
          <a:lstStyle/>
          <a:p>
            <a:fld id="{96381549-7C95-4E1F-951E-7D88496D975F}" type="datetimeFigureOut">
              <a:rPr lang="en-US" smtClean="0"/>
              <a:t>11/28/2023</a:t>
            </a:fld>
            <a:endParaRPr lang="en-US"/>
          </a:p>
        </p:txBody>
      </p:sp>
      <p:sp>
        <p:nvSpPr>
          <p:cNvPr id="5" name="Footer Placeholder 4">
            <a:extLst>
              <a:ext uri="{FF2B5EF4-FFF2-40B4-BE49-F238E27FC236}">
                <a16:creationId xmlns:a16="http://schemas.microsoft.com/office/drawing/2014/main" id="{B9E6983F-5A24-8AFE-3CE8-DB1E1A4A5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6FDB61-531D-15F3-1E98-74BA4868DAF1}"/>
              </a:ext>
            </a:extLst>
          </p:cNvPr>
          <p:cNvSpPr>
            <a:spLocks noGrp="1"/>
          </p:cNvSpPr>
          <p:nvPr>
            <p:ph type="sldNum" sz="quarter" idx="12"/>
          </p:nvPr>
        </p:nvSpPr>
        <p:spPr/>
        <p:txBody>
          <a:bodyPr/>
          <a:lstStyle/>
          <a:p>
            <a:fld id="{52F3D8BD-1605-4E49-8702-A40EDE1B02E6}" type="slidenum">
              <a:rPr lang="en-US" smtClean="0"/>
              <a:t>‹Nº›</a:t>
            </a:fld>
            <a:endParaRPr lang="en-US"/>
          </a:p>
        </p:txBody>
      </p:sp>
    </p:spTree>
    <p:extLst>
      <p:ext uri="{BB962C8B-B14F-4D97-AF65-F5344CB8AC3E}">
        <p14:creationId xmlns:p14="http://schemas.microsoft.com/office/powerpoint/2010/main" val="39411039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9F5014-EE63-8D50-4A57-CBDE71524F36}"/>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0644214A-2F95-17F8-5249-E7D0FA3E425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3B161582-5EE7-29F7-9880-AC9B313206DD}"/>
              </a:ext>
            </a:extLst>
          </p:cNvPr>
          <p:cNvSpPr>
            <a:spLocks noGrp="1"/>
          </p:cNvSpPr>
          <p:nvPr>
            <p:ph type="dt" sz="half" idx="10"/>
          </p:nvPr>
        </p:nvSpPr>
        <p:spPr/>
        <p:txBody>
          <a:bodyPr/>
          <a:lstStyle/>
          <a:p>
            <a:fld id="{7C2D93E6-527E-48D6-AD05-C45E32F56F79}" type="datetimeFigureOut">
              <a:rPr lang="es-CO" smtClean="0"/>
              <a:t>28/11/2023</a:t>
            </a:fld>
            <a:endParaRPr lang="es-CO"/>
          </a:p>
        </p:txBody>
      </p:sp>
      <p:sp>
        <p:nvSpPr>
          <p:cNvPr id="5" name="Marcador de pie de página 4">
            <a:extLst>
              <a:ext uri="{FF2B5EF4-FFF2-40B4-BE49-F238E27FC236}">
                <a16:creationId xmlns:a16="http://schemas.microsoft.com/office/drawing/2014/main" id="{B1BA8EAD-8803-BA5E-E11B-1D86DEF8FFB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C02AE38-AB0C-7A9F-FB4E-8762B5FB7479}"/>
              </a:ext>
            </a:extLst>
          </p:cNvPr>
          <p:cNvSpPr>
            <a:spLocks noGrp="1"/>
          </p:cNvSpPr>
          <p:nvPr>
            <p:ph type="sldNum" sz="quarter" idx="12"/>
          </p:nvPr>
        </p:nvSpPr>
        <p:spPr/>
        <p:txBody>
          <a:bodyPr/>
          <a:lstStyle/>
          <a:p>
            <a:fld id="{D3FABEC5-ACA5-4420-B600-B98B588D8685}" type="slidenum">
              <a:rPr lang="es-CO" smtClean="0"/>
              <a:t>‹Nº›</a:t>
            </a:fld>
            <a:endParaRPr lang="es-CO"/>
          </a:p>
        </p:txBody>
      </p:sp>
    </p:spTree>
    <p:extLst>
      <p:ext uri="{BB962C8B-B14F-4D97-AF65-F5344CB8AC3E}">
        <p14:creationId xmlns:p14="http://schemas.microsoft.com/office/powerpoint/2010/main" val="17027513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8C0E57B-E5E3-6067-BDF3-09C3AEC3634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0BBF184-7BC3-C014-B5A7-F64086150727}"/>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F1A825C-885D-0CB0-BEE8-DCBF643A74B6}"/>
              </a:ext>
            </a:extLst>
          </p:cNvPr>
          <p:cNvSpPr>
            <a:spLocks noGrp="1"/>
          </p:cNvSpPr>
          <p:nvPr>
            <p:ph type="dt" sz="half" idx="10"/>
          </p:nvPr>
        </p:nvSpPr>
        <p:spPr/>
        <p:txBody>
          <a:bodyPr/>
          <a:lstStyle/>
          <a:p>
            <a:fld id="{7C2D93E6-527E-48D6-AD05-C45E32F56F79}" type="datetimeFigureOut">
              <a:rPr lang="es-CO" smtClean="0"/>
              <a:t>28/11/2023</a:t>
            </a:fld>
            <a:endParaRPr lang="es-CO"/>
          </a:p>
        </p:txBody>
      </p:sp>
      <p:sp>
        <p:nvSpPr>
          <p:cNvPr id="5" name="Marcador de pie de página 4">
            <a:extLst>
              <a:ext uri="{FF2B5EF4-FFF2-40B4-BE49-F238E27FC236}">
                <a16:creationId xmlns:a16="http://schemas.microsoft.com/office/drawing/2014/main" id="{14DF6111-FF4B-24C0-FB6E-F59BBD0B81D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391B8E2-BF2E-DE1C-231F-79909FCFD1D4}"/>
              </a:ext>
            </a:extLst>
          </p:cNvPr>
          <p:cNvSpPr>
            <a:spLocks noGrp="1"/>
          </p:cNvSpPr>
          <p:nvPr>
            <p:ph type="sldNum" sz="quarter" idx="12"/>
          </p:nvPr>
        </p:nvSpPr>
        <p:spPr/>
        <p:txBody>
          <a:bodyPr/>
          <a:lstStyle/>
          <a:p>
            <a:fld id="{D3FABEC5-ACA5-4420-B600-B98B588D8685}" type="slidenum">
              <a:rPr lang="es-CO" smtClean="0"/>
              <a:t>‹Nº›</a:t>
            </a:fld>
            <a:endParaRPr lang="es-CO"/>
          </a:p>
        </p:txBody>
      </p:sp>
    </p:spTree>
    <p:extLst>
      <p:ext uri="{BB962C8B-B14F-4D97-AF65-F5344CB8AC3E}">
        <p14:creationId xmlns:p14="http://schemas.microsoft.com/office/powerpoint/2010/main" val="12754921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87407C-C2E6-0DB4-7966-8BE98918DE59}"/>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C0A9CAD-9977-E2EA-6739-204FC1DD178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9946E435-3EBF-F98E-FE65-121F152B434D}"/>
              </a:ext>
            </a:extLst>
          </p:cNvPr>
          <p:cNvSpPr>
            <a:spLocks noGrp="1"/>
          </p:cNvSpPr>
          <p:nvPr>
            <p:ph type="dt" sz="half" idx="10"/>
          </p:nvPr>
        </p:nvSpPr>
        <p:spPr/>
        <p:txBody>
          <a:bodyPr/>
          <a:lstStyle/>
          <a:p>
            <a:fld id="{7C2D93E6-527E-48D6-AD05-C45E32F56F79}" type="datetimeFigureOut">
              <a:rPr lang="es-CO" smtClean="0"/>
              <a:t>28/11/2023</a:t>
            </a:fld>
            <a:endParaRPr lang="es-CO"/>
          </a:p>
        </p:txBody>
      </p:sp>
      <p:sp>
        <p:nvSpPr>
          <p:cNvPr id="5" name="Marcador de pie de página 4">
            <a:extLst>
              <a:ext uri="{FF2B5EF4-FFF2-40B4-BE49-F238E27FC236}">
                <a16:creationId xmlns:a16="http://schemas.microsoft.com/office/drawing/2014/main" id="{EA5C06C0-0CF6-20FC-D1FE-20570375452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2101F5F-0675-42EE-AC99-482844F62B1E}"/>
              </a:ext>
            </a:extLst>
          </p:cNvPr>
          <p:cNvSpPr>
            <a:spLocks noGrp="1"/>
          </p:cNvSpPr>
          <p:nvPr>
            <p:ph type="sldNum" sz="quarter" idx="12"/>
          </p:nvPr>
        </p:nvSpPr>
        <p:spPr/>
        <p:txBody>
          <a:bodyPr/>
          <a:lstStyle/>
          <a:p>
            <a:fld id="{D3FABEC5-ACA5-4420-B600-B98B588D8685}" type="slidenum">
              <a:rPr lang="es-CO" smtClean="0"/>
              <a:t>‹Nº›</a:t>
            </a:fld>
            <a:endParaRPr lang="es-CO"/>
          </a:p>
        </p:txBody>
      </p:sp>
    </p:spTree>
    <p:extLst>
      <p:ext uri="{BB962C8B-B14F-4D97-AF65-F5344CB8AC3E}">
        <p14:creationId xmlns:p14="http://schemas.microsoft.com/office/powerpoint/2010/main" val="14350602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25CBE3-61C4-8374-A378-A44008CA11E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6B533867-999B-1740-8276-BC7197C775C3}"/>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6F16C2BD-76DD-1D96-DE3D-DEA5574BAF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E5B8C59C-75CE-FAD7-05F4-79D627B41886}"/>
              </a:ext>
            </a:extLst>
          </p:cNvPr>
          <p:cNvSpPr>
            <a:spLocks noGrp="1"/>
          </p:cNvSpPr>
          <p:nvPr>
            <p:ph type="dt" sz="half" idx="10"/>
          </p:nvPr>
        </p:nvSpPr>
        <p:spPr/>
        <p:txBody>
          <a:bodyPr/>
          <a:lstStyle/>
          <a:p>
            <a:fld id="{7C2D93E6-527E-48D6-AD05-C45E32F56F79}" type="datetimeFigureOut">
              <a:rPr lang="es-CO" smtClean="0"/>
              <a:t>28/11/2023</a:t>
            </a:fld>
            <a:endParaRPr lang="es-CO"/>
          </a:p>
        </p:txBody>
      </p:sp>
      <p:sp>
        <p:nvSpPr>
          <p:cNvPr id="6" name="Marcador de pie de página 5">
            <a:extLst>
              <a:ext uri="{FF2B5EF4-FFF2-40B4-BE49-F238E27FC236}">
                <a16:creationId xmlns:a16="http://schemas.microsoft.com/office/drawing/2014/main" id="{FA52B655-D10A-4EDF-D2C4-7AC6C7B590F7}"/>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000A739D-4EB3-0D72-A7E5-2D9F8F119EC3}"/>
              </a:ext>
            </a:extLst>
          </p:cNvPr>
          <p:cNvSpPr>
            <a:spLocks noGrp="1"/>
          </p:cNvSpPr>
          <p:nvPr>
            <p:ph type="sldNum" sz="quarter" idx="12"/>
          </p:nvPr>
        </p:nvSpPr>
        <p:spPr/>
        <p:txBody>
          <a:bodyPr/>
          <a:lstStyle/>
          <a:p>
            <a:fld id="{D3FABEC5-ACA5-4420-B600-B98B588D8685}" type="slidenum">
              <a:rPr lang="es-CO" smtClean="0"/>
              <a:t>‹Nº›</a:t>
            </a:fld>
            <a:endParaRPr lang="es-CO"/>
          </a:p>
        </p:txBody>
      </p:sp>
    </p:spTree>
    <p:extLst>
      <p:ext uri="{BB962C8B-B14F-4D97-AF65-F5344CB8AC3E}">
        <p14:creationId xmlns:p14="http://schemas.microsoft.com/office/powerpoint/2010/main" val="41609268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189D9E4-61D0-F624-E943-D30C712A0E5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287AAE-291D-B23C-A53F-E12125B75D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F91FC6EB-9310-1EB2-5157-E72B6916E4B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B9BB340-FB25-BD3A-2DD7-78B7C20BD8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18329807-2791-001D-5D20-07B0BA45FC1F}"/>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2D1D9215-4E02-5C2A-CA6A-8F3BD70E0BEB}"/>
              </a:ext>
            </a:extLst>
          </p:cNvPr>
          <p:cNvSpPr>
            <a:spLocks noGrp="1"/>
          </p:cNvSpPr>
          <p:nvPr>
            <p:ph type="dt" sz="half" idx="10"/>
          </p:nvPr>
        </p:nvSpPr>
        <p:spPr/>
        <p:txBody>
          <a:bodyPr/>
          <a:lstStyle/>
          <a:p>
            <a:fld id="{7C2D93E6-527E-48D6-AD05-C45E32F56F79}" type="datetimeFigureOut">
              <a:rPr lang="es-CO" smtClean="0"/>
              <a:t>28/11/2023</a:t>
            </a:fld>
            <a:endParaRPr lang="es-CO"/>
          </a:p>
        </p:txBody>
      </p:sp>
      <p:sp>
        <p:nvSpPr>
          <p:cNvPr id="8" name="Marcador de pie de página 7">
            <a:extLst>
              <a:ext uri="{FF2B5EF4-FFF2-40B4-BE49-F238E27FC236}">
                <a16:creationId xmlns:a16="http://schemas.microsoft.com/office/drawing/2014/main" id="{71578ACC-FF21-3A37-35A7-0DD7FA1B6056}"/>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A1F2962D-E1E3-B146-032F-23299D77EAB5}"/>
              </a:ext>
            </a:extLst>
          </p:cNvPr>
          <p:cNvSpPr>
            <a:spLocks noGrp="1"/>
          </p:cNvSpPr>
          <p:nvPr>
            <p:ph type="sldNum" sz="quarter" idx="12"/>
          </p:nvPr>
        </p:nvSpPr>
        <p:spPr/>
        <p:txBody>
          <a:bodyPr/>
          <a:lstStyle/>
          <a:p>
            <a:fld id="{D3FABEC5-ACA5-4420-B600-B98B588D8685}" type="slidenum">
              <a:rPr lang="es-CO" smtClean="0"/>
              <a:t>‹Nº›</a:t>
            </a:fld>
            <a:endParaRPr lang="es-CO"/>
          </a:p>
        </p:txBody>
      </p:sp>
    </p:spTree>
    <p:extLst>
      <p:ext uri="{BB962C8B-B14F-4D97-AF65-F5344CB8AC3E}">
        <p14:creationId xmlns:p14="http://schemas.microsoft.com/office/powerpoint/2010/main" val="4630762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6D7F90B-ECCC-CAB1-1BA8-3B01982FB243}"/>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35B9BC4D-C135-CB97-48FC-36C4CEE8860A}"/>
              </a:ext>
            </a:extLst>
          </p:cNvPr>
          <p:cNvSpPr>
            <a:spLocks noGrp="1"/>
          </p:cNvSpPr>
          <p:nvPr>
            <p:ph type="dt" sz="half" idx="10"/>
          </p:nvPr>
        </p:nvSpPr>
        <p:spPr/>
        <p:txBody>
          <a:bodyPr/>
          <a:lstStyle/>
          <a:p>
            <a:fld id="{7C2D93E6-527E-48D6-AD05-C45E32F56F79}" type="datetimeFigureOut">
              <a:rPr lang="es-CO" smtClean="0"/>
              <a:t>28/11/2023</a:t>
            </a:fld>
            <a:endParaRPr lang="es-CO"/>
          </a:p>
        </p:txBody>
      </p:sp>
      <p:sp>
        <p:nvSpPr>
          <p:cNvPr id="4" name="Marcador de pie de página 3">
            <a:extLst>
              <a:ext uri="{FF2B5EF4-FFF2-40B4-BE49-F238E27FC236}">
                <a16:creationId xmlns:a16="http://schemas.microsoft.com/office/drawing/2014/main" id="{3520860D-0BB7-5082-B263-97478A5194B4}"/>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B1484E72-6201-A3D4-1A9C-CC1FA1B5130C}"/>
              </a:ext>
            </a:extLst>
          </p:cNvPr>
          <p:cNvSpPr>
            <a:spLocks noGrp="1"/>
          </p:cNvSpPr>
          <p:nvPr>
            <p:ph type="sldNum" sz="quarter" idx="12"/>
          </p:nvPr>
        </p:nvSpPr>
        <p:spPr/>
        <p:txBody>
          <a:bodyPr/>
          <a:lstStyle/>
          <a:p>
            <a:fld id="{D3FABEC5-ACA5-4420-B600-B98B588D8685}" type="slidenum">
              <a:rPr lang="es-CO" smtClean="0"/>
              <a:t>‹Nº›</a:t>
            </a:fld>
            <a:endParaRPr lang="es-CO"/>
          </a:p>
        </p:txBody>
      </p:sp>
    </p:spTree>
    <p:extLst>
      <p:ext uri="{BB962C8B-B14F-4D97-AF65-F5344CB8AC3E}">
        <p14:creationId xmlns:p14="http://schemas.microsoft.com/office/powerpoint/2010/main" val="30632144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CDD0C01-62AB-F1D2-C3A6-67E4D4992957}"/>
              </a:ext>
            </a:extLst>
          </p:cNvPr>
          <p:cNvSpPr>
            <a:spLocks noGrp="1"/>
          </p:cNvSpPr>
          <p:nvPr>
            <p:ph type="dt" sz="half" idx="10"/>
          </p:nvPr>
        </p:nvSpPr>
        <p:spPr/>
        <p:txBody>
          <a:bodyPr/>
          <a:lstStyle/>
          <a:p>
            <a:fld id="{7C2D93E6-527E-48D6-AD05-C45E32F56F79}" type="datetimeFigureOut">
              <a:rPr lang="es-CO" smtClean="0"/>
              <a:t>28/11/2023</a:t>
            </a:fld>
            <a:endParaRPr lang="es-CO"/>
          </a:p>
        </p:txBody>
      </p:sp>
      <p:sp>
        <p:nvSpPr>
          <p:cNvPr id="3" name="Marcador de pie de página 2">
            <a:extLst>
              <a:ext uri="{FF2B5EF4-FFF2-40B4-BE49-F238E27FC236}">
                <a16:creationId xmlns:a16="http://schemas.microsoft.com/office/drawing/2014/main" id="{1F4A4901-2BAD-53D5-0CF5-EEE90E4DF35F}"/>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BBF9F9B7-3AA5-824C-192D-4B2B38A65A11}"/>
              </a:ext>
            </a:extLst>
          </p:cNvPr>
          <p:cNvSpPr>
            <a:spLocks noGrp="1"/>
          </p:cNvSpPr>
          <p:nvPr>
            <p:ph type="sldNum" sz="quarter" idx="12"/>
          </p:nvPr>
        </p:nvSpPr>
        <p:spPr/>
        <p:txBody>
          <a:bodyPr/>
          <a:lstStyle/>
          <a:p>
            <a:fld id="{D3FABEC5-ACA5-4420-B600-B98B588D8685}" type="slidenum">
              <a:rPr lang="es-CO" smtClean="0"/>
              <a:t>‹Nº›</a:t>
            </a:fld>
            <a:endParaRPr lang="es-CO"/>
          </a:p>
        </p:txBody>
      </p:sp>
    </p:spTree>
    <p:extLst>
      <p:ext uri="{BB962C8B-B14F-4D97-AF65-F5344CB8AC3E}">
        <p14:creationId xmlns:p14="http://schemas.microsoft.com/office/powerpoint/2010/main" val="565608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E53FB3-B25B-E752-BA5F-7F9E43F8850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BB86C21-5271-3CED-98E1-E9223CAA41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4AE8A27B-AD1B-DD8F-B6FF-5B1055E942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5434D9B7-3C4B-A0B7-AE72-C5CC397AC9EE}"/>
              </a:ext>
            </a:extLst>
          </p:cNvPr>
          <p:cNvSpPr>
            <a:spLocks noGrp="1"/>
          </p:cNvSpPr>
          <p:nvPr>
            <p:ph type="dt" sz="half" idx="10"/>
          </p:nvPr>
        </p:nvSpPr>
        <p:spPr/>
        <p:txBody>
          <a:bodyPr/>
          <a:lstStyle/>
          <a:p>
            <a:fld id="{7C2D93E6-527E-48D6-AD05-C45E32F56F79}" type="datetimeFigureOut">
              <a:rPr lang="es-CO" smtClean="0"/>
              <a:t>28/11/2023</a:t>
            </a:fld>
            <a:endParaRPr lang="es-CO"/>
          </a:p>
        </p:txBody>
      </p:sp>
      <p:sp>
        <p:nvSpPr>
          <p:cNvPr id="6" name="Marcador de pie de página 5">
            <a:extLst>
              <a:ext uri="{FF2B5EF4-FFF2-40B4-BE49-F238E27FC236}">
                <a16:creationId xmlns:a16="http://schemas.microsoft.com/office/drawing/2014/main" id="{D4BAA9BC-C0D5-C790-2673-811903ED0C6F}"/>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B869C293-1973-F83F-9762-EAF56325063A}"/>
              </a:ext>
            </a:extLst>
          </p:cNvPr>
          <p:cNvSpPr>
            <a:spLocks noGrp="1"/>
          </p:cNvSpPr>
          <p:nvPr>
            <p:ph type="sldNum" sz="quarter" idx="12"/>
          </p:nvPr>
        </p:nvSpPr>
        <p:spPr/>
        <p:txBody>
          <a:bodyPr/>
          <a:lstStyle/>
          <a:p>
            <a:fld id="{D3FABEC5-ACA5-4420-B600-B98B588D8685}" type="slidenum">
              <a:rPr lang="es-CO" smtClean="0"/>
              <a:t>‹Nº›</a:t>
            </a:fld>
            <a:endParaRPr lang="es-CO"/>
          </a:p>
        </p:txBody>
      </p:sp>
    </p:spTree>
    <p:extLst>
      <p:ext uri="{BB962C8B-B14F-4D97-AF65-F5344CB8AC3E}">
        <p14:creationId xmlns:p14="http://schemas.microsoft.com/office/powerpoint/2010/main" val="2633493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24CDD-4025-C1F2-1AAF-F00DC3094F49}"/>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44F9BD7C-3035-47B9-6E15-57016B3B3417}"/>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676C487-41FC-329B-9CD2-EF09DDC4F130}"/>
              </a:ext>
            </a:extLst>
          </p:cNvPr>
          <p:cNvSpPr>
            <a:spLocks noGrp="1"/>
          </p:cNvSpPr>
          <p:nvPr>
            <p:ph type="dt" sz="half" idx="10"/>
          </p:nvPr>
        </p:nvSpPr>
        <p:spPr/>
        <p:txBody>
          <a:bodyPr/>
          <a:lstStyle/>
          <a:p>
            <a:fld id="{96381549-7C95-4E1F-951E-7D88496D975F}" type="datetimeFigureOut">
              <a:rPr lang="en-US" smtClean="0"/>
              <a:t>11/28/2023</a:t>
            </a:fld>
            <a:endParaRPr lang="en-US"/>
          </a:p>
        </p:txBody>
      </p:sp>
      <p:sp>
        <p:nvSpPr>
          <p:cNvPr id="5" name="Footer Placeholder 4">
            <a:extLst>
              <a:ext uri="{FF2B5EF4-FFF2-40B4-BE49-F238E27FC236}">
                <a16:creationId xmlns:a16="http://schemas.microsoft.com/office/drawing/2014/main" id="{D63CE145-7639-93BF-0933-2BD3E4C22A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A27B3A-2D82-E165-3B60-D376C028CEAF}"/>
              </a:ext>
            </a:extLst>
          </p:cNvPr>
          <p:cNvSpPr>
            <a:spLocks noGrp="1"/>
          </p:cNvSpPr>
          <p:nvPr>
            <p:ph type="sldNum" sz="quarter" idx="12"/>
          </p:nvPr>
        </p:nvSpPr>
        <p:spPr/>
        <p:txBody>
          <a:bodyPr/>
          <a:lstStyle/>
          <a:p>
            <a:fld id="{52F3D8BD-1605-4E49-8702-A40EDE1B02E6}" type="slidenum">
              <a:rPr lang="en-US" smtClean="0"/>
              <a:t>‹Nº›</a:t>
            </a:fld>
            <a:endParaRPr lang="en-US"/>
          </a:p>
        </p:txBody>
      </p:sp>
    </p:spTree>
    <p:extLst>
      <p:ext uri="{BB962C8B-B14F-4D97-AF65-F5344CB8AC3E}">
        <p14:creationId xmlns:p14="http://schemas.microsoft.com/office/powerpoint/2010/main" val="3224831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2BC34C-6B32-C270-1EDF-6EC63C15C94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4815F275-C235-D111-9FC1-8FC6C5B893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89BEEDD4-468D-2E37-F802-E1F99B56A6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9A137CC-9B68-1C21-41BC-2B5ED4223332}"/>
              </a:ext>
            </a:extLst>
          </p:cNvPr>
          <p:cNvSpPr>
            <a:spLocks noGrp="1"/>
          </p:cNvSpPr>
          <p:nvPr>
            <p:ph type="dt" sz="half" idx="10"/>
          </p:nvPr>
        </p:nvSpPr>
        <p:spPr/>
        <p:txBody>
          <a:bodyPr/>
          <a:lstStyle/>
          <a:p>
            <a:fld id="{7C2D93E6-527E-48D6-AD05-C45E32F56F79}" type="datetimeFigureOut">
              <a:rPr lang="es-CO" smtClean="0"/>
              <a:t>28/11/2023</a:t>
            </a:fld>
            <a:endParaRPr lang="es-CO"/>
          </a:p>
        </p:txBody>
      </p:sp>
      <p:sp>
        <p:nvSpPr>
          <p:cNvPr id="6" name="Marcador de pie de página 5">
            <a:extLst>
              <a:ext uri="{FF2B5EF4-FFF2-40B4-BE49-F238E27FC236}">
                <a16:creationId xmlns:a16="http://schemas.microsoft.com/office/drawing/2014/main" id="{B1269389-22D0-DAC8-B201-338162A81A38}"/>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025191AC-FB97-4B2D-E93C-938D6BF66A6C}"/>
              </a:ext>
            </a:extLst>
          </p:cNvPr>
          <p:cNvSpPr>
            <a:spLocks noGrp="1"/>
          </p:cNvSpPr>
          <p:nvPr>
            <p:ph type="sldNum" sz="quarter" idx="12"/>
          </p:nvPr>
        </p:nvSpPr>
        <p:spPr/>
        <p:txBody>
          <a:bodyPr/>
          <a:lstStyle/>
          <a:p>
            <a:fld id="{D3FABEC5-ACA5-4420-B600-B98B588D8685}" type="slidenum">
              <a:rPr lang="es-CO" smtClean="0"/>
              <a:t>‹Nº›</a:t>
            </a:fld>
            <a:endParaRPr lang="es-CO"/>
          </a:p>
        </p:txBody>
      </p:sp>
    </p:spTree>
    <p:extLst>
      <p:ext uri="{BB962C8B-B14F-4D97-AF65-F5344CB8AC3E}">
        <p14:creationId xmlns:p14="http://schemas.microsoft.com/office/powerpoint/2010/main" val="17942139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DB7B9A-72C1-07A1-C7F3-F5830FF805A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3E0436B5-2842-148A-1761-93ABE77B8C2C}"/>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ABEB65D7-771F-419D-016A-C2FBD7B74A2B}"/>
              </a:ext>
            </a:extLst>
          </p:cNvPr>
          <p:cNvSpPr>
            <a:spLocks noGrp="1"/>
          </p:cNvSpPr>
          <p:nvPr>
            <p:ph type="dt" sz="half" idx="10"/>
          </p:nvPr>
        </p:nvSpPr>
        <p:spPr/>
        <p:txBody>
          <a:bodyPr/>
          <a:lstStyle/>
          <a:p>
            <a:fld id="{7C2D93E6-527E-48D6-AD05-C45E32F56F79}" type="datetimeFigureOut">
              <a:rPr lang="es-CO" smtClean="0"/>
              <a:t>28/11/2023</a:t>
            </a:fld>
            <a:endParaRPr lang="es-CO"/>
          </a:p>
        </p:txBody>
      </p:sp>
      <p:sp>
        <p:nvSpPr>
          <p:cNvPr id="5" name="Marcador de pie de página 4">
            <a:extLst>
              <a:ext uri="{FF2B5EF4-FFF2-40B4-BE49-F238E27FC236}">
                <a16:creationId xmlns:a16="http://schemas.microsoft.com/office/drawing/2014/main" id="{268DE5E9-91F3-7073-524F-4265667610F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02B2A93-8E6C-28D2-1F40-0328E66C771B}"/>
              </a:ext>
            </a:extLst>
          </p:cNvPr>
          <p:cNvSpPr>
            <a:spLocks noGrp="1"/>
          </p:cNvSpPr>
          <p:nvPr>
            <p:ph type="sldNum" sz="quarter" idx="12"/>
          </p:nvPr>
        </p:nvSpPr>
        <p:spPr/>
        <p:txBody>
          <a:bodyPr/>
          <a:lstStyle/>
          <a:p>
            <a:fld id="{D3FABEC5-ACA5-4420-B600-B98B588D8685}" type="slidenum">
              <a:rPr lang="es-CO" smtClean="0"/>
              <a:t>‹Nº›</a:t>
            </a:fld>
            <a:endParaRPr lang="es-CO"/>
          </a:p>
        </p:txBody>
      </p:sp>
    </p:spTree>
    <p:extLst>
      <p:ext uri="{BB962C8B-B14F-4D97-AF65-F5344CB8AC3E}">
        <p14:creationId xmlns:p14="http://schemas.microsoft.com/office/powerpoint/2010/main" val="3848529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62D749F2-551A-74D4-3535-5E9036A88623}"/>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B98F075B-4A75-2DA4-9110-D77F412AD360}"/>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C5CF60A-82FA-CD92-28FB-5E003A2E55BE}"/>
              </a:ext>
            </a:extLst>
          </p:cNvPr>
          <p:cNvSpPr>
            <a:spLocks noGrp="1"/>
          </p:cNvSpPr>
          <p:nvPr>
            <p:ph type="dt" sz="half" idx="10"/>
          </p:nvPr>
        </p:nvSpPr>
        <p:spPr/>
        <p:txBody>
          <a:bodyPr/>
          <a:lstStyle/>
          <a:p>
            <a:fld id="{7C2D93E6-527E-48D6-AD05-C45E32F56F79}" type="datetimeFigureOut">
              <a:rPr lang="es-CO" smtClean="0"/>
              <a:t>28/11/2023</a:t>
            </a:fld>
            <a:endParaRPr lang="es-CO"/>
          </a:p>
        </p:txBody>
      </p:sp>
      <p:sp>
        <p:nvSpPr>
          <p:cNvPr id="5" name="Marcador de pie de página 4">
            <a:extLst>
              <a:ext uri="{FF2B5EF4-FFF2-40B4-BE49-F238E27FC236}">
                <a16:creationId xmlns:a16="http://schemas.microsoft.com/office/drawing/2014/main" id="{693DD77D-7CB3-196B-D3DE-E2E5BEAFA07B}"/>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F3B9A6E7-17B8-B5BF-ADE9-2EC31430EE98}"/>
              </a:ext>
            </a:extLst>
          </p:cNvPr>
          <p:cNvSpPr>
            <a:spLocks noGrp="1"/>
          </p:cNvSpPr>
          <p:nvPr>
            <p:ph type="sldNum" sz="quarter" idx="12"/>
          </p:nvPr>
        </p:nvSpPr>
        <p:spPr/>
        <p:txBody>
          <a:bodyPr/>
          <a:lstStyle/>
          <a:p>
            <a:fld id="{D3FABEC5-ACA5-4420-B600-B98B588D8685}" type="slidenum">
              <a:rPr lang="es-CO" smtClean="0"/>
              <a:t>‹Nº›</a:t>
            </a:fld>
            <a:endParaRPr lang="es-CO"/>
          </a:p>
        </p:txBody>
      </p:sp>
    </p:spTree>
    <p:extLst>
      <p:ext uri="{BB962C8B-B14F-4D97-AF65-F5344CB8AC3E}">
        <p14:creationId xmlns:p14="http://schemas.microsoft.com/office/powerpoint/2010/main" val="1215785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F8486-8A37-225B-637E-19180DD38F6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4C797EF-A802-0CDF-D72D-2712E8313E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BE1D8E3-8CCD-5384-4CEB-D87053327350}"/>
              </a:ext>
            </a:extLst>
          </p:cNvPr>
          <p:cNvSpPr>
            <a:spLocks noGrp="1"/>
          </p:cNvSpPr>
          <p:nvPr>
            <p:ph type="dt" sz="half" idx="10"/>
          </p:nvPr>
        </p:nvSpPr>
        <p:spPr/>
        <p:txBody>
          <a:bodyPr/>
          <a:lstStyle/>
          <a:p>
            <a:fld id="{96381549-7C95-4E1F-951E-7D88496D975F}" type="datetimeFigureOut">
              <a:rPr lang="en-US" smtClean="0"/>
              <a:t>11/28/2023</a:t>
            </a:fld>
            <a:endParaRPr lang="en-US"/>
          </a:p>
        </p:txBody>
      </p:sp>
      <p:sp>
        <p:nvSpPr>
          <p:cNvPr id="5" name="Footer Placeholder 4">
            <a:extLst>
              <a:ext uri="{FF2B5EF4-FFF2-40B4-BE49-F238E27FC236}">
                <a16:creationId xmlns:a16="http://schemas.microsoft.com/office/drawing/2014/main" id="{C69ECAED-21FA-8E8C-8C2E-BF3E605FC8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E3FDB2-E6EE-6F00-A3A6-BE779DA9CCEE}"/>
              </a:ext>
            </a:extLst>
          </p:cNvPr>
          <p:cNvSpPr>
            <a:spLocks noGrp="1"/>
          </p:cNvSpPr>
          <p:nvPr>
            <p:ph type="sldNum" sz="quarter" idx="12"/>
          </p:nvPr>
        </p:nvSpPr>
        <p:spPr/>
        <p:txBody>
          <a:bodyPr/>
          <a:lstStyle/>
          <a:p>
            <a:fld id="{52F3D8BD-1605-4E49-8702-A40EDE1B02E6}" type="slidenum">
              <a:rPr lang="en-US" smtClean="0"/>
              <a:t>‹Nº›</a:t>
            </a:fld>
            <a:endParaRPr lang="en-US"/>
          </a:p>
        </p:txBody>
      </p:sp>
    </p:spTree>
    <p:extLst>
      <p:ext uri="{BB962C8B-B14F-4D97-AF65-F5344CB8AC3E}">
        <p14:creationId xmlns:p14="http://schemas.microsoft.com/office/powerpoint/2010/main" val="29264873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5C314-6BB6-6DB7-0373-AC17E67E02F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B05335-2415-1247-7749-E1EB54DA490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0BA6D5B-1E5E-3841-2DD9-93A1C6EFBFB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F42557C-A082-45FD-9E9D-5257C1BF068D}"/>
              </a:ext>
            </a:extLst>
          </p:cNvPr>
          <p:cNvSpPr>
            <a:spLocks noGrp="1"/>
          </p:cNvSpPr>
          <p:nvPr>
            <p:ph type="dt" sz="half" idx="10"/>
          </p:nvPr>
        </p:nvSpPr>
        <p:spPr/>
        <p:txBody>
          <a:bodyPr/>
          <a:lstStyle/>
          <a:p>
            <a:fld id="{96381549-7C95-4E1F-951E-7D88496D975F}" type="datetimeFigureOut">
              <a:rPr lang="en-US" smtClean="0"/>
              <a:t>11/28/2023</a:t>
            </a:fld>
            <a:endParaRPr lang="en-US"/>
          </a:p>
        </p:txBody>
      </p:sp>
      <p:sp>
        <p:nvSpPr>
          <p:cNvPr id="6" name="Footer Placeholder 5">
            <a:extLst>
              <a:ext uri="{FF2B5EF4-FFF2-40B4-BE49-F238E27FC236}">
                <a16:creationId xmlns:a16="http://schemas.microsoft.com/office/drawing/2014/main" id="{F6DC7CED-4C74-C4D8-F068-0680DF5FDF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4E27E1-DB25-24C8-8B55-5CB3F0FA064A}"/>
              </a:ext>
            </a:extLst>
          </p:cNvPr>
          <p:cNvSpPr>
            <a:spLocks noGrp="1"/>
          </p:cNvSpPr>
          <p:nvPr>
            <p:ph type="sldNum" sz="quarter" idx="12"/>
          </p:nvPr>
        </p:nvSpPr>
        <p:spPr/>
        <p:txBody>
          <a:bodyPr/>
          <a:lstStyle/>
          <a:p>
            <a:fld id="{52F3D8BD-1605-4E49-8702-A40EDE1B02E6}" type="slidenum">
              <a:rPr lang="en-US" smtClean="0"/>
              <a:t>‹Nº›</a:t>
            </a:fld>
            <a:endParaRPr lang="en-US"/>
          </a:p>
        </p:txBody>
      </p:sp>
    </p:spTree>
    <p:extLst>
      <p:ext uri="{BB962C8B-B14F-4D97-AF65-F5344CB8AC3E}">
        <p14:creationId xmlns:p14="http://schemas.microsoft.com/office/powerpoint/2010/main" val="1615693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98DFC-C70B-FE59-095A-63029B7469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3777850-1D5F-A27E-E056-168D42FD0CD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19164F5-AC78-5593-BA36-3F6A43DFDF1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34D5383-42B6-C2CD-F76D-1E6B50FDAD7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567A894-AC92-9DF9-4DFD-74F659CF640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AF1E1E-873E-806E-A268-03E20C06FF6E}"/>
              </a:ext>
            </a:extLst>
          </p:cNvPr>
          <p:cNvSpPr>
            <a:spLocks noGrp="1"/>
          </p:cNvSpPr>
          <p:nvPr>
            <p:ph type="dt" sz="half" idx="10"/>
          </p:nvPr>
        </p:nvSpPr>
        <p:spPr/>
        <p:txBody>
          <a:bodyPr/>
          <a:lstStyle/>
          <a:p>
            <a:fld id="{96381549-7C95-4E1F-951E-7D88496D975F}" type="datetimeFigureOut">
              <a:rPr lang="en-US" smtClean="0"/>
              <a:t>11/28/2023</a:t>
            </a:fld>
            <a:endParaRPr lang="en-US"/>
          </a:p>
        </p:txBody>
      </p:sp>
      <p:sp>
        <p:nvSpPr>
          <p:cNvPr id="8" name="Footer Placeholder 7">
            <a:extLst>
              <a:ext uri="{FF2B5EF4-FFF2-40B4-BE49-F238E27FC236}">
                <a16:creationId xmlns:a16="http://schemas.microsoft.com/office/drawing/2014/main" id="{A5C6470C-EB7C-DAF3-2119-D8E3F609A4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C96F63F-F4DF-FBA4-6391-9E35B80F6051}"/>
              </a:ext>
            </a:extLst>
          </p:cNvPr>
          <p:cNvSpPr>
            <a:spLocks noGrp="1"/>
          </p:cNvSpPr>
          <p:nvPr>
            <p:ph type="sldNum" sz="quarter" idx="12"/>
          </p:nvPr>
        </p:nvSpPr>
        <p:spPr/>
        <p:txBody>
          <a:bodyPr/>
          <a:lstStyle/>
          <a:p>
            <a:fld id="{52F3D8BD-1605-4E49-8702-A40EDE1B02E6}" type="slidenum">
              <a:rPr lang="en-US" smtClean="0"/>
              <a:t>‹Nº›</a:t>
            </a:fld>
            <a:endParaRPr lang="en-US"/>
          </a:p>
        </p:txBody>
      </p:sp>
    </p:spTree>
    <p:extLst>
      <p:ext uri="{BB962C8B-B14F-4D97-AF65-F5344CB8AC3E}">
        <p14:creationId xmlns:p14="http://schemas.microsoft.com/office/powerpoint/2010/main" val="1353575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86241-DE3A-8659-FA27-4DEB08DF401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B469B7-9A4E-AF36-1CB5-8AA7DD8601D2}"/>
              </a:ext>
            </a:extLst>
          </p:cNvPr>
          <p:cNvSpPr>
            <a:spLocks noGrp="1"/>
          </p:cNvSpPr>
          <p:nvPr>
            <p:ph type="dt" sz="half" idx="10"/>
          </p:nvPr>
        </p:nvSpPr>
        <p:spPr/>
        <p:txBody>
          <a:bodyPr/>
          <a:lstStyle/>
          <a:p>
            <a:fld id="{96381549-7C95-4E1F-951E-7D88496D975F}" type="datetimeFigureOut">
              <a:rPr lang="en-US" smtClean="0"/>
              <a:t>11/28/2023</a:t>
            </a:fld>
            <a:endParaRPr lang="en-US"/>
          </a:p>
        </p:txBody>
      </p:sp>
      <p:sp>
        <p:nvSpPr>
          <p:cNvPr id="4" name="Footer Placeholder 3">
            <a:extLst>
              <a:ext uri="{FF2B5EF4-FFF2-40B4-BE49-F238E27FC236}">
                <a16:creationId xmlns:a16="http://schemas.microsoft.com/office/drawing/2014/main" id="{44684389-B816-DDA2-A355-B4F5502BF7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C62BD4F-A4A9-3C01-9D0F-A0A48B352550}"/>
              </a:ext>
            </a:extLst>
          </p:cNvPr>
          <p:cNvSpPr>
            <a:spLocks noGrp="1"/>
          </p:cNvSpPr>
          <p:nvPr>
            <p:ph type="sldNum" sz="quarter" idx="12"/>
          </p:nvPr>
        </p:nvSpPr>
        <p:spPr/>
        <p:txBody>
          <a:bodyPr/>
          <a:lstStyle/>
          <a:p>
            <a:fld id="{52F3D8BD-1605-4E49-8702-A40EDE1B02E6}" type="slidenum">
              <a:rPr lang="en-US" smtClean="0"/>
              <a:t>‹Nº›</a:t>
            </a:fld>
            <a:endParaRPr lang="en-US"/>
          </a:p>
        </p:txBody>
      </p:sp>
    </p:spTree>
    <p:extLst>
      <p:ext uri="{BB962C8B-B14F-4D97-AF65-F5344CB8AC3E}">
        <p14:creationId xmlns:p14="http://schemas.microsoft.com/office/powerpoint/2010/main" val="247757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2477E83-572E-A43E-8125-7C35FEC96A58}"/>
              </a:ext>
            </a:extLst>
          </p:cNvPr>
          <p:cNvSpPr>
            <a:spLocks noGrp="1"/>
          </p:cNvSpPr>
          <p:nvPr>
            <p:ph type="dt" sz="half" idx="10"/>
          </p:nvPr>
        </p:nvSpPr>
        <p:spPr/>
        <p:txBody>
          <a:bodyPr/>
          <a:lstStyle/>
          <a:p>
            <a:fld id="{96381549-7C95-4E1F-951E-7D88496D975F}" type="datetimeFigureOut">
              <a:rPr lang="en-US" smtClean="0"/>
              <a:t>11/28/2023</a:t>
            </a:fld>
            <a:endParaRPr lang="en-US"/>
          </a:p>
        </p:txBody>
      </p:sp>
      <p:sp>
        <p:nvSpPr>
          <p:cNvPr id="3" name="Footer Placeholder 2">
            <a:extLst>
              <a:ext uri="{FF2B5EF4-FFF2-40B4-BE49-F238E27FC236}">
                <a16:creationId xmlns:a16="http://schemas.microsoft.com/office/drawing/2014/main" id="{DC2B9C15-59E5-AE61-9C86-991ECB86DEB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68FBE06-5EA5-97E7-45B1-18129D6698EE}"/>
              </a:ext>
            </a:extLst>
          </p:cNvPr>
          <p:cNvSpPr>
            <a:spLocks noGrp="1"/>
          </p:cNvSpPr>
          <p:nvPr>
            <p:ph type="sldNum" sz="quarter" idx="12"/>
          </p:nvPr>
        </p:nvSpPr>
        <p:spPr/>
        <p:txBody>
          <a:bodyPr/>
          <a:lstStyle/>
          <a:p>
            <a:fld id="{52F3D8BD-1605-4E49-8702-A40EDE1B02E6}" type="slidenum">
              <a:rPr lang="en-US" smtClean="0"/>
              <a:t>‹Nº›</a:t>
            </a:fld>
            <a:endParaRPr lang="en-US"/>
          </a:p>
        </p:txBody>
      </p:sp>
    </p:spTree>
    <p:extLst>
      <p:ext uri="{BB962C8B-B14F-4D97-AF65-F5344CB8AC3E}">
        <p14:creationId xmlns:p14="http://schemas.microsoft.com/office/powerpoint/2010/main" val="3877954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948A5-E7A8-D5CE-EDDF-C78AFD94722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B0CD2A-F9FB-794A-1258-38F2EF9E8E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98DE29D-82A7-A4C6-16FD-5962C36AFD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C10957-6C39-7C33-6BE7-FD2BBA39D975}"/>
              </a:ext>
            </a:extLst>
          </p:cNvPr>
          <p:cNvSpPr>
            <a:spLocks noGrp="1"/>
          </p:cNvSpPr>
          <p:nvPr>
            <p:ph type="dt" sz="half" idx="10"/>
          </p:nvPr>
        </p:nvSpPr>
        <p:spPr/>
        <p:txBody>
          <a:bodyPr/>
          <a:lstStyle/>
          <a:p>
            <a:fld id="{96381549-7C95-4E1F-951E-7D88496D975F}" type="datetimeFigureOut">
              <a:rPr lang="en-US" smtClean="0"/>
              <a:t>11/28/2023</a:t>
            </a:fld>
            <a:endParaRPr lang="en-US"/>
          </a:p>
        </p:txBody>
      </p:sp>
      <p:sp>
        <p:nvSpPr>
          <p:cNvPr id="6" name="Footer Placeholder 5">
            <a:extLst>
              <a:ext uri="{FF2B5EF4-FFF2-40B4-BE49-F238E27FC236}">
                <a16:creationId xmlns:a16="http://schemas.microsoft.com/office/drawing/2014/main" id="{C1842A40-F879-6742-84EA-64A37B2EF5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0BEB1DA-4EA9-57CB-0B3F-1F14B63CDB5F}"/>
              </a:ext>
            </a:extLst>
          </p:cNvPr>
          <p:cNvSpPr>
            <a:spLocks noGrp="1"/>
          </p:cNvSpPr>
          <p:nvPr>
            <p:ph type="sldNum" sz="quarter" idx="12"/>
          </p:nvPr>
        </p:nvSpPr>
        <p:spPr/>
        <p:txBody>
          <a:bodyPr/>
          <a:lstStyle/>
          <a:p>
            <a:fld id="{52F3D8BD-1605-4E49-8702-A40EDE1B02E6}" type="slidenum">
              <a:rPr lang="en-US" smtClean="0"/>
              <a:t>‹Nº›</a:t>
            </a:fld>
            <a:endParaRPr lang="en-US"/>
          </a:p>
        </p:txBody>
      </p:sp>
    </p:spTree>
    <p:extLst>
      <p:ext uri="{BB962C8B-B14F-4D97-AF65-F5344CB8AC3E}">
        <p14:creationId xmlns:p14="http://schemas.microsoft.com/office/powerpoint/2010/main" val="1792565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BC64B-85E2-84B4-98B7-2EA4D92D85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64277F5-F4A9-5A39-6161-E8D42D8040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D5F00BE-E9A5-60FF-BA3E-B40D1394B3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B35C663-798F-C495-47D7-F809C523A4DC}"/>
              </a:ext>
            </a:extLst>
          </p:cNvPr>
          <p:cNvSpPr>
            <a:spLocks noGrp="1"/>
          </p:cNvSpPr>
          <p:nvPr>
            <p:ph type="dt" sz="half" idx="10"/>
          </p:nvPr>
        </p:nvSpPr>
        <p:spPr/>
        <p:txBody>
          <a:bodyPr/>
          <a:lstStyle/>
          <a:p>
            <a:fld id="{96381549-7C95-4E1F-951E-7D88496D975F}" type="datetimeFigureOut">
              <a:rPr lang="en-US" smtClean="0"/>
              <a:t>11/28/2023</a:t>
            </a:fld>
            <a:endParaRPr lang="en-US"/>
          </a:p>
        </p:txBody>
      </p:sp>
      <p:sp>
        <p:nvSpPr>
          <p:cNvPr id="6" name="Footer Placeholder 5">
            <a:extLst>
              <a:ext uri="{FF2B5EF4-FFF2-40B4-BE49-F238E27FC236}">
                <a16:creationId xmlns:a16="http://schemas.microsoft.com/office/drawing/2014/main" id="{9E639D32-F47E-9DB6-0370-1D1466CCA6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D98064-2AEA-7B77-CA1C-1832681FC446}"/>
              </a:ext>
            </a:extLst>
          </p:cNvPr>
          <p:cNvSpPr>
            <a:spLocks noGrp="1"/>
          </p:cNvSpPr>
          <p:nvPr>
            <p:ph type="sldNum" sz="quarter" idx="12"/>
          </p:nvPr>
        </p:nvSpPr>
        <p:spPr/>
        <p:txBody>
          <a:bodyPr/>
          <a:lstStyle/>
          <a:p>
            <a:fld id="{52F3D8BD-1605-4E49-8702-A40EDE1B02E6}" type="slidenum">
              <a:rPr lang="en-US" smtClean="0"/>
              <a:t>‹Nº›</a:t>
            </a:fld>
            <a:endParaRPr lang="en-US"/>
          </a:p>
        </p:txBody>
      </p:sp>
    </p:spTree>
    <p:extLst>
      <p:ext uri="{BB962C8B-B14F-4D97-AF65-F5344CB8AC3E}">
        <p14:creationId xmlns:p14="http://schemas.microsoft.com/office/powerpoint/2010/main" val="34222389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D35257-D8BF-67C1-7316-214307829C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6AEF62C9-BF68-4AB8-AF0B-CB5DF6915C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4B5645C-D8EB-01C7-D248-2C3A0D252BC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381549-7C95-4E1F-951E-7D88496D975F}" type="datetimeFigureOut">
              <a:rPr lang="en-US" smtClean="0"/>
              <a:t>11/28/2023</a:t>
            </a:fld>
            <a:endParaRPr lang="en-US"/>
          </a:p>
        </p:txBody>
      </p:sp>
      <p:sp>
        <p:nvSpPr>
          <p:cNvPr id="5" name="Footer Placeholder 4">
            <a:extLst>
              <a:ext uri="{FF2B5EF4-FFF2-40B4-BE49-F238E27FC236}">
                <a16:creationId xmlns:a16="http://schemas.microsoft.com/office/drawing/2014/main" id="{B756D29C-9E9C-0487-2BCC-7A25E6B2D2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E33C975-F2D3-F2EC-1294-B446C1CCB59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F3D8BD-1605-4E49-8702-A40EDE1B02E6}" type="slidenum">
              <a:rPr lang="en-US" smtClean="0"/>
              <a:t>‹Nº›</a:t>
            </a:fld>
            <a:endParaRPr lang="en-US"/>
          </a:p>
        </p:txBody>
      </p:sp>
    </p:spTree>
    <p:extLst>
      <p:ext uri="{BB962C8B-B14F-4D97-AF65-F5344CB8AC3E}">
        <p14:creationId xmlns:p14="http://schemas.microsoft.com/office/powerpoint/2010/main" val="2344878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45ED1829-8A40-C79B-EE7F-E4058CB148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B4485E7-BB05-6B38-BE61-621D51D34B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F41533A3-E3D6-70A7-45F2-33342BCFBE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2D93E6-527E-48D6-AD05-C45E32F56F79}" type="datetimeFigureOut">
              <a:rPr lang="es-CO" smtClean="0"/>
              <a:t>28/11/2023</a:t>
            </a:fld>
            <a:endParaRPr lang="es-CO"/>
          </a:p>
        </p:txBody>
      </p:sp>
      <p:sp>
        <p:nvSpPr>
          <p:cNvPr id="5" name="Marcador de pie de página 4">
            <a:extLst>
              <a:ext uri="{FF2B5EF4-FFF2-40B4-BE49-F238E27FC236}">
                <a16:creationId xmlns:a16="http://schemas.microsoft.com/office/drawing/2014/main" id="{5E092055-7DAD-3466-4006-967B2D709C2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2F59CFCB-53F7-2AD4-F1DD-20CA950A59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FABEC5-ACA5-4420-B600-B98B588D8685}" type="slidenum">
              <a:rPr lang="es-CO" smtClean="0"/>
              <a:t>‹Nº›</a:t>
            </a:fld>
            <a:endParaRPr lang="es-CO"/>
          </a:p>
        </p:txBody>
      </p:sp>
    </p:spTree>
    <p:extLst>
      <p:ext uri="{BB962C8B-B14F-4D97-AF65-F5344CB8AC3E}">
        <p14:creationId xmlns:p14="http://schemas.microsoft.com/office/powerpoint/2010/main" val="2044048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hyperlink" Target="http://www.distriseguridad.gov.co/" TargetMode="External"/></Relationships>
</file>

<file path=ppt/slides/_rels/slide10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1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3.xml"/><Relationship Id="rId4" Type="http://schemas.openxmlformats.org/officeDocument/2006/relationships/chart" Target="../charts/chart3.xml"/></Relationships>
</file>

<file path=ppt/slides/_rels/slide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een background with a picture of a building and palm trees&#10;&#10;Description automatically generated">
            <a:extLst>
              <a:ext uri="{FF2B5EF4-FFF2-40B4-BE49-F238E27FC236}">
                <a16:creationId xmlns:a16="http://schemas.microsoft.com/office/drawing/2014/main" id="{D27A96A1-5332-AEBF-CE76-4ADD93DEE1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554"/>
          </a:xfrm>
          <a:prstGeom prst="rect">
            <a:avLst/>
          </a:prstGeom>
        </p:spPr>
      </p:pic>
      <p:sp>
        <p:nvSpPr>
          <p:cNvPr id="6" name="TextBox 5">
            <a:extLst>
              <a:ext uri="{FF2B5EF4-FFF2-40B4-BE49-F238E27FC236}">
                <a16:creationId xmlns:a16="http://schemas.microsoft.com/office/drawing/2014/main" id="{51B2C904-6B5D-440D-B6AF-95C3A2AB377C}"/>
              </a:ext>
            </a:extLst>
          </p:cNvPr>
          <p:cNvSpPr txBox="1"/>
          <p:nvPr/>
        </p:nvSpPr>
        <p:spPr>
          <a:xfrm>
            <a:off x="231569" y="2719364"/>
            <a:ext cx="7590972" cy="692497"/>
          </a:xfrm>
          <a:prstGeom prst="rect">
            <a:avLst/>
          </a:prstGeom>
          <a:noFill/>
        </p:spPr>
        <p:txBody>
          <a:bodyPr wrap="square" rtlCol="0">
            <a:spAutoFit/>
          </a:bodyPr>
          <a:lstStyle/>
          <a:p>
            <a:pPr algn="ctr"/>
            <a:r>
              <a:rPr lang="en-US" sz="3900" dirty="0" err="1">
                <a:solidFill>
                  <a:schemeClr val="bg1"/>
                </a:solidFill>
                <a:latin typeface="+mj-lt"/>
                <a:ea typeface="Zilla Slab Medium" pitchFamily="50" charset="0"/>
              </a:rPr>
              <a:t>Transición</a:t>
            </a:r>
            <a:r>
              <a:rPr lang="en-US" sz="3900" dirty="0">
                <a:solidFill>
                  <a:schemeClr val="bg1"/>
                </a:solidFill>
                <a:latin typeface="+mj-lt"/>
                <a:ea typeface="Zilla Slab Medium" pitchFamily="50" charset="0"/>
              </a:rPr>
              <a:t> de </a:t>
            </a:r>
            <a:r>
              <a:rPr lang="en-US" sz="3900" dirty="0" err="1">
                <a:solidFill>
                  <a:schemeClr val="bg1"/>
                </a:solidFill>
                <a:latin typeface="+mj-lt"/>
                <a:ea typeface="Zilla Slab Medium" pitchFamily="50" charset="0"/>
              </a:rPr>
              <a:t>Gobierno</a:t>
            </a:r>
            <a:endParaRPr lang="en-US" sz="3900" dirty="0">
              <a:solidFill>
                <a:schemeClr val="bg1"/>
              </a:solidFill>
              <a:latin typeface="+mj-lt"/>
              <a:ea typeface="Zilla Slab Medium" pitchFamily="50" charset="0"/>
            </a:endParaRPr>
          </a:p>
        </p:txBody>
      </p:sp>
      <p:sp>
        <p:nvSpPr>
          <p:cNvPr id="7" name="TextBox 6">
            <a:extLst>
              <a:ext uri="{FF2B5EF4-FFF2-40B4-BE49-F238E27FC236}">
                <a16:creationId xmlns:a16="http://schemas.microsoft.com/office/drawing/2014/main" id="{21A12E77-7AFD-BB36-C9E0-256E8B39B3E1}"/>
              </a:ext>
            </a:extLst>
          </p:cNvPr>
          <p:cNvSpPr txBox="1"/>
          <p:nvPr/>
        </p:nvSpPr>
        <p:spPr>
          <a:xfrm>
            <a:off x="231569" y="3006269"/>
            <a:ext cx="7590972" cy="1446550"/>
          </a:xfrm>
          <a:prstGeom prst="rect">
            <a:avLst/>
          </a:prstGeom>
          <a:noFill/>
        </p:spPr>
        <p:txBody>
          <a:bodyPr wrap="square" rtlCol="0">
            <a:spAutoFit/>
          </a:bodyPr>
          <a:lstStyle/>
          <a:p>
            <a:pPr algn="ctr"/>
            <a:r>
              <a:rPr lang="es-CO" sz="8500" dirty="0">
                <a:solidFill>
                  <a:schemeClr val="bg1"/>
                </a:solidFill>
                <a:latin typeface="+mj-lt"/>
                <a:ea typeface="Zilla Slab Bold" pitchFamily="50" charset="0"/>
              </a:rPr>
              <a:t>Territorial</a:t>
            </a:r>
          </a:p>
        </p:txBody>
      </p:sp>
      <p:sp>
        <p:nvSpPr>
          <p:cNvPr id="8" name="TextBox 7">
            <a:extLst>
              <a:ext uri="{FF2B5EF4-FFF2-40B4-BE49-F238E27FC236}">
                <a16:creationId xmlns:a16="http://schemas.microsoft.com/office/drawing/2014/main" id="{906F3CEA-8ABA-FA82-7ED4-991423E64015}"/>
              </a:ext>
            </a:extLst>
          </p:cNvPr>
          <p:cNvSpPr txBox="1"/>
          <p:nvPr/>
        </p:nvSpPr>
        <p:spPr>
          <a:xfrm>
            <a:off x="231569" y="4213451"/>
            <a:ext cx="7590972" cy="384721"/>
          </a:xfrm>
          <a:prstGeom prst="rect">
            <a:avLst/>
          </a:prstGeom>
          <a:noFill/>
        </p:spPr>
        <p:txBody>
          <a:bodyPr wrap="square" rtlCol="0">
            <a:spAutoFit/>
          </a:bodyPr>
          <a:lstStyle/>
          <a:p>
            <a:pPr algn="ctr"/>
            <a:r>
              <a:rPr lang="en-US" sz="1850" dirty="0">
                <a:solidFill>
                  <a:schemeClr val="bg1"/>
                </a:solidFill>
                <a:latin typeface="Montserrat" pitchFamily="2" charset="0"/>
                <a:ea typeface="Zilla Slab Medium" pitchFamily="50" charset="0"/>
              </a:rPr>
              <a:t>Informe de </a:t>
            </a:r>
            <a:r>
              <a:rPr lang="es-CO" sz="1850" dirty="0">
                <a:solidFill>
                  <a:schemeClr val="bg1"/>
                </a:solidFill>
                <a:latin typeface="Montserrat" pitchFamily="2" charset="0"/>
                <a:ea typeface="Zilla Slab Medium" pitchFamily="50" charset="0"/>
              </a:rPr>
              <a:t>gestión</a:t>
            </a:r>
            <a:r>
              <a:rPr lang="en-US" sz="1850" dirty="0">
                <a:solidFill>
                  <a:schemeClr val="bg1"/>
                </a:solidFill>
                <a:latin typeface="Montserrat" pitchFamily="2" charset="0"/>
                <a:ea typeface="Zilla Slab Medium" pitchFamily="50" charset="0"/>
              </a:rPr>
              <a:t> y balance de </a:t>
            </a:r>
            <a:r>
              <a:rPr lang="es-CO" sz="1850" dirty="0">
                <a:solidFill>
                  <a:schemeClr val="bg1"/>
                </a:solidFill>
                <a:latin typeface="Montserrat" pitchFamily="2" charset="0"/>
                <a:ea typeface="Zilla Slab Medium" pitchFamily="50" charset="0"/>
              </a:rPr>
              <a:t>resultados</a:t>
            </a:r>
          </a:p>
        </p:txBody>
      </p:sp>
      <p:sp>
        <p:nvSpPr>
          <p:cNvPr id="9" name="TextBox 8">
            <a:extLst>
              <a:ext uri="{FF2B5EF4-FFF2-40B4-BE49-F238E27FC236}">
                <a16:creationId xmlns:a16="http://schemas.microsoft.com/office/drawing/2014/main" id="{D3A7FE9E-9B11-EF37-D025-8CEA27CB36C9}"/>
              </a:ext>
            </a:extLst>
          </p:cNvPr>
          <p:cNvSpPr txBox="1"/>
          <p:nvPr/>
        </p:nvSpPr>
        <p:spPr>
          <a:xfrm>
            <a:off x="167625" y="4820746"/>
            <a:ext cx="7590972" cy="584775"/>
          </a:xfrm>
          <a:prstGeom prst="rect">
            <a:avLst/>
          </a:prstGeom>
          <a:noFill/>
        </p:spPr>
        <p:txBody>
          <a:bodyPr wrap="square" rtlCol="0">
            <a:spAutoFit/>
          </a:bodyPr>
          <a:lstStyle/>
          <a:p>
            <a:pPr algn="ctr"/>
            <a:r>
              <a:rPr lang="en-US" sz="1600" b="1" dirty="0">
                <a:solidFill>
                  <a:schemeClr val="bg1"/>
                </a:solidFill>
                <a:latin typeface="Montserrat" pitchFamily="2" charset="0"/>
                <a:ea typeface="Zilla Slab Medium" pitchFamily="50" charset="0"/>
              </a:rPr>
              <a:t>SALVEMOS JUNTOS A CARTAGENA</a:t>
            </a:r>
          </a:p>
          <a:p>
            <a:pPr algn="ctr"/>
            <a:r>
              <a:rPr lang="en-US" sz="1600" b="1" dirty="0">
                <a:solidFill>
                  <a:schemeClr val="bg1"/>
                </a:solidFill>
                <a:latin typeface="Montserrat" pitchFamily="2" charset="0"/>
                <a:ea typeface="Zilla Slab Medium" pitchFamily="50" charset="0"/>
              </a:rPr>
              <a:t>2020 - 2023</a:t>
            </a:r>
          </a:p>
        </p:txBody>
      </p:sp>
      <p:pic>
        <p:nvPicPr>
          <p:cNvPr id="10" name="Imagen 9">
            <a:extLst>
              <a:ext uri="{FF2B5EF4-FFF2-40B4-BE49-F238E27FC236}">
                <a16:creationId xmlns:a16="http://schemas.microsoft.com/office/drawing/2014/main" id="{5F2FC9E7-2730-4ABE-9951-5EAF1CF428D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236425" y="1591104"/>
            <a:ext cx="3745734" cy="936081"/>
          </a:xfrm>
          <a:prstGeom prst="rect">
            <a:avLst/>
          </a:prstGeom>
        </p:spPr>
      </p:pic>
    </p:spTree>
    <p:extLst>
      <p:ext uri="{BB962C8B-B14F-4D97-AF65-F5344CB8AC3E}">
        <p14:creationId xmlns:p14="http://schemas.microsoft.com/office/powerpoint/2010/main" val="3629143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78"/>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817224" y="721829"/>
            <a:ext cx="10959736" cy="1138773"/>
          </a:xfrm>
          <a:prstGeom prst="rect">
            <a:avLst/>
          </a:prstGeom>
        </p:spPr>
        <p:txBody>
          <a:bodyPr wrap="square">
            <a:spAutoFit/>
          </a:bodyPr>
          <a:lstStyle/>
          <a:p>
            <a:pPr algn="ctr"/>
            <a:r>
              <a:rPr lang="es-ES" sz="2400" b="1" dirty="0"/>
              <a:t>ORGANIGRAMA</a:t>
            </a:r>
          </a:p>
          <a:p>
            <a:pPr algn="just"/>
            <a:endParaRPr lang="es-ES" sz="2400" dirty="0"/>
          </a:p>
          <a:p>
            <a:pPr algn="just">
              <a:spcAft>
                <a:spcPts val="0"/>
              </a:spcAft>
            </a:pPr>
            <a:endParaRPr lang="en-US" sz="2000" dirty="0">
              <a:latin typeface="Times New Roman" panose="02020603050405020304" pitchFamily="18" charset="0"/>
              <a:ea typeface="Times New Roman" panose="02020603050405020304" pitchFamily="18" charset="0"/>
            </a:endParaRPr>
          </a:p>
        </p:txBody>
      </p:sp>
      <p:pic>
        <p:nvPicPr>
          <p:cNvPr id="4" name="Imagen 3">
            <a:extLst>
              <a:ext uri="{FF2B5EF4-FFF2-40B4-BE49-F238E27FC236}">
                <a16:creationId xmlns:a16="http://schemas.microsoft.com/office/drawing/2014/main" id="{57BA8B07-FB9E-4766-ACC7-8C315F7C74D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pic>
        <p:nvPicPr>
          <p:cNvPr id="7" name="Imagen 6"/>
          <p:cNvPicPr>
            <a:picLocks noChangeAspect="1"/>
          </p:cNvPicPr>
          <p:nvPr/>
        </p:nvPicPr>
        <p:blipFill rotWithShape="1">
          <a:blip r:embed="rId4" cstate="print">
            <a:extLst>
              <a:ext uri="{28A0092B-C50C-407E-A947-70E740481C1C}">
                <a14:useLocalDpi xmlns:a14="http://schemas.microsoft.com/office/drawing/2010/main" val="0"/>
              </a:ext>
            </a:extLst>
          </a:blip>
          <a:srcRect l="11308" t="16970" r="8169" b="48081"/>
          <a:stretch/>
        </p:blipFill>
        <p:spPr>
          <a:xfrm>
            <a:off x="678873" y="1395290"/>
            <a:ext cx="10668000" cy="5371971"/>
          </a:xfrm>
          <a:prstGeom prst="rect">
            <a:avLst/>
          </a:prstGeom>
        </p:spPr>
      </p:pic>
    </p:spTree>
    <p:extLst>
      <p:ext uri="{BB962C8B-B14F-4D97-AF65-F5344CB8AC3E}">
        <p14:creationId xmlns:p14="http://schemas.microsoft.com/office/powerpoint/2010/main" val="162889062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7569"/>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472429"/>
            <a:ext cx="2346600" cy="634987"/>
          </a:xfrm>
          <a:prstGeom prst="rect">
            <a:avLst/>
          </a:prstGeom>
        </p:spPr>
      </p:pic>
      <p:graphicFrame>
        <p:nvGraphicFramePr>
          <p:cNvPr id="3" name="Tabla 2">
            <a:extLst>
              <a:ext uri="{FF2B5EF4-FFF2-40B4-BE49-F238E27FC236}">
                <a16:creationId xmlns:a16="http://schemas.microsoft.com/office/drawing/2014/main" id="{DE678F9D-1E67-4C78-A22A-E1F61CFDED4F}"/>
              </a:ext>
            </a:extLst>
          </p:cNvPr>
          <p:cNvGraphicFramePr>
            <a:graphicFrameLocks noGrp="1"/>
          </p:cNvGraphicFramePr>
          <p:nvPr>
            <p:extLst>
              <p:ext uri="{D42A27DB-BD31-4B8C-83A1-F6EECF244321}">
                <p14:modId xmlns:p14="http://schemas.microsoft.com/office/powerpoint/2010/main" val="1270712810"/>
              </p:ext>
            </p:extLst>
          </p:nvPr>
        </p:nvGraphicFramePr>
        <p:xfrm>
          <a:off x="398584" y="1362152"/>
          <a:ext cx="11394831" cy="5180886"/>
        </p:xfrm>
        <a:graphic>
          <a:graphicData uri="http://schemas.openxmlformats.org/drawingml/2006/table">
            <a:tbl>
              <a:tblPr firstRow="1" firstCol="1" bandRow="1">
                <a:tableStyleId>{93296810-A885-4BE3-A3E7-6D5BEEA58F35}</a:tableStyleId>
              </a:tblPr>
              <a:tblGrid>
                <a:gridCol w="1491176">
                  <a:extLst>
                    <a:ext uri="{9D8B030D-6E8A-4147-A177-3AD203B41FA5}">
                      <a16:colId xmlns:a16="http://schemas.microsoft.com/office/drawing/2014/main" val="202716347"/>
                    </a:ext>
                  </a:extLst>
                </a:gridCol>
                <a:gridCol w="1249680">
                  <a:extLst>
                    <a:ext uri="{9D8B030D-6E8A-4147-A177-3AD203B41FA5}">
                      <a16:colId xmlns:a16="http://schemas.microsoft.com/office/drawing/2014/main" val="3723700504"/>
                    </a:ext>
                  </a:extLst>
                </a:gridCol>
                <a:gridCol w="5303520">
                  <a:extLst>
                    <a:ext uri="{9D8B030D-6E8A-4147-A177-3AD203B41FA5}">
                      <a16:colId xmlns:a16="http://schemas.microsoft.com/office/drawing/2014/main" val="1561610183"/>
                    </a:ext>
                  </a:extLst>
                </a:gridCol>
                <a:gridCol w="1422400">
                  <a:extLst>
                    <a:ext uri="{9D8B030D-6E8A-4147-A177-3AD203B41FA5}">
                      <a16:colId xmlns:a16="http://schemas.microsoft.com/office/drawing/2014/main" val="2378824248"/>
                    </a:ext>
                  </a:extLst>
                </a:gridCol>
                <a:gridCol w="1928055">
                  <a:extLst>
                    <a:ext uri="{9D8B030D-6E8A-4147-A177-3AD203B41FA5}">
                      <a16:colId xmlns:a16="http://schemas.microsoft.com/office/drawing/2014/main" val="951976515"/>
                    </a:ext>
                  </a:extLst>
                </a:gridCol>
              </a:tblGrid>
              <a:tr h="711102">
                <a:tc>
                  <a:txBody>
                    <a:bodyPr/>
                    <a:lstStyle/>
                    <a:p>
                      <a:pPr algn="ctr">
                        <a:spcAft>
                          <a:spcPts val="0"/>
                        </a:spcAft>
                      </a:pPr>
                      <a:r>
                        <a:rPr lang="es-CO" sz="1050" kern="100" dirty="0">
                          <a:solidFill>
                            <a:schemeClr val="tx1"/>
                          </a:solidFill>
                          <a:effectLst/>
                        </a:rPr>
                        <a:t>No.</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dirty="0">
                          <a:solidFill>
                            <a:schemeClr val="tx1"/>
                          </a:solidFill>
                          <a:effectLst/>
                        </a:rPr>
                        <a:t>MODALIDAD DE CONTRATACIÓN</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dirty="0">
                          <a:solidFill>
                            <a:schemeClr val="tx1"/>
                          </a:solidFill>
                          <a:effectLst/>
                        </a:rPr>
                        <a:t>OBJETO CONTRACTUAL ACTUAL</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dirty="0">
                          <a:solidFill>
                            <a:schemeClr val="tx1"/>
                          </a:solidFill>
                          <a:effectLst/>
                        </a:rPr>
                        <a:t>FECHA DE FINALIZACIÓN</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dirty="0">
                          <a:solidFill>
                            <a:schemeClr val="tx1"/>
                          </a:solidFill>
                          <a:effectLst/>
                        </a:rPr>
                        <a:t>NECESIDAD  - URGENCIA – DESCRIPCIÓN DEL SERVICIO</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2956324"/>
                  </a:ext>
                </a:extLst>
              </a:tr>
              <a:tr h="812688">
                <a:tc>
                  <a:txBody>
                    <a:bodyPr/>
                    <a:lstStyle/>
                    <a:p>
                      <a:pPr algn="ctr">
                        <a:spcAft>
                          <a:spcPts val="0"/>
                        </a:spcAft>
                      </a:pPr>
                      <a:r>
                        <a:rPr lang="es-CO" sz="900" kern="100">
                          <a:solidFill>
                            <a:schemeClr val="tx1"/>
                          </a:solidFill>
                          <a:effectLst/>
                        </a:rPr>
                        <a:t>CO1.PCCNTR.4844326</a:t>
                      </a:r>
                      <a:endParaRPr lang="es-CO" sz="9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dirty="0">
                          <a:solidFill>
                            <a:schemeClr val="tx1"/>
                          </a:solidFill>
                          <a:effectLst/>
                        </a:rPr>
                        <a:t>CONTRATACION DIRECTA</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a:solidFill>
                            <a:schemeClr val="tx1"/>
                          </a:solidFill>
                          <a:effectLst/>
                        </a:rPr>
                        <a:t>ARRIENDO DE UN BIEN INMUEBLE TIPO OFICINA DE MINIMO 217 M2 QUE SE DESTINARA PARA EL FUNCIONAMIENTO Y OPERACIÓN DE DISTRISEGURIDAD. DURACION HASTA 31 DE DICIEMBRE DE 2023.</a:t>
                      </a:r>
                      <a:endParaRPr lang="es-CO" sz="105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a:solidFill>
                            <a:schemeClr val="tx1"/>
                          </a:solidFill>
                          <a:effectLst/>
                        </a:rPr>
                        <a:t>31/12/2023</a:t>
                      </a:r>
                      <a:endParaRPr lang="es-CO" sz="105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dirty="0">
                          <a:solidFill>
                            <a:schemeClr val="tx1"/>
                          </a:solidFill>
                          <a:effectLst/>
                        </a:rPr>
                        <a:t>OFICINAS PARA EL FUNCIONAMIENTO Y OPERACIÓN DE DISTRISEGURIDAD</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11356626"/>
                  </a:ext>
                </a:extLst>
              </a:tr>
              <a:tr h="1422204">
                <a:tc>
                  <a:txBody>
                    <a:bodyPr/>
                    <a:lstStyle/>
                    <a:p>
                      <a:pPr algn="ctr">
                        <a:spcAft>
                          <a:spcPts val="0"/>
                        </a:spcAft>
                      </a:pPr>
                      <a:r>
                        <a:rPr lang="es-CO" sz="900" kern="100">
                          <a:solidFill>
                            <a:schemeClr val="tx1"/>
                          </a:solidFill>
                          <a:effectLst/>
                        </a:rPr>
                        <a:t>CO1.PCCNTR.4841585</a:t>
                      </a:r>
                      <a:endParaRPr lang="es-CO" sz="9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dirty="0">
                          <a:solidFill>
                            <a:schemeClr val="tx1"/>
                          </a:solidFill>
                          <a:effectLst/>
                        </a:rPr>
                        <a:t>CONTRATACION DIRECTA</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dirty="0">
                          <a:solidFill>
                            <a:schemeClr val="tx1"/>
                          </a:solidFill>
                          <a:effectLst/>
                        </a:rPr>
                        <a:t>ARRENDAMIENTO EL BIEN INMUEBLE UBICADO EN EL CORREGIMIENTO DE TIERRA BOMBA SECTOR “LA ESCALERA”, QUE SE DESTINARA A LA POLICÍA METROPOLITANA DE CARTAGENA DE INDIAS QUE PRESTA LOS SERVICIOS DE SEGURIDAD Y VIGILANCIA EN DICHO CORREGIMIENTO, CON EL PROPÓSITO DE FORTALECER LA SEGURIDAD DE ESTA JURISDICCIÓN Y PARA EL CUMPLIMIENTO DEL PROYECTO “OPTIMIZACIÓN DE LA INFRAESTRUCTURA Y MOVILIDAD DE LA SEGURIDAD DE LOS ORGANISMOS DE SOCORRO”. DURACION HASTA 31</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a:solidFill>
                            <a:schemeClr val="tx1"/>
                          </a:solidFill>
                          <a:effectLst/>
                        </a:rPr>
                        <a:t>31/12/2023</a:t>
                      </a:r>
                      <a:endParaRPr lang="es-CO" sz="105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dirty="0">
                          <a:solidFill>
                            <a:schemeClr val="tx1"/>
                          </a:solidFill>
                          <a:effectLst/>
                        </a:rPr>
                        <a:t>ARRENDAMIENTO DE BIEN INMUEBLE PARA FUNCIONAMIENTO Y OPERACIÓN DE SUBESTACION DE POLICIA</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919330"/>
                  </a:ext>
                </a:extLst>
              </a:tr>
              <a:tr h="1015860">
                <a:tc>
                  <a:txBody>
                    <a:bodyPr/>
                    <a:lstStyle/>
                    <a:p>
                      <a:pPr algn="ctr">
                        <a:spcAft>
                          <a:spcPts val="0"/>
                        </a:spcAft>
                      </a:pPr>
                      <a:r>
                        <a:rPr lang="es-CO" sz="900" kern="100">
                          <a:solidFill>
                            <a:schemeClr val="tx1"/>
                          </a:solidFill>
                          <a:effectLst/>
                        </a:rPr>
                        <a:t>CO1.PCCNTR.4844151</a:t>
                      </a:r>
                      <a:endParaRPr lang="es-CO" sz="9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dirty="0">
                          <a:solidFill>
                            <a:schemeClr val="tx1"/>
                          </a:solidFill>
                          <a:effectLst/>
                        </a:rPr>
                        <a:t>CONTRATACION DIRECTA</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dirty="0">
                          <a:solidFill>
                            <a:schemeClr val="tx1"/>
                          </a:solidFill>
                          <a:effectLst/>
                        </a:rPr>
                        <a:t>ARRENDAMIENTO DE BIEN INMUEBLE TIPO BODEGA UBICADO EN LA CIUDAD DE CON UN AREA MINIMA DE 300 m² PARA EL ALMACENAMIENTO DE LAS MOTOCICLETAS Y OTROS BIENES MUEBLES EN ESTADO DE DESUSO U OBSOLESCENCIA DE PROPIEDAD DE DISTRISEGURIDAD EN PROCESO DE BAJA Y DISPOCISION FINAL. DURACION HASTA 31 DICIEMBRE DE 2023.</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dirty="0">
                          <a:solidFill>
                            <a:schemeClr val="tx1"/>
                          </a:solidFill>
                          <a:effectLst/>
                        </a:rPr>
                        <a:t>31/12/2023</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dirty="0">
                          <a:solidFill>
                            <a:schemeClr val="tx1"/>
                          </a:solidFill>
                          <a:effectLst/>
                        </a:rPr>
                        <a:t>BODEGA DE ALMACENAMIENTO PARA LOS BIENES MUEBLES EN ESTADO DE DESUSO U OBSOLESCENCIA</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1250889"/>
                  </a:ext>
                </a:extLst>
              </a:tr>
              <a:tr h="1219032">
                <a:tc>
                  <a:txBody>
                    <a:bodyPr/>
                    <a:lstStyle/>
                    <a:p>
                      <a:pPr algn="ctr">
                        <a:spcAft>
                          <a:spcPts val="0"/>
                        </a:spcAft>
                      </a:pPr>
                      <a:r>
                        <a:rPr lang="es-CO" sz="900" kern="100">
                          <a:solidFill>
                            <a:schemeClr val="tx1"/>
                          </a:solidFill>
                          <a:effectLst/>
                        </a:rPr>
                        <a:t>CO1.PCCNTR.4842003</a:t>
                      </a:r>
                      <a:endParaRPr lang="es-CO" sz="9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dirty="0">
                          <a:solidFill>
                            <a:schemeClr val="tx1"/>
                          </a:solidFill>
                          <a:effectLst/>
                        </a:rPr>
                        <a:t>CONTRATACION DIRECTA</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a:solidFill>
                            <a:schemeClr val="tx1"/>
                          </a:solidFill>
                          <a:effectLst/>
                        </a:rPr>
                        <a:t>Arrendamiento el bien inmueble ubicado en el corregimiento de Bocachica, que se destinara a la Policía Metropolitana de Cartagena de Indias que presta los servicios de seguridad y vigilancia en dicho corregimiento, con el propósito de fortalecer la seguridad de esta jurisdicción y para el cumplimiento del programa “OPTIMIZACIÓN DE LA INFRAESTRUCTURA Y MOVILIDAD DE LA SEGURIDAD DE LOS ORGANISMOS DE SOCORRO”. DURACION HASTA 31 DE DICIEMBRE DE 2023.</a:t>
                      </a:r>
                      <a:endParaRPr lang="es-CO" sz="105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dirty="0">
                          <a:solidFill>
                            <a:schemeClr val="tx1"/>
                          </a:solidFill>
                          <a:effectLst/>
                        </a:rPr>
                        <a:t>31/12/2023</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50" kern="100" dirty="0">
                          <a:solidFill>
                            <a:schemeClr val="tx1"/>
                          </a:solidFill>
                          <a:effectLst/>
                        </a:rPr>
                        <a:t>ARRENDAMIENTO DE BIEN INMUEBLE PARA FUNCIONAMIENTO Y OPERACIÓN DE SUBESTACION DE POLICIA</a:t>
                      </a:r>
                      <a:endParaRPr lang="es-CO" sz="105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94392963"/>
                  </a:ext>
                </a:extLst>
              </a:tr>
            </a:tbl>
          </a:graphicData>
        </a:graphic>
      </p:graphicFrame>
    </p:spTree>
    <p:extLst>
      <p:ext uri="{BB962C8B-B14F-4D97-AF65-F5344CB8AC3E}">
        <p14:creationId xmlns:p14="http://schemas.microsoft.com/office/powerpoint/2010/main" val="263377285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7569"/>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2" name="Tabla 1">
            <a:extLst>
              <a:ext uri="{FF2B5EF4-FFF2-40B4-BE49-F238E27FC236}">
                <a16:creationId xmlns:a16="http://schemas.microsoft.com/office/drawing/2014/main" id="{1FD0D9CF-969F-477D-BD8E-831BB14B613F}"/>
              </a:ext>
            </a:extLst>
          </p:cNvPr>
          <p:cNvGraphicFramePr>
            <a:graphicFrameLocks noGrp="1"/>
          </p:cNvGraphicFramePr>
          <p:nvPr>
            <p:extLst>
              <p:ext uri="{D42A27DB-BD31-4B8C-83A1-F6EECF244321}">
                <p14:modId xmlns:p14="http://schemas.microsoft.com/office/powerpoint/2010/main" val="555982062"/>
              </p:ext>
            </p:extLst>
          </p:nvPr>
        </p:nvGraphicFramePr>
        <p:xfrm>
          <a:off x="322385" y="1391871"/>
          <a:ext cx="11547230" cy="5105400"/>
        </p:xfrm>
        <a:graphic>
          <a:graphicData uri="http://schemas.openxmlformats.org/drawingml/2006/table">
            <a:tbl>
              <a:tblPr firstRow="1" firstCol="1" bandRow="1">
                <a:tableStyleId>{93296810-A885-4BE3-A3E7-6D5BEEA58F35}</a:tableStyleId>
              </a:tblPr>
              <a:tblGrid>
                <a:gridCol w="1354015">
                  <a:extLst>
                    <a:ext uri="{9D8B030D-6E8A-4147-A177-3AD203B41FA5}">
                      <a16:colId xmlns:a16="http://schemas.microsoft.com/office/drawing/2014/main" val="2312447720"/>
                    </a:ext>
                  </a:extLst>
                </a:gridCol>
                <a:gridCol w="1310640">
                  <a:extLst>
                    <a:ext uri="{9D8B030D-6E8A-4147-A177-3AD203B41FA5}">
                      <a16:colId xmlns:a16="http://schemas.microsoft.com/office/drawing/2014/main" val="2779008099"/>
                    </a:ext>
                  </a:extLst>
                </a:gridCol>
                <a:gridCol w="6055360">
                  <a:extLst>
                    <a:ext uri="{9D8B030D-6E8A-4147-A177-3AD203B41FA5}">
                      <a16:colId xmlns:a16="http://schemas.microsoft.com/office/drawing/2014/main" val="3146342462"/>
                    </a:ext>
                  </a:extLst>
                </a:gridCol>
                <a:gridCol w="985520">
                  <a:extLst>
                    <a:ext uri="{9D8B030D-6E8A-4147-A177-3AD203B41FA5}">
                      <a16:colId xmlns:a16="http://schemas.microsoft.com/office/drawing/2014/main" val="2219365956"/>
                    </a:ext>
                  </a:extLst>
                </a:gridCol>
                <a:gridCol w="1841695">
                  <a:extLst>
                    <a:ext uri="{9D8B030D-6E8A-4147-A177-3AD203B41FA5}">
                      <a16:colId xmlns:a16="http://schemas.microsoft.com/office/drawing/2014/main" val="2351034694"/>
                    </a:ext>
                  </a:extLst>
                </a:gridCol>
              </a:tblGrid>
              <a:tr h="298621">
                <a:tc>
                  <a:txBody>
                    <a:bodyPr/>
                    <a:lstStyle/>
                    <a:p>
                      <a:pPr algn="ctr">
                        <a:spcAft>
                          <a:spcPts val="0"/>
                        </a:spcAft>
                      </a:pPr>
                      <a:r>
                        <a:rPr lang="es-CO" sz="1000" kern="100" dirty="0">
                          <a:solidFill>
                            <a:schemeClr val="tx1"/>
                          </a:solidFill>
                          <a:effectLst/>
                        </a:rPr>
                        <a:t>CO1.PCCNTR.4844295</a:t>
                      </a:r>
                      <a:endParaRPr lang="es-CO"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solidFill>
                            <a:schemeClr val="tx1"/>
                          </a:solidFill>
                          <a:effectLst/>
                        </a:rPr>
                        <a:t>CONTRATACION DIRECTA</a:t>
                      </a:r>
                      <a:endParaRPr lang="es-CO"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solidFill>
                            <a:schemeClr val="tx1"/>
                          </a:solidFill>
                          <a:effectLst/>
                        </a:rPr>
                        <a:t>ARRENDAMIENTO DE UN BIEN INMUEBLE TIPO OFICINA QUE SE DESTINARÁ PARA EL FUNCIONAMIENTO Y OPERACIÓN DEL ÁREA DE ARCHIVO Y CORRESPONDENCIA DE DISTRISEGURIDAD. DURACION HASTA 31 DE DICIEMBRE DE 2023</a:t>
                      </a:r>
                      <a:endParaRPr lang="es-CO"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solidFill>
                            <a:schemeClr val="tx1"/>
                          </a:solidFill>
                          <a:effectLst/>
                        </a:rPr>
                        <a:t>31/12/2023</a:t>
                      </a:r>
                      <a:endParaRPr lang="es-CO" sz="10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solidFill>
                            <a:schemeClr val="tx1"/>
                          </a:solidFill>
                          <a:effectLst/>
                        </a:rPr>
                        <a:t> </a:t>
                      </a:r>
                    </a:p>
                    <a:p>
                      <a:pPr algn="ctr">
                        <a:spcAft>
                          <a:spcPts val="0"/>
                        </a:spcAft>
                      </a:pPr>
                      <a:r>
                        <a:rPr lang="es-CO" sz="1000" kern="100" dirty="0">
                          <a:solidFill>
                            <a:schemeClr val="tx1"/>
                          </a:solidFill>
                          <a:effectLst/>
                        </a:rPr>
                        <a:t> </a:t>
                      </a:r>
                    </a:p>
                    <a:p>
                      <a:pPr algn="ctr">
                        <a:spcAft>
                          <a:spcPts val="0"/>
                        </a:spcAft>
                      </a:pPr>
                      <a:r>
                        <a:rPr lang="es-CO" sz="1000" kern="100" dirty="0">
                          <a:solidFill>
                            <a:schemeClr val="tx1"/>
                          </a:solidFill>
                          <a:effectLst/>
                        </a:rPr>
                        <a:t>OFICINAS PARA EL FUNCIONAMIENTO Y OPERACIÓN DEL ARCHIVO DE DISTRISEGURIDAD</a:t>
                      </a:r>
                      <a:endParaRPr lang="es-CO"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06464361"/>
                  </a:ext>
                </a:extLst>
              </a:tr>
              <a:tr h="639903">
                <a:tc>
                  <a:txBody>
                    <a:bodyPr/>
                    <a:lstStyle/>
                    <a:p>
                      <a:pPr algn="ctr">
                        <a:spcAft>
                          <a:spcPts val="0"/>
                        </a:spcAft>
                      </a:pPr>
                      <a:r>
                        <a:rPr lang="es-CO" sz="900" kern="100" dirty="0">
                          <a:solidFill>
                            <a:schemeClr val="tx1"/>
                          </a:solidFill>
                          <a:effectLst/>
                        </a:rPr>
                        <a:t>CO1.PCCNTR.4917139</a:t>
                      </a:r>
                      <a:endParaRPr lang="es-CO"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dirty="0">
                          <a:solidFill>
                            <a:schemeClr val="tx1"/>
                          </a:solidFill>
                          <a:effectLst/>
                        </a:rPr>
                        <a:t>CONTRATACION DIRECTA</a:t>
                      </a:r>
                      <a:endParaRPr lang="es-CO"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dirty="0">
                          <a:solidFill>
                            <a:schemeClr val="tx1"/>
                          </a:solidFill>
                          <a:effectLst/>
                        </a:rPr>
                        <a:t>ARRENDAMIENTO NO. CO1.PCCNTR.4917139 DE 2023. ARRENDAMIENTO DE UN BIEN INMUEBLE UBICADO EN EL CORREGIMIENTO DE ARROYO GRANDE, QUE SE DESTINARA A LA POLICÍA METROPOLITANA DE CARTAGENA DE INDIAS QUE PRESTA LOS SERVICIOS DE SEGURIDAD Y VIGILANCIA EN DICHO CORREGIMIENTO, CON EL PROPÓSITO DE FORTALECER LA SEGURIDAD DE ESTA JURISDICCIÓN Y PARA EL CUMPLIMIENTO DEL PROYECTO “OPTIMIZACIÓN DE LA INFRAESTRUCTURA Y MOVILIDAD DE LA SEGURIDAD DE LOS ORGANISMOS DE SOCORRO”. DURACION HASTA 31 DE DICIEMBRE DE 2023</a:t>
                      </a:r>
                      <a:endParaRPr lang="es-CO"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dirty="0">
                          <a:solidFill>
                            <a:schemeClr val="tx1"/>
                          </a:solidFill>
                          <a:effectLst/>
                        </a:rPr>
                        <a:t>31/12/2023</a:t>
                      </a:r>
                      <a:endParaRPr lang="es-CO"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dirty="0">
                          <a:solidFill>
                            <a:schemeClr val="tx1"/>
                          </a:solidFill>
                          <a:effectLst/>
                        </a:rPr>
                        <a:t>ARRENDAMIENTO DE BIEN INMUEBLE PARA FUNCIONAMIENTO Y OPERACIÓN DE SUBESTACION DE POLICIA</a:t>
                      </a:r>
                      <a:endParaRPr lang="es-CO"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9506362"/>
                  </a:ext>
                </a:extLst>
              </a:tr>
              <a:tr h="383942">
                <a:tc>
                  <a:txBody>
                    <a:bodyPr/>
                    <a:lstStyle/>
                    <a:p>
                      <a:pPr algn="ctr">
                        <a:spcAft>
                          <a:spcPts val="0"/>
                        </a:spcAft>
                      </a:pPr>
                      <a:r>
                        <a:rPr lang="es-CO" sz="900" kern="100" dirty="0">
                          <a:solidFill>
                            <a:schemeClr val="tx1"/>
                          </a:solidFill>
                          <a:effectLst/>
                        </a:rPr>
                        <a:t>CO1.PCCNTR.4956937</a:t>
                      </a:r>
                      <a:endParaRPr lang="es-CO"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dirty="0">
                          <a:solidFill>
                            <a:schemeClr val="tx1"/>
                          </a:solidFill>
                          <a:effectLst/>
                        </a:rPr>
                        <a:t>CONTRATACION DIRECTA</a:t>
                      </a:r>
                      <a:endParaRPr lang="es-CO"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dirty="0">
                          <a:solidFill>
                            <a:schemeClr val="tx1"/>
                          </a:solidFill>
                          <a:effectLst/>
                        </a:rPr>
                        <a:t>ARRENDAMIENTO NO.  CO1.PCCNTR.4956937 DE 2023. ARRENDAMIENTO DE UN BIEN INMUEBLE TIPO OFICINA QUE SE DESTINARA PARA EL FUNCIONAMIENTO Y OPERACIÓN DE LA OFICINA OPERATIVA DE DISTRISEGURIDAD. DURACION HASTA 11 DE DICIEMBRE DE 2023.</a:t>
                      </a:r>
                      <a:endParaRPr lang="es-CO"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solidFill>
                            <a:schemeClr val="tx1"/>
                          </a:solidFill>
                          <a:effectLst/>
                        </a:rPr>
                        <a:t>31/12/2023</a:t>
                      </a:r>
                      <a:endParaRPr lang="es-CO" sz="11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dirty="0">
                          <a:solidFill>
                            <a:schemeClr val="tx1"/>
                          </a:solidFill>
                          <a:effectLst/>
                        </a:rPr>
                        <a:t>OFICINAS PARA EL FUNCIONAMIENTO Y OPERACIÓN DE LA DIRECCION OPERATIVA DE DISTRISEGURIDAD</a:t>
                      </a:r>
                      <a:endParaRPr lang="es-CO"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6031711"/>
                  </a:ext>
                </a:extLst>
              </a:tr>
              <a:tr h="511922">
                <a:tc>
                  <a:txBody>
                    <a:bodyPr/>
                    <a:lstStyle/>
                    <a:p>
                      <a:pPr algn="ctr">
                        <a:spcAft>
                          <a:spcPts val="0"/>
                        </a:spcAft>
                      </a:pPr>
                      <a:r>
                        <a:rPr lang="es-CO" sz="900" kern="100" dirty="0">
                          <a:solidFill>
                            <a:schemeClr val="tx1"/>
                          </a:solidFill>
                          <a:effectLst/>
                        </a:rPr>
                        <a:t>CO1.PCCNTR.4842002</a:t>
                      </a:r>
                      <a:endParaRPr lang="es-CO"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dirty="0">
                          <a:solidFill>
                            <a:schemeClr val="tx1"/>
                          </a:solidFill>
                          <a:effectLst/>
                        </a:rPr>
                        <a:t>CONTRATACION DIRECTA</a:t>
                      </a:r>
                      <a:endParaRPr lang="es-CO"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dirty="0">
                          <a:solidFill>
                            <a:schemeClr val="tx1"/>
                          </a:solidFill>
                          <a:effectLst/>
                        </a:rPr>
                        <a:t>ARRENDAMIENTO NO. CO1.PCCNTR.4842002 DE 2023. PRESTACION DE SERVICIOS DE APOYO A LA GESTION PARA EL DESARROLLO DE LAS ACTIVIDADES, ADMINISTRATIVAS, LOGISTICAS, OPERACIONALES Y DE SEGUIMIENTO EN MARCO DEL PROYECTO IMPLEMENTACION DEL PROGRAMA VIGILANCIA DE LAS PLAYAS DEL DISTRITO DE CARTAGENA. DURACION HASTA 31 DE DICIEMBRE DE 2023.</a:t>
                      </a:r>
                      <a:endParaRPr lang="es-CO"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solidFill>
                            <a:schemeClr val="tx1"/>
                          </a:solidFill>
                          <a:effectLst/>
                        </a:rPr>
                        <a:t>31/12/2023</a:t>
                      </a:r>
                      <a:endParaRPr lang="es-CO" sz="11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dirty="0">
                          <a:solidFill>
                            <a:schemeClr val="tx1"/>
                          </a:solidFill>
                          <a:effectLst/>
                        </a:rPr>
                        <a:t>ARRENDAMIENTO DE BIEN INMUEBLE PARA FUNCIONAMIENTO Y OPERACIÓN DE SUBESTACION DE POLICIA</a:t>
                      </a:r>
                      <a:endParaRPr lang="es-CO"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92043176"/>
                  </a:ext>
                </a:extLst>
              </a:tr>
              <a:tr h="554582">
                <a:tc>
                  <a:txBody>
                    <a:bodyPr/>
                    <a:lstStyle/>
                    <a:p>
                      <a:pPr algn="ctr">
                        <a:spcAft>
                          <a:spcPts val="0"/>
                        </a:spcAft>
                      </a:pPr>
                      <a:r>
                        <a:rPr lang="es-CO" sz="900" kern="100">
                          <a:solidFill>
                            <a:schemeClr val="tx1"/>
                          </a:solidFill>
                          <a:effectLst/>
                        </a:rPr>
                        <a:t>CO1.PCCNTR.4941452</a:t>
                      </a:r>
                      <a:endParaRPr lang="es-CO" sz="9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dirty="0">
                          <a:solidFill>
                            <a:schemeClr val="tx1"/>
                          </a:solidFill>
                          <a:effectLst/>
                        </a:rPr>
                        <a:t> </a:t>
                      </a:r>
                      <a:endParaRPr lang="es-CO"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dirty="0">
                          <a:solidFill>
                            <a:schemeClr val="tx1"/>
                          </a:solidFill>
                          <a:effectLst/>
                        </a:rPr>
                        <a:t>SUMINISTROS NO. CO1.PCCNTR.4941452 DE 2023. SUMINISTRO DE ALIMENTACIÓN BAJO LA MODALIDAD DE PRECIOS UNITARIOS FIJOS A LOS MIEMBROS INTEGRANTES DEL ESQUEMA DE SEGURIDAD DEL ALCALDE MAYOR EN MARCO DEL  PROYECTO DE INVERSION FORTALECIMIENTO LOGÍSTICO PARA LA SEGURIDAD, CONVIVENCIA, JUSTICIA Y SOCORRO EN CARTAGENA DE INDIAS. DURACION HASTA 31 DE DICIEMBRE DE 2023.</a:t>
                      </a:r>
                      <a:endParaRPr lang="es-CO"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dirty="0">
                          <a:solidFill>
                            <a:schemeClr val="tx1"/>
                          </a:solidFill>
                          <a:effectLst/>
                        </a:rPr>
                        <a:t>31/12/2023</a:t>
                      </a:r>
                      <a:endParaRPr lang="es-CO"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dirty="0">
                          <a:solidFill>
                            <a:schemeClr val="tx1"/>
                          </a:solidFill>
                          <a:effectLst/>
                        </a:rPr>
                        <a:t>SUMINISTRO DE ALIMENTACION ESQUEMA DE SEGURIDAD DEL ALCALDE MAYOR DE CARTAGENA DE INDIAS</a:t>
                      </a:r>
                      <a:endParaRPr lang="es-CO"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9197" marR="1919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35156554"/>
                  </a:ext>
                </a:extLst>
              </a:tr>
            </a:tbl>
          </a:graphicData>
        </a:graphic>
      </p:graphicFrame>
    </p:spTree>
    <p:extLst>
      <p:ext uri="{BB962C8B-B14F-4D97-AF65-F5344CB8AC3E}">
        <p14:creationId xmlns:p14="http://schemas.microsoft.com/office/powerpoint/2010/main" val="349945907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479891" y="2806727"/>
            <a:ext cx="10739846" cy="584775"/>
          </a:xfrm>
          <a:prstGeom prst="rect">
            <a:avLst/>
          </a:prstGeom>
        </p:spPr>
        <p:txBody>
          <a:bodyPr wrap="square" anchor="ctr">
            <a:spAutoFit/>
          </a:bodyPr>
          <a:lstStyle/>
          <a:p>
            <a:pPr algn="ctr"/>
            <a:r>
              <a:rPr lang="es-ES" sz="3200" b="1" dirty="0"/>
              <a:t>POLITICA DE GOBIERNO DIGITAL</a:t>
            </a:r>
            <a:endParaRPr lang="en-US" sz="2800" b="1"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355695319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726077" y="1564797"/>
            <a:ext cx="10739846" cy="646331"/>
          </a:xfrm>
          <a:prstGeom prst="rect">
            <a:avLst/>
          </a:prstGeom>
        </p:spPr>
        <p:txBody>
          <a:bodyPr wrap="square" anchor="ctr">
            <a:spAutoFit/>
          </a:bodyPr>
          <a:lstStyle/>
          <a:p>
            <a:pPr algn="ctr"/>
            <a:r>
              <a:rPr lang="es-ES" b="1" dirty="0"/>
              <a:t>Gestiones desarrolladas por la entidad, despacho u órgano, correspondientes a los lineamientos generales de la política de Gobierno Digital</a:t>
            </a:r>
            <a:endParaRPr lang="en-US" sz="1600" b="1"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
        <p:nvSpPr>
          <p:cNvPr id="4" name="Rectángulo 3">
            <a:extLst>
              <a:ext uri="{FF2B5EF4-FFF2-40B4-BE49-F238E27FC236}">
                <a16:creationId xmlns:a16="http://schemas.microsoft.com/office/drawing/2014/main" id="{066E83AD-7F27-4EA2-A12C-0F0E561E5030}"/>
              </a:ext>
            </a:extLst>
          </p:cNvPr>
          <p:cNvSpPr/>
          <p:nvPr/>
        </p:nvSpPr>
        <p:spPr>
          <a:xfrm>
            <a:off x="527538" y="2482611"/>
            <a:ext cx="10938385" cy="3693319"/>
          </a:xfrm>
          <a:prstGeom prst="rect">
            <a:avLst/>
          </a:prstGeom>
        </p:spPr>
        <p:txBody>
          <a:bodyPr wrap="square">
            <a:spAutoFit/>
          </a:bodyPr>
          <a:lstStyle/>
          <a:p>
            <a:pPr algn="just">
              <a:spcAft>
                <a:spcPts val="0"/>
              </a:spcAft>
            </a:pPr>
            <a:r>
              <a:rPr lang="es-CO" kern="100" dirty="0">
                <a:latin typeface="+mj-lt"/>
                <a:ea typeface="Calibri" panose="020F0502020204030204" pitchFamily="34" charset="0"/>
                <a:cs typeface="Times New Roman" panose="02020603050405020304" pitchFamily="18" charset="0"/>
              </a:rPr>
              <a:t>Con respecto a este ítem la entidad ha desarrollado e implementado los lineamientos de gobierno digital emanados de MINTIC consolidados en política de gobierno digital y con base a esto se realizó la actualización de la pagina web </a:t>
            </a:r>
            <a:r>
              <a:rPr lang="es-CO" u="sng" kern="100" dirty="0">
                <a:solidFill>
                  <a:srgbClr val="0000FF"/>
                </a:solidFill>
                <a:latin typeface="+mj-lt"/>
                <a:ea typeface="Calibri" panose="020F0502020204030204" pitchFamily="34" charset="0"/>
                <a:cs typeface="Times New Roman" panose="02020603050405020304" pitchFamily="18" charset="0"/>
                <a:hlinkClick r:id="rId4"/>
              </a:rPr>
              <a:t>www.distriseguridad.gov.co</a:t>
            </a:r>
            <a:r>
              <a:rPr lang="es-CO" kern="100" dirty="0">
                <a:latin typeface="+mj-lt"/>
                <a:ea typeface="Calibri" panose="020F0502020204030204" pitchFamily="34" charset="0"/>
                <a:cs typeface="Times New Roman" panose="02020603050405020304" pitchFamily="18" charset="0"/>
              </a:rPr>
              <a:t>, así mismo se han seguido las recomendaciones de la oficina asesora informática de la alcaldía mayor de Cartagena de indias con respecto a este tema.</a:t>
            </a:r>
          </a:p>
          <a:p>
            <a:pPr algn="just">
              <a:spcAft>
                <a:spcPts val="0"/>
              </a:spcAft>
            </a:pPr>
            <a:endParaRPr lang="es-CO" kern="100" dirty="0">
              <a:latin typeface="+mj-lt"/>
              <a:ea typeface="Calibri" panose="020F0502020204030204" pitchFamily="34" charset="0"/>
              <a:cs typeface="Times New Roman" panose="02020603050405020304" pitchFamily="18" charset="0"/>
            </a:endParaRPr>
          </a:p>
          <a:p>
            <a:pPr algn="just"/>
            <a:r>
              <a:rPr lang="es-CO" dirty="0"/>
              <a:t>Con respecto a la seguridad digital, la entidad ha venido realizando un trabajo arduo para la consecución de equipos de cómputo modernos para actualizar e implementar toda la política de seguridad digital de la entidad apoyándose en los lineamientos emanados por el MINTIC consolidados la política de seguridad digital, también se han seguido las recomendaciones dadas por la oficina asesora informática de la alcaldía mayor de Cartagena de indias con respecto a este tema.</a:t>
            </a:r>
          </a:p>
          <a:p>
            <a:pPr algn="just">
              <a:spcAft>
                <a:spcPts val="0"/>
              </a:spcAft>
            </a:pPr>
            <a:endParaRPr lang="es-CO" kern="100" dirty="0">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4823850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726077" y="1623603"/>
            <a:ext cx="10739846" cy="646331"/>
          </a:xfrm>
          <a:prstGeom prst="rect">
            <a:avLst/>
          </a:prstGeom>
        </p:spPr>
        <p:txBody>
          <a:bodyPr wrap="square" anchor="ctr">
            <a:spAutoFit/>
          </a:bodyPr>
          <a:lstStyle/>
          <a:p>
            <a:pPr algn="ctr"/>
            <a:r>
              <a:rPr lang="es-ES" b="1" dirty="0"/>
              <a:t>Gestiones desarrolladas por la entidad, despacho u órgano, correspondientes a los lineamientos generales de la política de Gobierno Digital</a:t>
            </a:r>
            <a:endParaRPr lang="en-US" sz="1600" b="1"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
        <p:nvSpPr>
          <p:cNvPr id="4" name="Rectángulo 3">
            <a:extLst>
              <a:ext uri="{FF2B5EF4-FFF2-40B4-BE49-F238E27FC236}">
                <a16:creationId xmlns:a16="http://schemas.microsoft.com/office/drawing/2014/main" id="{066E83AD-7F27-4EA2-A12C-0F0E561E5030}"/>
              </a:ext>
            </a:extLst>
          </p:cNvPr>
          <p:cNvSpPr/>
          <p:nvPr/>
        </p:nvSpPr>
        <p:spPr>
          <a:xfrm>
            <a:off x="527538" y="2657169"/>
            <a:ext cx="10938385" cy="3139321"/>
          </a:xfrm>
          <a:prstGeom prst="rect">
            <a:avLst/>
          </a:prstGeom>
        </p:spPr>
        <p:txBody>
          <a:bodyPr wrap="square">
            <a:spAutoFit/>
          </a:bodyPr>
          <a:lstStyle/>
          <a:p>
            <a:pPr algn="just"/>
            <a:r>
              <a:rPr lang="es-CO" dirty="0"/>
              <a:t>Cabe resaltar que la entidad cuenta con tres planes estratégicos que trabajan de manera transversal estos componentes, nuestros planes son:</a:t>
            </a:r>
          </a:p>
          <a:p>
            <a:pPr algn="just"/>
            <a:r>
              <a:rPr lang="es-CO" dirty="0"/>
              <a:t> </a:t>
            </a:r>
          </a:p>
          <a:p>
            <a:pPr marL="285750" lvl="0" indent="-285750" algn="just">
              <a:buFont typeface="Wingdings" panose="05000000000000000000" pitchFamily="2" charset="2"/>
              <a:buChar char="Ø"/>
            </a:pPr>
            <a:r>
              <a:rPr lang="es-CO" dirty="0"/>
              <a:t>PLAN DE SEGURIDAD Y PRIVACIDAD DE LA INFORMACION.</a:t>
            </a:r>
          </a:p>
          <a:p>
            <a:pPr lvl="0" algn="just"/>
            <a:endParaRPr lang="es-CO" dirty="0"/>
          </a:p>
          <a:p>
            <a:pPr marL="285750" lvl="0" indent="-285750" algn="just">
              <a:buFont typeface="Wingdings" panose="05000000000000000000" pitchFamily="2" charset="2"/>
              <a:buChar char="Ø"/>
            </a:pPr>
            <a:r>
              <a:rPr lang="es-CO" dirty="0"/>
              <a:t>PLAN DE TRATAMIENTO DE RIESGOS  DE SEGURIDAD Y PRIVACIDAD DE LA INFORMACION.</a:t>
            </a:r>
          </a:p>
          <a:p>
            <a:pPr lvl="0" algn="just"/>
            <a:endParaRPr lang="es-CO" dirty="0"/>
          </a:p>
          <a:p>
            <a:pPr marL="285750" lvl="0" indent="-285750" algn="just">
              <a:buFont typeface="Wingdings" panose="05000000000000000000" pitchFamily="2" charset="2"/>
              <a:buChar char="Ø"/>
            </a:pPr>
            <a:r>
              <a:rPr lang="es-CO" dirty="0"/>
              <a:t>PLAN ESTRATEGICO DE TECNOLOGIAS DE LA INFORMACION Y LAS COMUNICACIONES - PETI</a:t>
            </a:r>
          </a:p>
          <a:p>
            <a:pPr algn="just">
              <a:spcAft>
                <a:spcPts val="0"/>
              </a:spcAft>
            </a:pPr>
            <a:endParaRPr lang="es-CO" kern="100" dirty="0">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0597470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726077" y="1569104"/>
            <a:ext cx="10739846" cy="646331"/>
          </a:xfrm>
          <a:prstGeom prst="rect">
            <a:avLst/>
          </a:prstGeom>
        </p:spPr>
        <p:txBody>
          <a:bodyPr wrap="square" anchor="ctr">
            <a:spAutoFit/>
          </a:bodyPr>
          <a:lstStyle/>
          <a:p>
            <a:pPr algn="ctr"/>
            <a:r>
              <a:rPr lang="es-ES" b="1" dirty="0"/>
              <a:t>Gestiones desarrolladas por la entidad, despacho u órgano, correspondientes a los lineamientos generales de la política de Gobierno Digital</a:t>
            </a:r>
            <a:endParaRPr lang="en-US" sz="1600" b="1"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
        <p:nvSpPr>
          <p:cNvPr id="4" name="Rectángulo 3">
            <a:extLst>
              <a:ext uri="{FF2B5EF4-FFF2-40B4-BE49-F238E27FC236}">
                <a16:creationId xmlns:a16="http://schemas.microsoft.com/office/drawing/2014/main" id="{066E83AD-7F27-4EA2-A12C-0F0E561E5030}"/>
              </a:ext>
            </a:extLst>
          </p:cNvPr>
          <p:cNvSpPr/>
          <p:nvPr/>
        </p:nvSpPr>
        <p:spPr>
          <a:xfrm>
            <a:off x="527538" y="2366446"/>
            <a:ext cx="10938385" cy="3693319"/>
          </a:xfrm>
          <a:prstGeom prst="rect">
            <a:avLst/>
          </a:prstGeom>
        </p:spPr>
        <p:txBody>
          <a:bodyPr wrap="square">
            <a:spAutoFit/>
          </a:bodyPr>
          <a:lstStyle/>
          <a:p>
            <a:r>
              <a:rPr lang="es-CO" b="1" dirty="0"/>
              <a:t>La entidad cuenta con:</a:t>
            </a:r>
          </a:p>
          <a:p>
            <a:endParaRPr lang="es-CO" b="1" dirty="0"/>
          </a:p>
          <a:p>
            <a:pPr marL="285750" indent="-285750">
              <a:buFont typeface="Wingdings" panose="05000000000000000000" pitchFamily="2" charset="2"/>
              <a:buChar char="Ø"/>
            </a:pPr>
            <a:r>
              <a:rPr lang="es-CO" dirty="0"/>
              <a:t>Un software antivirus </a:t>
            </a:r>
            <a:r>
              <a:rPr lang="es-CO" dirty="0" err="1"/>
              <a:t>Trellix</a:t>
            </a:r>
            <a:r>
              <a:rPr lang="es-CO" dirty="0"/>
              <a:t> licenciado el cual se renueva trienalmente, instalado en todos los equipos de la entidad para evitar que virus afecten a nuestros sistemas, así mismo se cuenta con un servicio de Ciberseguridad para prever ataques externos a nuestra red, el cual está contratado con el proveedor Tigo.</a:t>
            </a:r>
          </a:p>
          <a:p>
            <a:r>
              <a:rPr lang="es-CO" dirty="0"/>
              <a:t> </a:t>
            </a:r>
          </a:p>
          <a:p>
            <a:pPr marL="285750" indent="-285750">
              <a:buFont typeface="Wingdings" panose="05000000000000000000" pitchFamily="2" charset="2"/>
              <a:buChar char="Ø"/>
            </a:pPr>
            <a:r>
              <a:rPr lang="es-CO" dirty="0"/>
              <a:t>Un cronograma de actividades tics, en la cual se tienen programadas las diferentes actividades desarrolladas por el área incluidos los mantenimientos preventivos.</a:t>
            </a:r>
          </a:p>
          <a:p>
            <a:r>
              <a:rPr lang="es-CO" dirty="0"/>
              <a:t> </a:t>
            </a:r>
          </a:p>
          <a:p>
            <a:pPr marL="285750" indent="-285750">
              <a:buFont typeface="Wingdings" panose="05000000000000000000" pitchFamily="2" charset="2"/>
              <a:buChar char="Ø"/>
            </a:pPr>
            <a:r>
              <a:rPr lang="es-CO" dirty="0"/>
              <a:t>Con 15 licencias de Microsoft 365 las cuales se renuevan anualmente para el uso de las herramientas ofimáticas y de los diferentes correos institucionales.</a:t>
            </a:r>
          </a:p>
          <a:p>
            <a:pPr algn="just">
              <a:spcAft>
                <a:spcPts val="0"/>
              </a:spcAft>
            </a:pPr>
            <a:endParaRPr lang="es-CO" kern="100" dirty="0">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4518759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479891" y="2806727"/>
            <a:ext cx="10739846" cy="584775"/>
          </a:xfrm>
          <a:prstGeom prst="rect">
            <a:avLst/>
          </a:prstGeom>
        </p:spPr>
        <p:txBody>
          <a:bodyPr wrap="square" anchor="ctr">
            <a:spAutoFit/>
          </a:bodyPr>
          <a:lstStyle/>
          <a:p>
            <a:pPr algn="ctr"/>
            <a:r>
              <a:rPr lang="es-ES" sz="3200" b="1" dirty="0"/>
              <a:t>DEFENSA JURIDICA</a:t>
            </a:r>
            <a:endParaRPr lang="en-US" sz="2800" b="1"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60331018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A person holding his hands up&#10;&#10;Description automatically generated">
            <a:extLst>
              <a:ext uri="{FF2B5EF4-FFF2-40B4-BE49-F238E27FC236}">
                <a16:creationId xmlns:a16="http://schemas.microsoft.com/office/drawing/2014/main" id="{ADCD41C4-15F9-4C82-8137-75E7ED8081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2" name="Tabla 1">
            <a:extLst>
              <a:ext uri="{FF2B5EF4-FFF2-40B4-BE49-F238E27FC236}">
                <a16:creationId xmlns:a16="http://schemas.microsoft.com/office/drawing/2014/main" id="{B0C2631C-056B-4B89-B433-7480FE30E00F}"/>
              </a:ext>
            </a:extLst>
          </p:cNvPr>
          <p:cNvGraphicFramePr>
            <a:graphicFrameLocks noGrp="1"/>
          </p:cNvGraphicFramePr>
          <p:nvPr>
            <p:extLst>
              <p:ext uri="{D42A27DB-BD31-4B8C-83A1-F6EECF244321}">
                <p14:modId xmlns:p14="http://schemas.microsoft.com/office/powerpoint/2010/main" val="891185428"/>
              </p:ext>
            </p:extLst>
          </p:nvPr>
        </p:nvGraphicFramePr>
        <p:xfrm>
          <a:off x="339968" y="1528471"/>
          <a:ext cx="11265879" cy="5227997"/>
        </p:xfrm>
        <a:graphic>
          <a:graphicData uri="http://schemas.openxmlformats.org/drawingml/2006/table">
            <a:tbl>
              <a:tblPr firstRow="1" firstCol="1" bandRow="1">
                <a:tableStyleId>{93296810-A885-4BE3-A3E7-6D5BEEA58F35}</a:tableStyleId>
              </a:tblPr>
              <a:tblGrid>
                <a:gridCol w="1606022">
                  <a:extLst>
                    <a:ext uri="{9D8B030D-6E8A-4147-A177-3AD203B41FA5}">
                      <a16:colId xmlns:a16="http://schemas.microsoft.com/office/drawing/2014/main" val="1676748898"/>
                    </a:ext>
                  </a:extLst>
                </a:gridCol>
                <a:gridCol w="2301095">
                  <a:extLst>
                    <a:ext uri="{9D8B030D-6E8A-4147-A177-3AD203B41FA5}">
                      <a16:colId xmlns:a16="http://schemas.microsoft.com/office/drawing/2014/main" val="3777216304"/>
                    </a:ext>
                  </a:extLst>
                </a:gridCol>
                <a:gridCol w="1800553">
                  <a:extLst>
                    <a:ext uri="{9D8B030D-6E8A-4147-A177-3AD203B41FA5}">
                      <a16:colId xmlns:a16="http://schemas.microsoft.com/office/drawing/2014/main" val="3812131658"/>
                    </a:ext>
                  </a:extLst>
                </a:gridCol>
                <a:gridCol w="2557299">
                  <a:extLst>
                    <a:ext uri="{9D8B030D-6E8A-4147-A177-3AD203B41FA5}">
                      <a16:colId xmlns:a16="http://schemas.microsoft.com/office/drawing/2014/main" val="1612270995"/>
                    </a:ext>
                  </a:extLst>
                </a:gridCol>
                <a:gridCol w="1715146">
                  <a:extLst>
                    <a:ext uri="{9D8B030D-6E8A-4147-A177-3AD203B41FA5}">
                      <a16:colId xmlns:a16="http://schemas.microsoft.com/office/drawing/2014/main" val="4149014374"/>
                    </a:ext>
                  </a:extLst>
                </a:gridCol>
                <a:gridCol w="1285764">
                  <a:extLst>
                    <a:ext uri="{9D8B030D-6E8A-4147-A177-3AD203B41FA5}">
                      <a16:colId xmlns:a16="http://schemas.microsoft.com/office/drawing/2014/main" val="3050918964"/>
                    </a:ext>
                  </a:extLst>
                </a:gridCol>
              </a:tblGrid>
              <a:tr h="257134">
                <a:tc>
                  <a:txBody>
                    <a:bodyPr/>
                    <a:lstStyle/>
                    <a:p>
                      <a:pPr algn="ctr">
                        <a:lnSpc>
                          <a:spcPct val="107000"/>
                        </a:lnSpc>
                        <a:spcAft>
                          <a:spcPts val="0"/>
                        </a:spcAft>
                      </a:pPr>
                      <a:r>
                        <a:rPr lang="es-CO" sz="1050" kern="0" dirty="0">
                          <a:effectLst/>
                        </a:rPr>
                        <a:t>NÚMERO DE DEMANDAS</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ACCIÓN O MEDIO DE CONTROL</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PRETENSIONES  </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ESTADO DEL PROCESO</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EXPEDIENTE</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dirty="0">
                          <a:effectLst/>
                        </a:rPr>
                        <a:t>RIESGO PROCESAL</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3161448139"/>
                  </a:ext>
                </a:extLst>
              </a:tr>
              <a:tr h="257134">
                <a:tc>
                  <a:txBody>
                    <a:bodyPr/>
                    <a:lstStyle/>
                    <a:p>
                      <a:pPr algn="ctr">
                        <a:lnSpc>
                          <a:spcPct val="107000"/>
                        </a:lnSpc>
                        <a:spcAft>
                          <a:spcPts val="0"/>
                        </a:spcAft>
                      </a:pPr>
                      <a:r>
                        <a:rPr lang="es-CO" sz="1050" kern="0" dirty="0">
                          <a:effectLst/>
                        </a:rPr>
                        <a:t>01</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800"/>
                        </a:spcAft>
                      </a:pPr>
                      <a:r>
                        <a:rPr lang="es-CO" sz="1050" kern="100">
                          <a:effectLst/>
                        </a:rPr>
                        <a:t>ACCIÓN POPULAR</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$ 0</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SENTENCIA- INFORME DE CUMPLIMIENTO</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u="sng" kern="0">
                          <a:effectLst/>
                        </a:rPr>
                        <a:t>2006-01162</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REMOTA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2573707452"/>
                  </a:ext>
                </a:extLst>
              </a:tr>
              <a:tr h="477321">
                <a:tc>
                  <a:txBody>
                    <a:bodyPr/>
                    <a:lstStyle/>
                    <a:p>
                      <a:pPr algn="ctr">
                        <a:lnSpc>
                          <a:spcPct val="107000"/>
                        </a:lnSpc>
                        <a:spcAft>
                          <a:spcPts val="0"/>
                        </a:spcAft>
                      </a:pPr>
                      <a:r>
                        <a:rPr lang="es-CO" sz="1050" kern="0" dirty="0">
                          <a:effectLst/>
                        </a:rPr>
                        <a:t>02</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NULIDAD Y RESTABLECIMIENTO DEL DERECHO</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$70,000,000 </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AUTO DONDE REQUIERE PRUEBAS </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u="sng" kern="0">
                          <a:effectLst/>
                        </a:rPr>
                        <a:t>2011-00186</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REMOTA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2915581881"/>
                  </a:ext>
                </a:extLst>
              </a:tr>
              <a:tr h="477321">
                <a:tc>
                  <a:txBody>
                    <a:bodyPr/>
                    <a:lstStyle/>
                    <a:p>
                      <a:pPr algn="ctr">
                        <a:lnSpc>
                          <a:spcPct val="107000"/>
                        </a:lnSpc>
                        <a:spcAft>
                          <a:spcPts val="0"/>
                        </a:spcAft>
                      </a:pPr>
                      <a:r>
                        <a:rPr lang="es-CO" sz="1050" kern="0" dirty="0">
                          <a:effectLst/>
                        </a:rPr>
                        <a:t>03</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REPARACIÓN DIRECTA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a:t>
                      </a:r>
                      <a:r>
                        <a:rPr lang="es-CO" sz="1050" kern="100">
                          <a:effectLst/>
                        </a:rPr>
                        <a:t> </a:t>
                      </a:r>
                      <a:r>
                        <a:rPr lang="es-CO" sz="1050" kern="0">
                          <a:effectLst/>
                        </a:rPr>
                        <a:t>310,254,300 </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RECURSO DE APELACION SENTENCIA TRIBUNAL SEGUNDA INSTANCIA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u="sng" kern="0">
                          <a:effectLst/>
                        </a:rPr>
                        <a:t>2014-00197</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MEDIA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521307160"/>
                  </a:ext>
                </a:extLst>
              </a:tr>
              <a:tr h="477321">
                <a:tc>
                  <a:txBody>
                    <a:bodyPr/>
                    <a:lstStyle/>
                    <a:p>
                      <a:pPr algn="ctr">
                        <a:lnSpc>
                          <a:spcPct val="107000"/>
                        </a:lnSpc>
                        <a:spcAft>
                          <a:spcPts val="0"/>
                        </a:spcAft>
                      </a:pPr>
                      <a:r>
                        <a:rPr lang="es-CO" sz="1050" kern="0" dirty="0">
                          <a:effectLst/>
                        </a:rPr>
                        <a:t>04</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REPARACION DIRECTA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a:t>
                      </a:r>
                      <a:r>
                        <a:rPr lang="es-CO" sz="1050" kern="100">
                          <a:effectLst/>
                        </a:rPr>
                        <a:t> </a:t>
                      </a:r>
                      <a:r>
                        <a:rPr lang="es-CO" sz="1050" kern="0">
                          <a:effectLst/>
                        </a:rPr>
                        <a:t>413,672,400 </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RECURSO DE APELACION SENTENCIA TRIBUNAL SEGUNDA INSTANCIA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u="sng" kern="0">
                          <a:effectLst/>
                        </a:rPr>
                        <a:t>2014-00337</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BAJA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790504430"/>
                  </a:ext>
                </a:extLst>
              </a:tr>
              <a:tr h="257134">
                <a:tc>
                  <a:txBody>
                    <a:bodyPr/>
                    <a:lstStyle/>
                    <a:p>
                      <a:pPr algn="ctr">
                        <a:lnSpc>
                          <a:spcPct val="107000"/>
                        </a:lnSpc>
                        <a:spcAft>
                          <a:spcPts val="0"/>
                        </a:spcAft>
                      </a:pPr>
                      <a:r>
                        <a:rPr lang="es-CO" sz="1050" kern="0" dirty="0">
                          <a:effectLst/>
                        </a:rPr>
                        <a:t>05</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ORDINARIO LABORAL</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a:t>
                      </a:r>
                      <a:r>
                        <a:rPr lang="es-CO" sz="1050" kern="100">
                          <a:effectLst/>
                        </a:rPr>
                        <a:t> </a:t>
                      </a:r>
                      <a:r>
                        <a:rPr lang="es-CO" sz="1050" kern="0">
                          <a:effectLst/>
                        </a:rPr>
                        <a:t>56,181,934 </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AL DESPACHO PÁRA EMITIR SENTENCIA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u="sng" kern="0">
                          <a:effectLst/>
                        </a:rPr>
                        <a:t>2015-00470</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REMOTA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11511638"/>
                  </a:ext>
                </a:extLst>
              </a:tr>
              <a:tr h="257134">
                <a:tc>
                  <a:txBody>
                    <a:bodyPr/>
                    <a:lstStyle/>
                    <a:p>
                      <a:pPr algn="ctr">
                        <a:lnSpc>
                          <a:spcPct val="107000"/>
                        </a:lnSpc>
                        <a:spcAft>
                          <a:spcPts val="0"/>
                        </a:spcAft>
                      </a:pPr>
                      <a:r>
                        <a:rPr lang="es-CO" sz="1050" kern="0" dirty="0">
                          <a:effectLst/>
                        </a:rPr>
                        <a:t>06</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ORDINARIO LABORAL</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a:t>
                      </a:r>
                      <a:r>
                        <a:rPr lang="es-CO" sz="1050" kern="100">
                          <a:effectLst/>
                        </a:rPr>
                        <a:t> </a:t>
                      </a:r>
                      <a:r>
                        <a:rPr lang="es-CO" sz="1050" kern="0">
                          <a:effectLst/>
                        </a:rPr>
                        <a:t>57,370,810 </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CONTESTACION DE DEMANDA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u="sng" kern="0">
                          <a:effectLst/>
                        </a:rPr>
                        <a:t>2015-00470</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REMOTA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534884855"/>
                  </a:ext>
                </a:extLst>
              </a:tr>
              <a:tr h="477321">
                <a:tc>
                  <a:txBody>
                    <a:bodyPr/>
                    <a:lstStyle/>
                    <a:p>
                      <a:pPr algn="ctr">
                        <a:lnSpc>
                          <a:spcPct val="107000"/>
                        </a:lnSpc>
                        <a:spcAft>
                          <a:spcPts val="0"/>
                        </a:spcAft>
                      </a:pPr>
                      <a:r>
                        <a:rPr lang="es-CO" sz="1050" kern="0" dirty="0">
                          <a:effectLst/>
                        </a:rPr>
                        <a:t>07</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ORDINARIO LABORAL</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a:t>
                      </a:r>
                      <a:r>
                        <a:rPr lang="es-CO" sz="1050" kern="100">
                          <a:effectLst/>
                        </a:rPr>
                        <a:t> </a:t>
                      </a:r>
                      <a:r>
                        <a:rPr lang="es-CO" sz="1050" kern="0">
                          <a:effectLst/>
                        </a:rPr>
                        <a:t>74,546,566 </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AUTO ADMITE CONTESTACION DE DEMANDA Y LLAMAMIENTO EN GARANTIA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u="sng" kern="0">
                          <a:effectLst/>
                        </a:rPr>
                        <a:t>2015-00450</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REMOTA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3441423141"/>
                  </a:ext>
                </a:extLst>
              </a:tr>
              <a:tr h="477321">
                <a:tc>
                  <a:txBody>
                    <a:bodyPr/>
                    <a:lstStyle/>
                    <a:p>
                      <a:pPr algn="ctr">
                        <a:lnSpc>
                          <a:spcPct val="107000"/>
                        </a:lnSpc>
                        <a:spcAft>
                          <a:spcPts val="0"/>
                        </a:spcAft>
                      </a:pPr>
                      <a:r>
                        <a:rPr lang="es-CO" sz="1050" kern="0" dirty="0">
                          <a:effectLst/>
                        </a:rPr>
                        <a:t>08</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dirty="0">
                          <a:effectLst/>
                        </a:rPr>
                        <a:t>ORDINARIO LABORAL</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a:t>
                      </a:r>
                      <a:r>
                        <a:rPr lang="es-CO" sz="1050" kern="100">
                          <a:effectLst/>
                        </a:rPr>
                        <a:t> </a:t>
                      </a:r>
                      <a:r>
                        <a:rPr lang="es-CO" sz="1050" kern="0">
                          <a:effectLst/>
                        </a:rPr>
                        <a:t>80,955,967 </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dirty="0">
                          <a:effectLst/>
                        </a:rPr>
                        <a:t>CONTESTACIÓN DEMANDA- MEDIANTE AUTO SE NOMBRA CURADOR AD-LITEM</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u="sng" kern="0">
                          <a:effectLst/>
                        </a:rPr>
                        <a:t>2015-00468</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REMOTA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2409793597"/>
                  </a:ext>
                </a:extLst>
              </a:tr>
              <a:tr h="257134">
                <a:tc>
                  <a:txBody>
                    <a:bodyPr/>
                    <a:lstStyle/>
                    <a:p>
                      <a:pPr algn="ctr">
                        <a:lnSpc>
                          <a:spcPct val="107000"/>
                        </a:lnSpc>
                        <a:spcAft>
                          <a:spcPts val="0"/>
                        </a:spcAft>
                      </a:pPr>
                      <a:r>
                        <a:rPr lang="es-CO" sz="1050" kern="0" dirty="0">
                          <a:effectLst/>
                        </a:rPr>
                        <a:t>09</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ORDINARIO LABORAL</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$80,000,000 </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CONTESTACION DEMANDA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u="sng" kern="0">
                          <a:effectLst/>
                        </a:rPr>
                        <a:t>2015-0480</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REMOTA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851310849"/>
                  </a:ext>
                </a:extLst>
              </a:tr>
              <a:tr h="257134">
                <a:tc>
                  <a:txBody>
                    <a:bodyPr/>
                    <a:lstStyle/>
                    <a:p>
                      <a:pPr algn="ctr">
                        <a:lnSpc>
                          <a:spcPct val="107000"/>
                        </a:lnSpc>
                        <a:spcAft>
                          <a:spcPts val="0"/>
                        </a:spcAft>
                      </a:pPr>
                      <a:r>
                        <a:rPr lang="es-CO" sz="1050" kern="0" dirty="0">
                          <a:effectLst/>
                        </a:rPr>
                        <a:t>10</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ORDINARIO LABORAL</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dirty="0">
                          <a:effectLst/>
                        </a:rPr>
                        <a:t>$ 72,525,648</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AUDIENCIA INICIAL</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u="sng" kern="0">
                          <a:effectLst/>
                        </a:rPr>
                        <a:t>2015-00457</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REMOTA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3668778089"/>
                  </a:ext>
                </a:extLst>
              </a:tr>
              <a:tr h="477321">
                <a:tc>
                  <a:txBody>
                    <a:bodyPr/>
                    <a:lstStyle/>
                    <a:p>
                      <a:pPr algn="ctr">
                        <a:lnSpc>
                          <a:spcPct val="107000"/>
                        </a:lnSpc>
                        <a:spcAft>
                          <a:spcPts val="0"/>
                        </a:spcAft>
                      </a:pPr>
                      <a:r>
                        <a:rPr lang="es-CO" sz="1050" kern="0" dirty="0">
                          <a:effectLst/>
                        </a:rPr>
                        <a:t>11</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dirty="0">
                          <a:effectLst/>
                        </a:rPr>
                        <a:t>ORDINARIO LABORAL</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$80,000,000 </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AUTO VINCULAR MEDIENTE LLAMAMIENTO EN GARANTIA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u="sng" kern="0">
                          <a:effectLst/>
                        </a:rPr>
                        <a:t>2015-00471</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REMOTA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423519429"/>
                  </a:ext>
                </a:extLst>
              </a:tr>
              <a:tr h="477321">
                <a:tc>
                  <a:txBody>
                    <a:bodyPr/>
                    <a:lstStyle/>
                    <a:p>
                      <a:pPr algn="ctr">
                        <a:lnSpc>
                          <a:spcPct val="107000"/>
                        </a:lnSpc>
                        <a:spcAft>
                          <a:spcPts val="0"/>
                        </a:spcAft>
                      </a:pPr>
                      <a:r>
                        <a:rPr lang="es-CO" sz="1050" kern="0" dirty="0">
                          <a:effectLst/>
                        </a:rPr>
                        <a:t>12</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dirty="0">
                          <a:effectLst/>
                        </a:rPr>
                        <a:t>ORDINARIO LABORAL </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$80,000,000</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a:effectLst/>
                        </a:rPr>
                        <a:t>AUTO VINCULAR MEDIENTE LLAMAMIENTO EN GARANTIA</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u="sng" kern="0">
                          <a:effectLst/>
                        </a:rPr>
                        <a:t>2016-00490</a:t>
                      </a:r>
                      <a:endParaRPr lang="es-CO"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050" kern="0" dirty="0">
                          <a:effectLst/>
                        </a:rPr>
                        <a:t>REMOTA</a:t>
                      </a:r>
                      <a:endParaRPr lang="es-CO"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831208012"/>
                  </a:ext>
                </a:extLst>
              </a:tr>
            </a:tbl>
          </a:graphicData>
        </a:graphic>
      </p:graphicFrame>
    </p:spTree>
    <p:extLst>
      <p:ext uri="{BB962C8B-B14F-4D97-AF65-F5344CB8AC3E}">
        <p14:creationId xmlns:p14="http://schemas.microsoft.com/office/powerpoint/2010/main" val="24084431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A person holding his hands up&#10;&#10;Description automatically generated">
            <a:extLst>
              <a:ext uri="{FF2B5EF4-FFF2-40B4-BE49-F238E27FC236}">
                <a16:creationId xmlns:a16="http://schemas.microsoft.com/office/drawing/2014/main" id="{ADCD41C4-15F9-4C82-8137-75E7ED8081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3" name="Tabla 2">
            <a:extLst>
              <a:ext uri="{FF2B5EF4-FFF2-40B4-BE49-F238E27FC236}">
                <a16:creationId xmlns:a16="http://schemas.microsoft.com/office/drawing/2014/main" id="{509CFBE7-075F-43AF-A710-5FB26EB639D1}"/>
              </a:ext>
            </a:extLst>
          </p:cNvPr>
          <p:cNvGraphicFramePr>
            <a:graphicFrameLocks noGrp="1"/>
          </p:cNvGraphicFramePr>
          <p:nvPr>
            <p:extLst>
              <p:ext uri="{D42A27DB-BD31-4B8C-83A1-F6EECF244321}">
                <p14:modId xmlns:p14="http://schemas.microsoft.com/office/powerpoint/2010/main" val="3922038809"/>
              </p:ext>
            </p:extLst>
          </p:nvPr>
        </p:nvGraphicFramePr>
        <p:xfrm>
          <a:off x="310661" y="2038768"/>
          <a:ext cx="11342078" cy="5034651"/>
        </p:xfrm>
        <a:graphic>
          <a:graphicData uri="http://schemas.openxmlformats.org/drawingml/2006/table">
            <a:tbl>
              <a:tblPr firstRow="1" firstCol="1" bandRow="1">
                <a:tableStyleId>{93296810-A885-4BE3-A3E7-6D5BEEA58F35}</a:tableStyleId>
              </a:tblPr>
              <a:tblGrid>
                <a:gridCol w="1616884">
                  <a:extLst>
                    <a:ext uri="{9D8B030D-6E8A-4147-A177-3AD203B41FA5}">
                      <a16:colId xmlns:a16="http://schemas.microsoft.com/office/drawing/2014/main" val="223993312"/>
                    </a:ext>
                  </a:extLst>
                </a:gridCol>
                <a:gridCol w="2316659">
                  <a:extLst>
                    <a:ext uri="{9D8B030D-6E8A-4147-A177-3AD203B41FA5}">
                      <a16:colId xmlns:a16="http://schemas.microsoft.com/office/drawing/2014/main" val="357937681"/>
                    </a:ext>
                  </a:extLst>
                </a:gridCol>
                <a:gridCol w="1812731">
                  <a:extLst>
                    <a:ext uri="{9D8B030D-6E8A-4147-A177-3AD203B41FA5}">
                      <a16:colId xmlns:a16="http://schemas.microsoft.com/office/drawing/2014/main" val="3196804061"/>
                    </a:ext>
                  </a:extLst>
                </a:gridCol>
                <a:gridCol w="2574596">
                  <a:extLst>
                    <a:ext uri="{9D8B030D-6E8A-4147-A177-3AD203B41FA5}">
                      <a16:colId xmlns:a16="http://schemas.microsoft.com/office/drawing/2014/main" val="4004285238"/>
                    </a:ext>
                  </a:extLst>
                </a:gridCol>
                <a:gridCol w="1726747">
                  <a:extLst>
                    <a:ext uri="{9D8B030D-6E8A-4147-A177-3AD203B41FA5}">
                      <a16:colId xmlns:a16="http://schemas.microsoft.com/office/drawing/2014/main" val="845574319"/>
                    </a:ext>
                  </a:extLst>
                </a:gridCol>
                <a:gridCol w="1294461">
                  <a:extLst>
                    <a:ext uri="{9D8B030D-6E8A-4147-A177-3AD203B41FA5}">
                      <a16:colId xmlns:a16="http://schemas.microsoft.com/office/drawing/2014/main" val="3211083799"/>
                    </a:ext>
                  </a:extLst>
                </a:gridCol>
              </a:tblGrid>
              <a:tr h="218165">
                <a:tc>
                  <a:txBody>
                    <a:bodyPr/>
                    <a:lstStyle/>
                    <a:p>
                      <a:pPr algn="ctr">
                        <a:lnSpc>
                          <a:spcPct val="107000"/>
                        </a:lnSpc>
                        <a:spcAft>
                          <a:spcPts val="0"/>
                        </a:spcAft>
                      </a:pPr>
                      <a:r>
                        <a:rPr lang="es-CO" sz="1100" kern="0" dirty="0">
                          <a:effectLst/>
                        </a:rPr>
                        <a:t>13</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b="0" kern="0" dirty="0">
                          <a:solidFill>
                            <a:schemeClr val="tx1"/>
                          </a:solidFill>
                          <a:effectLst/>
                        </a:rPr>
                        <a:t>REPARACIÓN DIRECTA</a:t>
                      </a:r>
                      <a:endParaRPr lang="es-CO" sz="11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solidFill>
                      <a:srgbClr val="EBF1E9"/>
                    </a:solidFill>
                  </a:tcPr>
                </a:tc>
                <a:tc>
                  <a:txBody>
                    <a:bodyPr/>
                    <a:lstStyle/>
                    <a:p>
                      <a:pPr algn="ctr">
                        <a:lnSpc>
                          <a:spcPct val="107000"/>
                        </a:lnSpc>
                        <a:spcAft>
                          <a:spcPts val="0"/>
                        </a:spcAft>
                      </a:pPr>
                      <a:r>
                        <a:rPr lang="es-CO" sz="1100" b="0" kern="0" dirty="0">
                          <a:solidFill>
                            <a:schemeClr val="tx1"/>
                          </a:solidFill>
                          <a:effectLst/>
                        </a:rPr>
                        <a:t>$500,000,000</a:t>
                      </a:r>
                      <a:endParaRPr lang="es-CO" sz="11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solidFill>
                      <a:srgbClr val="EBF1E9"/>
                    </a:solidFill>
                  </a:tcPr>
                </a:tc>
                <a:tc>
                  <a:txBody>
                    <a:bodyPr/>
                    <a:lstStyle/>
                    <a:p>
                      <a:pPr algn="ctr">
                        <a:lnSpc>
                          <a:spcPct val="107000"/>
                        </a:lnSpc>
                        <a:spcAft>
                          <a:spcPts val="0"/>
                        </a:spcAft>
                      </a:pPr>
                      <a:r>
                        <a:rPr lang="es-CO" sz="1100" b="0" kern="0" dirty="0">
                          <a:solidFill>
                            <a:schemeClr val="tx1"/>
                          </a:solidFill>
                          <a:effectLst/>
                        </a:rPr>
                        <a:t>PARA FIJAR FECHA DE AUEDIENCIA</a:t>
                      </a:r>
                      <a:endParaRPr lang="es-CO" sz="11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solidFill>
                      <a:srgbClr val="EBF1E9"/>
                    </a:solidFill>
                  </a:tcPr>
                </a:tc>
                <a:tc>
                  <a:txBody>
                    <a:bodyPr/>
                    <a:lstStyle/>
                    <a:p>
                      <a:pPr algn="ctr">
                        <a:lnSpc>
                          <a:spcPct val="107000"/>
                        </a:lnSpc>
                        <a:spcAft>
                          <a:spcPts val="0"/>
                        </a:spcAft>
                      </a:pPr>
                      <a:r>
                        <a:rPr lang="es-CO" sz="1100" b="0" u="sng" kern="0" dirty="0">
                          <a:solidFill>
                            <a:schemeClr val="tx1"/>
                          </a:solidFill>
                          <a:effectLst/>
                        </a:rPr>
                        <a:t>2016-00490</a:t>
                      </a:r>
                      <a:endParaRPr lang="es-CO" sz="11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solidFill>
                      <a:srgbClr val="EBF1E9"/>
                    </a:solidFill>
                  </a:tcPr>
                </a:tc>
                <a:tc>
                  <a:txBody>
                    <a:bodyPr/>
                    <a:lstStyle/>
                    <a:p>
                      <a:pPr algn="ctr">
                        <a:lnSpc>
                          <a:spcPct val="107000"/>
                        </a:lnSpc>
                        <a:spcAft>
                          <a:spcPts val="0"/>
                        </a:spcAft>
                      </a:pPr>
                      <a:r>
                        <a:rPr lang="es-CO" sz="1100" b="0" kern="0" dirty="0">
                          <a:solidFill>
                            <a:schemeClr val="tx1"/>
                          </a:solidFill>
                          <a:effectLst/>
                        </a:rPr>
                        <a:t>REMOTA</a:t>
                      </a:r>
                      <a:endParaRPr lang="es-CO" sz="11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solidFill>
                      <a:srgbClr val="EBF1E9"/>
                    </a:solidFill>
                  </a:tcPr>
                </a:tc>
                <a:extLst>
                  <a:ext uri="{0D108BD9-81ED-4DB2-BD59-A6C34878D82A}">
                    <a16:rowId xmlns:a16="http://schemas.microsoft.com/office/drawing/2014/main" val="2604835356"/>
                  </a:ext>
                </a:extLst>
              </a:tr>
              <a:tr h="404982">
                <a:tc>
                  <a:txBody>
                    <a:bodyPr/>
                    <a:lstStyle/>
                    <a:p>
                      <a:pPr algn="ctr">
                        <a:lnSpc>
                          <a:spcPct val="107000"/>
                        </a:lnSpc>
                        <a:spcAft>
                          <a:spcPts val="0"/>
                        </a:spcAft>
                      </a:pPr>
                      <a:r>
                        <a:rPr lang="es-CO" sz="1100" kern="0" dirty="0">
                          <a:effectLst/>
                        </a:rPr>
                        <a:t>14</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REPARACION DIRECTA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$792,873,250 </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RECURSO DE APELACIÓN A TRUBUNAL 2 INSTANCIA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u="sng" kern="0" dirty="0">
                          <a:effectLst/>
                        </a:rPr>
                        <a:t>2016-00190</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BAJA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375776529"/>
                  </a:ext>
                </a:extLst>
              </a:tr>
              <a:tr h="404982">
                <a:tc>
                  <a:txBody>
                    <a:bodyPr/>
                    <a:lstStyle/>
                    <a:p>
                      <a:pPr algn="ctr">
                        <a:lnSpc>
                          <a:spcPct val="107000"/>
                        </a:lnSpc>
                        <a:spcAft>
                          <a:spcPts val="0"/>
                        </a:spcAft>
                      </a:pPr>
                      <a:r>
                        <a:rPr lang="es-CO" sz="1100" kern="0" dirty="0">
                          <a:effectLst/>
                        </a:rPr>
                        <a:t>15</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REPARACION DIRECTA</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$714,280,000 </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RECURSO DE APELACIÓN A TRUBUNAL 2 INSTANCIA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u="sng" kern="0" dirty="0">
                          <a:effectLst/>
                        </a:rPr>
                        <a:t>2017-00012</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REMOTA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155695563"/>
                  </a:ext>
                </a:extLst>
              </a:tr>
              <a:tr h="218165">
                <a:tc>
                  <a:txBody>
                    <a:bodyPr/>
                    <a:lstStyle/>
                    <a:p>
                      <a:pPr algn="ctr">
                        <a:lnSpc>
                          <a:spcPct val="107000"/>
                        </a:lnSpc>
                        <a:spcAft>
                          <a:spcPts val="0"/>
                        </a:spcAft>
                      </a:pPr>
                      <a:r>
                        <a:rPr lang="es-CO" sz="1100" kern="0" dirty="0">
                          <a:effectLst/>
                        </a:rPr>
                        <a:t>16</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REPARACION DIRECTA</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a:t>
                      </a:r>
                      <a:r>
                        <a:rPr lang="es-CO" sz="1100" kern="100">
                          <a:effectLst/>
                        </a:rPr>
                        <a:t> </a:t>
                      </a:r>
                      <a:r>
                        <a:rPr lang="es-CO" sz="1100" kern="0">
                          <a:effectLst/>
                        </a:rPr>
                        <a:t>439,067,200</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AUDIENCIA DE PRUEBAS</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u="sng" kern="0" dirty="0">
                          <a:effectLst/>
                        </a:rPr>
                        <a:t>2017-00062</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REMOTA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3862681795"/>
                  </a:ext>
                </a:extLst>
              </a:tr>
              <a:tr h="404982">
                <a:tc>
                  <a:txBody>
                    <a:bodyPr/>
                    <a:lstStyle/>
                    <a:p>
                      <a:pPr algn="ctr">
                        <a:lnSpc>
                          <a:spcPct val="107000"/>
                        </a:lnSpc>
                        <a:spcAft>
                          <a:spcPts val="0"/>
                        </a:spcAft>
                      </a:pPr>
                      <a:r>
                        <a:rPr lang="es-CO" sz="1100" kern="0" dirty="0">
                          <a:effectLst/>
                        </a:rPr>
                        <a:t>17</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NULIDAD Y RESTABLECIMIENTO DEL DERECHO</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a:t>
                      </a:r>
                      <a:r>
                        <a:rPr lang="es-CO" sz="1100" kern="100" dirty="0">
                          <a:effectLst/>
                        </a:rPr>
                        <a:t> </a:t>
                      </a:r>
                      <a:r>
                        <a:rPr lang="es-CO" sz="1100" kern="0" dirty="0">
                          <a:effectLst/>
                        </a:rPr>
                        <a:t>78,124,000</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CONTESTACION DEMANDA Y EXCEPCIONES</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u="sng" kern="0" dirty="0">
                          <a:effectLst/>
                        </a:rPr>
                        <a:t>2018-00098</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REMOTA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4294047844"/>
                  </a:ext>
                </a:extLst>
              </a:tr>
              <a:tr h="404982">
                <a:tc>
                  <a:txBody>
                    <a:bodyPr/>
                    <a:lstStyle/>
                    <a:p>
                      <a:pPr algn="ctr">
                        <a:lnSpc>
                          <a:spcPct val="107000"/>
                        </a:lnSpc>
                        <a:spcAft>
                          <a:spcPts val="0"/>
                        </a:spcAft>
                      </a:pPr>
                      <a:r>
                        <a:rPr lang="es-CO" sz="1100" kern="0" dirty="0">
                          <a:effectLst/>
                        </a:rPr>
                        <a:t>18</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REPARACION DIRECTA</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 </a:t>
                      </a:r>
                      <a:r>
                        <a:rPr lang="es-CO" sz="1050" kern="100" dirty="0">
                          <a:effectLst/>
                        </a:rPr>
                        <a:t>233,431,090</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RECURSO DE APELACION TRIBUNAL 2 INSTANCIA</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u="sng" kern="0" dirty="0">
                          <a:effectLst/>
                        </a:rPr>
                        <a:t>2019-00052</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MEDIA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305915417"/>
                  </a:ext>
                </a:extLst>
              </a:tr>
              <a:tr h="404982">
                <a:tc>
                  <a:txBody>
                    <a:bodyPr/>
                    <a:lstStyle/>
                    <a:p>
                      <a:pPr algn="ctr">
                        <a:lnSpc>
                          <a:spcPct val="107000"/>
                        </a:lnSpc>
                        <a:spcAft>
                          <a:spcPts val="0"/>
                        </a:spcAft>
                      </a:pPr>
                      <a:r>
                        <a:rPr lang="es-CO" sz="1100" kern="0" dirty="0">
                          <a:effectLst/>
                        </a:rPr>
                        <a:t>19</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NULIDAD Y RESTABLECIMIENTO DEL DERECHO</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$57.400.000 </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AUTO RESUELVE EXCEPCIÓN DE PRESCRIPCION</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u="sng" kern="0" dirty="0">
                          <a:effectLst/>
                        </a:rPr>
                        <a:t>2019-00042</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REMOTA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3671295217"/>
                  </a:ext>
                </a:extLst>
              </a:tr>
              <a:tr h="218165">
                <a:tc>
                  <a:txBody>
                    <a:bodyPr/>
                    <a:lstStyle/>
                    <a:p>
                      <a:pPr algn="ctr">
                        <a:lnSpc>
                          <a:spcPct val="107000"/>
                        </a:lnSpc>
                        <a:spcAft>
                          <a:spcPts val="0"/>
                        </a:spcAft>
                      </a:pPr>
                      <a:r>
                        <a:rPr lang="es-CO" sz="1100" kern="0" dirty="0">
                          <a:effectLst/>
                        </a:rPr>
                        <a:t>20</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REPARACION DIRECTA</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a:t>
                      </a:r>
                      <a:r>
                        <a:rPr lang="es-CO" sz="1100" kern="100">
                          <a:effectLst/>
                        </a:rPr>
                        <a:t> </a:t>
                      </a:r>
                      <a:r>
                        <a:rPr lang="es-CO" sz="1100" kern="0">
                          <a:effectLst/>
                        </a:rPr>
                        <a:t>366,835,492,78 </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ALEGATOS DE CONCLUSION</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u="sng" kern="0" dirty="0">
                          <a:effectLst/>
                        </a:rPr>
                        <a:t>2019-00268</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REMOTA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1905937072"/>
                  </a:ext>
                </a:extLst>
              </a:tr>
              <a:tr h="218165">
                <a:tc>
                  <a:txBody>
                    <a:bodyPr/>
                    <a:lstStyle/>
                    <a:p>
                      <a:pPr algn="ctr">
                        <a:lnSpc>
                          <a:spcPct val="107000"/>
                        </a:lnSpc>
                        <a:spcAft>
                          <a:spcPts val="0"/>
                        </a:spcAft>
                      </a:pPr>
                      <a:r>
                        <a:rPr lang="es-CO" sz="1100" kern="0" dirty="0">
                          <a:effectLst/>
                        </a:rPr>
                        <a:t>21</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ORDINARIO LABORAL</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$89,000,000 </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CONTESTACION DEMANDA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u="sng" kern="0" dirty="0">
                          <a:effectLst/>
                        </a:rPr>
                        <a:t>2019-00380</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REMOTA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3810288910"/>
                  </a:ext>
                </a:extLst>
              </a:tr>
              <a:tr h="404982">
                <a:tc>
                  <a:txBody>
                    <a:bodyPr/>
                    <a:lstStyle/>
                    <a:p>
                      <a:pPr algn="ctr">
                        <a:lnSpc>
                          <a:spcPct val="107000"/>
                        </a:lnSpc>
                        <a:spcAft>
                          <a:spcPts val="0"/>
                        </a:spcAft>
                      </a:pPr>
                      <a:r>
                        <a:rPr lang="es-CO" sz="1100" kern="0" dirty="0">
                          <a:effectLst/>
                        </a:rPr>
                        <a:t>22</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REPARACION DIRECTA</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$107,330,001 </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CONTESTACION DEMANDA Y LLAMAMIENTO EN GARANTIA</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u="sng" kern="0">
                          <a:effectLst/>
                        </a:rPr>
                        <a:t>2020-00017</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REMOTA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562840398"/>
                  </a:ext>
                </a:extLst>
              </a:tr>
              <a:tr h="218165">
                <a:tc>
                  <a:txBody>
                    <a:bodyPr/>
                    <a:lstStyle/>
                    <a:p>
                      <a:pPr algn="ctr">
                        <a:lnSpc>
                          <a:spcPct val="107000"/>
                        </a:lnSpc>
                        <a:spcAft>
                          <a:spcPts val="0"/>
                        </a:spcAft>
                      </a:pPr>
                      <a:r>
                        <a:rPr lang="es-CO" sz="1100" kern="0" dirty="0">
                          <a:effectLst/>
                        </a:rPr>
                        <a:t>23</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ORDINARIO LABORAL</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$400,000,000</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CONTESTACION DE DEMANDA</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u="sng" kern="0">
                          <a:effectLst/>
                        </a:rPr>
                        <a:t>2021-000217</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REMOTA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4138869075"/>
                  </a:ext>
                </a:extLst>
              </a:tr>
              <a:tr h="197600">
                <a:tc>
                  <a:txBody>
                    <a:bodyPr/>
                    <a:lstStyle/>
                    <a:p>
                      <a:pPr algn="ctr">
                        <a:lnSpc>
                          <a:spcPct val="107000"/>
                        </a:lnSpc>
                        <a:spcAft>
                          <a:spcPts val="0"/>
                        </a:spcAft>
                      </a:pPr>
                      <a:r>
                        <a:rPr lang="es-CO" sz="1100" kern="0" dirty="0">
                          <a:effectLst/>
                        </a:rPr>
                        <a:t>24</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REPARACION DIRECTA</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 $200,000,000  </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AUDIENCIA DE PRUEBAS</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u="sng" kern="0">
                          <a:effectLst/>
                        </a:rPr>
                        <a:t>2020-00019</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REMOTA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945524144"/>
                  </a:ext>
                </a:extLst>
              </a:tr>
              <a:tr h="404982">
                <a:tc>
                  <a:txBody>
                    <a:bodyPr/>
                    <a:lstStyle/>
                    <a:p>
                      <a:pPr algn="ctr">
                        <a:lnSpc>
                          <a:spcPct val="107000"/>
                        </a:lnSpc>
                        <a:spcAft>
                          <a:spcPts val="0"/>
                        </a:spcAft>
                      </a:pPr>
                      <a:r>
                        <a:rPr lang="es-CO" sz="1100" kern="0" dirty="0">
                          <a:effectLst/>
                        </a:rPr>
                        <a:t>25</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NULIDAD Y RESTABLECIMIENTO DEL DERECHO</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$407,957,324</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a:effectLst/>
                        </a:rPr>
                        <a:t>CONTESTACION DEMANDA</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u="sng" kern="0">
                          <a:effectLst/>
                        </a:rPr>
                        <a:t>2023-00025</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REMOTA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3034810660"/>
                  </a:ext>
                </a:extLst>
              </a:tr>
              <a:tr h="404982">
                <a:tc>
                  <a:txBody>
                    <a:bodyPr/>
                    <a:lstStyle/>
                    <a:p>
                      <a:pPr algn="ctr">
                        <a:lnSpc>
                          <a:spcPct val="107000"/>
                        </a:lnSpc>
                        <a:spcAft>
                          <a:spcPts val="0"/>
                        </a:spcAft>
                      </a:pPr>
                      <a:r>
                        <a:rPr lang="es-CO" sz="1100" kern="0" dirty="0">
                          <a:effectLst/>
                        </a:rPr>
                        <a:t>26</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ACCION POPULAR</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$0</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INFORME DE ACTIVIDADES DE CUMPLIMIENTO</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u="sng" kern="0" dirty="0">
                          <a:effectLst/>
                        </a:rPr>
                        <a:t>2023-00261</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REMOTA</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2920977543"/>
                  </a:ext>
                </a:extLst>
              </a:tr>
            </a:tbl>
          </a:graphicData>
        </a:graphic>
      </p:graphicFrame>
      <p:graphicFrame>
        <p:nvGraphicFramePr>
          <p:cNvPr id="4" name="Tabla 3">
            <a:extLst>
              <a:ext uri="{FF2B5EF4-FFF2-40B4-BE49-F238E27FC236}">
                <a16:creationId xmlns:a16="http://schemas.microsoft.com/office/drawing/2014/main" id="{5958A211-D842-4F56-8CA0-AC39308B0875}"/>
              </a:ext>
            </a:extLst>
          </p:cNvPr>
          <p:cNvGraphicFramePr>
            <a:graphicFrameLocks noGrp="1"/>
          </p:cNvGraphicFramePr>
          <p:nvPr>
            <p:extLst>
              <p:ext uri="{D42A27DB-BD31-4B8C-83A1-F6EECF244321}">
                <p14:modId xmlns:p14="http://schemas.microsoft.com/office/powerpoint/2010/main" val="3789568096"/>
              </p:ext>
            </p:extLst>
          </p:nvPr>
        </p:nvGraphicFramePr>
        <p:xfrm>
          <a:off x="310661" y="1684649"/>
          <a:ext cx="11342079" cy="350330"/>
        </p:xfrm>
        <a:graphic>
          <a:graphicData uri="http://schemas.openxmlformats.org/drawingml/2006/table">
            <a:tbl>
              <a:tblPr firstRow="1" firstCol="1" bandRow="1">
                <a:tableStyleId>{93296810-A885-4BE3-A3E7-6D5BEEA58F35}</a:tableStyleId>
              </a:tblPr>
              <a:tblGrid>
                <a:gridCol w="1616885">
                  <a:extLst>
                    <a:ext uri="{9D8B030D-6E8A-4147-A177-3AD203B41FA5}">
                      <a16:colId xmlns:a16="http://schemas.microsoft.com/office/drawing/2014/main" val="1423133842"/>
                    </a:ext>
                  </a:extLst>
                </a:gridCol>
                <a:gridCol w="2316659">
                  <a:extLst>
                    <a:ext uri="{9D8B030D-6E8A-4147-A177-3AD203B41FA5}">
                      <a16:colId xmlns:a16="http://schemas.microsoft.com/office/drawing/2014/main" val="2718577067"/>
                    </a:ext>
                  </a:extLst>
                </a:gridCol>
                <a:gridCol w="1812731">
                  <a:extLst>
                    <a:ext uri="{9D8B030D-6E8A-4147-A177-3AD203B41FA5}">
                      <a16:colId xmlns:a16="http://schemas.microsoft.com/office/drawing/2014/main" val="4101280480"/>
                    </a:ext>
                  </a:extLst>
                </a:gridCol>
                <a:gridCol w="2574596">
                  <a:extLst>
                    <a:ext uri="{9D8B030D-6E8A-4147-A177-3AD203B41FA5}">
                      <a16:colId xmlns:a16="http://schemas.microsoft.com/office/drawing/2014/main" val="621039468"/>
                    </a:ext>
                  </a:extLst>
                </a:gridCol>
                <a:gridCol w="1726747">
                  <a:extLst>
                    <a:ext uri="{9D8B030D-6E8A-4147-A177-3AD203B41FA5}">
                      <a16:colId xmlns:a16="http://schemas.microsoft.com/office/drawing/2014/main" val="4246818578"/>
                    </a:ext>
                  </a:extLst>
                </a:gridCol>
                <a:gridCol w="1294461">
                  <a:extLst>
                    <a:ext uri="{9D8B030D-6E8A-4147-A177-3AD203B41FA5}">
                      <a16:colId xmlns:a16="http://schemas.microsoft.com/office/drawing/2014/main" val="2590363373"/>
                    </a:ext>
                  </a:extLst>
                </a:gridCol>
              </a:tblGrid>
              <a:tr h="257134">
                <a:tc>
                  <a:txBody>
                    <a:bodyPr/>
                    <a:lstStyle/>
                    <a:p>
                      <a:pPr algn="ctr">
                        <a:lnSpc>
                          <a:spcPct val="107000"/>
                        </a:lnSpc>
                        <a:spcAft>
                          <a:spcPts val="0"/>
                        </a:spcAft>
                      </a:pPr>
                      <a:r>
                        <a:rPr lang="es-CO" sz="1100" kern="0" dirty="0">
                          <a:effectLst/>
                        </a:rPr>
                        <a:t>NÚMERO DE DEMANDAS</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ACCIÓN O MEDIO DE CONTROL</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PRETENSIONES  </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ESTADO DEL PROCESO</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EXPEDIENTE</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tc>
                  <a:txBody>
                    <a:bodyPr/>
                    <a:lstStyle/>
                    <a:p>
                      <a:pPr algn="ctr">
                        <a:lnSpc>
                          <a:spcPct val="107000"/>
                        </a:lnSpc>
                        <a:spcAft>
                          <a:spcPts val="0"/>
                        </a:spcAft>
                      </a:pPr>
                      <a:r>
                        <a:rPr lang="es-CO" sz="1100" kern="0" dirty="0">
                          <a:effectLst/>
                        </a:rPr>
                        <a:t>RIESGO PROCESAL</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2007" marR="12007" marT="0" marB="0" anchor="ctr"/>
                </a:tc>
                <a:extLst>
                  <a:ext uri="{0D108BD9-81ED-4DB2-BD59-A6C34878D82A}">
                    <a16:rowId xmlns:a16="http://schemas.microsoft.com/office/drawing/2014/main" val="1428613939"/>
                  </a:ext>
                </a:extLst>
              </a:tr>
            </a:tbl>
          </a:graphicData>
        </a:graphic>
      </p:graphicFrame>
    </p:spTree>
    <p:extLst>
      <p:ext uri="{BB962C8B-B14F-4D97-AF65-F5344CB8AC3E}">
        <p14:creationId xmlns:p14="http://schemas.microsoft.com/office/powerpoint/2010/main" val="196544839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479891" y="2745172"/>
            <a:ext cx="10739846" cy="707886"/>
          </a:xfrm>
          <a:prstGeom prst="rect">
            <a:avLst/>
          </a:prstGeom>
        </p:spPr>
        <p:txBody>
          <a:bodyPr wrap="square" anchor="ctr">
            <a:spAutoFit/>
          </a:bodyPr>
          <a:lstStyle/>
          <a:p>
            <a:pPr algn="ctr"/>
            <a:r>
              <a:rPr lang="es-ES" sz="4000" b="1" dirty="0">
                <a:latin typeface="Montserrat"/>
              </a:rPr>
              <a:t>LOGROS</a:t>
            </a:r>
            <a:endParaRPr lang="en-US" sz="3600" b="1"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752688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78"/>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817224" y="721829"/>
            <a:ext cx="10959736" cy="1138773"/>
          </a:xfrm>
          <a:prstGeom prst="rect">
            <a:avLst/>
          </a:prstGeom>
        </p:spPr>
        <p:txBody>
          <a:bodyPr wrap="square">
            <a:spAutoFit/>
          </a:bodyPr>
          <a:lstStyle/>
          <a:p>
            <a:pPr algn="ctr"/>
            <a:r>
              <a:rPr lang="es-ES" sz="2400" b="1" dirty="0"/>
              <a:t>ORGANIGRAMA</a:t>
            </a:r>
          </a:p>
          <a:p>
            <a:pPr algn="just"/>
            <a:endParaRPr lang="es-ES" sz="2400" dirty="0"/>
          </a:p>
          <a:p>
            <a:pPr algn="just">
              <a:spcAft>
                <a:spcPts val="0"/>
              </a:spcAft>
            </a:pPr>
            <a:endParaRPr lang="en-US" sz="2000" dirty="0">
              <a:latin typeface="Times New Roman" panose="02020603050405020304" pitchFamily="18" charset="0"/>
              <a:ea typeface="Times New Roman" panose="02020603050405020304" pitchFamily="18" charset="0"/>
            </a:endParaRPr>
          </a:p>
        </p:txBody>
      </p:sp>
      <p:pic>
        <p:nvPicPr>
          <p:cNvPr id="4" name="Imagen 3">
            <a:extLst>
              <a:ext uri="{FF2B5EF4-FFF2-40B4-BE49-F238E27FC236}">
                <a16:creationId xmlns:a16="http://schemas.microsoft.com/office/drawing/2014/main" id="{57BA8B07-FB9E-4766-ACC7-8C315F7C74D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pic>
        <p:nvPicPr>
          <p:cNvPr id="1026" name="Picture 2" descr="https://distriseguridad.gov.co/wp-content/uploads/2023/02/organica-1.jpg">
            <a:extLst>
              <a:ext uri="{FF2B5EF4-FFF2-40B4-BE49-F238E27FC236}">
                <a16:creationId xmlns:a16="http://schemas.microsoft.com/office/drawing/2014/main" id="{EBC45C2A-FB9E-4A60-9678-8D062E836A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 y="1402080"/>
            <a:ext cx="11602720" cy="5334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596568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15059" y="1415257"/>
            <a:ext cx="11081195" cy="5262979"/>
          </a:xfrm>
          <a:prstGeom prst="rect">
            <a:avLst/>
          </a:prstGeom>
        </p:spPr>
        <p:txBody>
          <a:bodyPr wrap="square" anchor="ctr">
            <a:spAutoFit/>
          </a:bodyPr>
          <a:lstStyle/>
          <a:p>
            <a:pPr algn="ctr"/>
            <a:r>
              <a:rPr lang="es-ES" sz="3200" b="1" dirty="0"/>
              <a:t>¿Qué se logró?</a:t>
            </a:r>
          </a:p>
          <a:p>
            <a:pPr algn="just"/>
            <a:endParaRPr lang="es-ES" sz="1400" b="1" dirty="0"/>
          </a:p>
          <a:p>
            <a:pPr algn="just"/>
            <a:r>
              <a:rPr lang="es-ES" b="1" dirty="0"/>
              <a:t>La desintegración vehicular de carros que estuvieron al servicio de los organismos de control y seguridad, que cumplieron su vida útil.</a:t>
            </a:r>
          </a:p>
          <a:p>
            <a:pPr algn="just"/>
            <a:endParaRPr lang="es-ES" dirty="0"/>
          </a:p>
          <a:p>
            <a:pPr algn="just"/>
            <a:r>
              <a:rPr lang="es-ES" dirty="0"/>
              <a:t>A través de la desintegración formalmente agenciada, no solo se genera una fuente de reciclaje con impacto positivo en la reducción de la contaminación ambiental que produce el equipo automotor que ya cumplió su vida útil, sino que además propicia adelantar las acciones de cancelación de registros que ponen fin al incremento de deudas por impuestos o el pago de los mismos, así mismo, previene el surgimiento y/o proliferación de mercados negros de chatarras y autopartes y favorece la producción de materias primas metálicas a partir de partes y componentes recuperables.</a:t>
            </a:r>
          </a:p>
          <a:p>
            <a:pPr algn="just"/>
            <a:endParaRPr lang="es-ES" dirty="0"/>
          </a:p>
          <a:p>
            <a:pPr algn="just"/>
            <a:r>
              <a:rPr lang="es-ES" b="1" dirty="0"/>
              <a:t>Proceso Desintegración/Estado : En ejecución</a:t>
            </a:r>
          </a:p>
          <a:p>
            <a:pPr algn="just"/>
            <a:r>
              <a:rPr lang="es-ES" b="1" dirty="0"/>
              <a:t>Fecha límite: 31-12-2023.</a:t>
            </a:r>
          </a:p>
          <a:p>
            <a:pPr algn="just"/>
            <a:r>
              <a:rPr lang="es-ES" b="1" dirty="0"/>
              <a:t>Avance (total vehículos entregados/total de vehículos a entregar) 59/89*100=66.66%</a:t>
            </a:r>
          </a:p>
          <a:p>
            <a:pPr algn="just"/>
            <a:r>
              <a:rPr lang="es-ES" b="1" dirty="0"/>
              <a:t>Fecha programada entrega de vehículos restantes : 24-11-2023</a:t>
            </a:r>
            <a:endParaRPr lang="en-US" b="1" dirty="0"/>
          </a:p>
          <a:p>
            <a:pPr algn="just"/>
            <a:endParaRPr lang="en-US" sz="2000"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3278943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55402" y="1393779"/>
            <a:ext cx="11081195" cy="5693866"/>
          </a:xfrm>
          <a:prstGeom prst="rect">
            <a:avLst/>
          </a:prstGeom>
        </p:spPr>
        <p:txBody>
          <a:bodyPr wrap="square" anchor="ctr">
            <a:spAutoFit/>
          </a:bodyPr>
          <a:lstStyle/>
          <a:p>
            <a:pPr algn="ctr"/>
            <a:r>
              <a:rPr lang="es-ES" sz="3200" b="1" dirty="0"/>
              <a:t>¿Qué se logró?</a:t>
            </a:r>
          </a:p>
          <a:p>
            <a:pPr algn="just"/>
            <a:endParaRPr lang="es-ES" sz="1400" b="1" dirty="0"/>
          </a:p>
          <a:p>
            <a:pPr algn="just"/>
            <a:r>
              <a:rPr lang="es-ES" sz="2000" b="1" dirty="0"/>
              <a:t>La actualización de Gestión Documental, metros lineales transferidos a archivo central.</a:t>
            </a:r>
          </a:p>
          <a:p>
            <a:pPr algn="just"/>
            <a:endParaRPr lang="es-ES" sz="2000" dirty="0"/>
          </a:p>
          <a:p>
            <a:pPr algn="just"/>
            <a:r>
              <a:rPr lang="es-ES" sz="2000" dirty="0"/>
              <a:t>Gracias a la gestión de esta dirección, </a:t>
            </a:r>
            <a:r>
              <a:rPr lang="es-ES" sz="2000" dirty="0" err="1"/>
              <a:t>Distriseguridad</a:t>
            </a:r>
            <a:r>
              <a:rPr lang="es-ES" sz="2000" dirty="0"/>
              <a:t> logro transferir al archivo central del distrito 180 cajas X200 equivalente a 45 metros lineales, logrando liberar espacios en el archivo central de </a:t>
            </a:r>
            <a:r>
              <a:rPr lang="es-ES" sz="2000" dirty="0" err="1"/>
              <a:t>Distriseguridad</a:t>
            </a:r>
            <a:r>
              <a:rPr lang="es-ES" sz="2000" dirty="0"/>
              <a:t>.</a:t>
            </a:r>
          </a:p>
          <a:p>
            <a:pPr algn="just"/>
            <a:endParaRPr lang="es-ES" sz="2000" dirty="0"/>
          </a:p>
          <a:p>
            <a:pPr algn="just"/>
            <a:r>
              <a:rPr lang="es-ES" sz="2000" dirty="0" err="1"/>
              <a:t>Distriseguridad</a:t>
            </a:r>
            <a:r>
              <a:rPr lang="es-ES" sz="2000" dirty="0"/>
              <a:t> en el marco de dar cumplimiento a lo establecido en la Ley 594/2000 AGN, logró dar transferencias primarias bajo el </a:t>
            </a:r>
            <a:r>
              <a:rPr lang="es-ES" sz="2000" b="1" dirty="0"/>
              <a:t>acta de No 029 el día 12 de diciembre del 2022</a:t>
            </a:r>
            <a:r>
              <a:rPr lang="es-ES" sz="2000" dirty="0"/>
              <a:t>, de la secretaria de </a:t>
            </a:r>
            <a:r>
              <a:rPr lang="es-ES" sz="2000" dirty="0" err="1"/>
              <a:t>Distriseguridad</a:t>
            </a:r>
            <a:r>
              <a:rPr lang="es-ES" sz="2000" dirty="0"/>
              <a:t> al archivo central del distrito con un total de 80 cajas X200, equivalente a 20 metros lineales.</a:t>
            </a:r>
          </a:p>
          <a:p>
            <a:pPr algn="just"/>
            <a:endParaRPr lang="en-US" sz="2000" dirty="0"/>
          </a:p>
          <a:p>
            <a:pPr algn="just"/>
            <a:r>
              <a:rPr lang="es-ES" sz="2000" dirty="0"/>
              <a:t>De igual forma bajo el </a:t>
            </a:r>
            <a:r>
              <a:rPr lang="es-ES" sz="2000" b="1" dirty="0"/>
              <a:t>acta No 002 del 23 de febrero del 2023</a:t>
            </a:r>
            <a:r>
              <a:rPr lang="es-ES" sz="2000" dirty="0"/>
              <a:t>, se logró dar la transferencia primaria para esta vigencia, de 100 cajas X200 equivalente a 25 metros lineales, para un total de 180 cajas transferidas.</a:t>
            </a:r>
            <a:endParaRPr lang="en-US" sz="2000" dirty="0"/>
          </a:p>
          <a:p>
            <a:r>
              <a:rPr lang="es-ES" dirty="0"/>
              <a:t> </a:t>
            </a:r>
            <a:endParaRPr lang="en-US" dirty="0"/>
          </a:p>
          <a:p>
            <a:pPr algn="just"/>
            <a:endParaRPr lang="en-US" sz="2000"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220290310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55402" y="1311342"/>
            <a:ext cx="11081195" cy="5570756"/>
          </a:xfrm>
          <a:prstGeom prst="rect">
            <a:avLst/>
          </a:prstGeom>
        </p:spPr>
        <p:txBody>
          <a:bodyPr wrap="square" anchor="ctr">
            <a:spAutoFit/>
          </a:bodyPr>
          <a:lstStyle/>
          <a:p>
            <a:pPr algn="ctr"/>
            <a:r>
              <a:rPr lang="es-ES" sz="3200" b="1" dirty="0"/>
              <a:t>¿Qué se logró?</a:t>
            </a:r>
          </a:p>
          <a:p>
            <a:pPr algn="just"/>
            <a:endParaRPr lang="es-ES" sz="1400" b="1" dirty="0"/>
          </a:p>
          <a:p>
            <a:pPr algn="just"/>
            <a:r>
              <a:rPr lang="es-ES" b="1" dirty="0"/>
              <a:t>Una nueva fuente de financiación.</a:t>
            </a:r>
          </a:p>
          <a:p>
            <a:pPr algn="just"/>
            <a:endParaRPr lang="es-ES" dirty="0"/>
          </a:p>
          <a:p>
            <a:pPr algn="just"/>
            <a:r>
              <a:rPr lang="es-ES" dirty="0"/>
              <a:t>El mayor logro del Área Financiera durante el período 2020-2023, ha sido no solo el incremento sostenido de los ingresos, sino que se oficializara una nueva fuente que entraría a reemplazar la de Obras Publicas que había sido retirada en el año 2016. </a:t>
            </a:r>
          </a:p>
          <a:p>
            <a:pPr algn="just"/>
            <a:endParaRPr lang="en-US" dirty="0"/>
          </a:p>
          <a:p>
            <a:pPr algn="just"/>
            <a:r>
              <a:rPr lang="es-ES" dirty="0"/>
              <a:t>Lo anterior, debido a que si bien la entidad ya no recibía las transferencias de Obras Publicas no se había podido concretar el reemplazo de esta fuente con un recurso seguro, sino que se venía supliendo con diversas fuentes a discreción del mandatario de turno.</a:t>
            </a:r>
          </a:p>
          <a:p>
            <a:pPr algn="just"/>
            <a:endParaRPr lang="en-US" dirty="0"/>
          </a:p>
          <a:p>
            <a:pPr algn="just"/>
            <a:r>
              <a:rPr lang="es-ES" dirty="0"/>
              <a:t>Los esfuerzos administrativos realizados por la entidad durante este cuatrienio lograron que se incrementara el recaudo en un 330% en el cuatrienio, es decir, se fortalecieron las finanzas de la entidad entre 2020 y 2023.</a:t>
            </a:r>
            <a:endParaRPr lang="en-US" dirty="0"/>
          </a:p>
          <a:p>
            <a:pPr algn="just"/>
            <a:endParaRPr lang="es-ES" dirty="0"/>
          </a:p>
          <a:p>
            <a:pPr algn="just"/>
            <a:endParaRPr lang="es-ES" sz="2000" dirty="0"/>
          </a:p>
          <a:p>
            <a:r>
              <a:rPr lang="es-ES" dirty="0"/>
              <a:t> </a:t>
            </a:r>
            <a:endParaRPr lang="en-US" dirty="0"/>
          </a:p>
          <a:p>
            <a:pPr algn="just"/>
            <a:endParaRPr lang="en-US" sz="2000"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8" name="Tabla 7"/>
          <p:cNvGraphicFramePr>
            <a:graphicFrameLocks noGrp="1"/>
          </p:cNvGraphicFramePr>
          <p:nvPr>
            <p:extLst>
              <p:ext uri="{D42A27DB-BD31-4B8C-83A1-F6EECF244321}">
                <p14:modId xmlns:p14="http://schemas.microsoft.com/office/powerpoint/2010/main" val="4211367475"/>
              </p:ext>
            </p:extLst>
          </p:nvPr>
        </p:nvGraphicFramePr>
        <p:xfrm>
          <a:off x="789708" y="5721787"/>
          <a:ext cx="10418618" cy="999023"/>
        </p:xfrm>
        <a:graphic>
          <a:graphicData uri="http://schemas.openxmlformats.org/drawingml/2006/table">
            <a:tbl>
              <a:tblPr firstRow="1" firstCol="1" bandRow="1">
                <a:tableStyleId>{93296810-A885-4BE3-A3E7-6D5BEEA58F35}</a:tableStyleId>
              </a:tblPr>
              <a:tblGrid>
                <a:gridCol w="1806188">
                  <a:extLst>
                    <a:ext uri="{9D8B030D-6E8A-4147-A177-3AD203B41FA5}">
                      <a16:colId xmlns:a16="http://schemas.microsoft.com/office/drawing/2014/main" val="3669276088"/>
                    </a:ext>
                  </a:extLst>
                </a:gridCol>
                <a:gridCol w="2070507">
                  <a:extLst>
                    <a:ext uri="{9D8B030D-6E8A-4147-A177-3AD203B41FA5}">
                      <a16:colId xmlns:a16="http://schemas.microsoft.com/office/drawing/2014/main" val="1100966296"/>
                    </a:ext>
                  </a:extLst>
                </a:gridCol>
                <a:gridCol w="2180641">
                  <a:extLst>
                    <a:ext uri="{9D8B030D-6E8A-4147-A177-3AD203B41FA5}">
                      <a16:colId xmlns:a16="http://schemas.microsoft.com/office/drawing/2014/main" val="528108152"/>
                    </a:ext>
                  </a:extLst>
                </a:gridCol>
                <a:gridCol w="2180641">
                  <a:extLst>
                    <a:ext uri="{9D8B030D-6E8A-4147-A177-3AD203B41FA5}">
                      <a16:colId xmlns:a16="http://schemas.microsoft.com/office/drawing/2014/main" val="867997759"/>
                    </a:ext>
                  </a:extLst>
                </a:gridCol>
                <a:gridCol w="2180641">
                  <a:extLst>
                    <a:ext uri="{9D8B030D-6E8A-4147-A177-3AD203B41FA5}">
                      <a16:colId xmlns:a16="http://schemas.microsoft.com/office/drawing/2014/main" val="2149352940"/>
                    </a:ext>
                  </a:extLst>
                </a:gridCol>
              </a:tblGrid>
              <a:tr h="489562">
                <a:tc>
                  <a:txBody>
                    <a:bodyPr/>
                    <a:lstStyle/>
                    <a:p>
                      <a:pPr algn="ctr">
                        <a:lnSpc>
                          <a:spcPct val="107000"/>
                        </a:lnSpc>
                        <a:spcAft>
                          <a:spcPts val="0"/>
                        </a:spcAft>
                      </a:pPr>
                      <a:r>
                        <a:rPr lang="es-ES" sz="1600" kern="0" dirty="0">
                          <a:solidFill>
                            <a:schemeClr val="tx1"/>
                          </a:solidFill>
                          <a:effectLst/>
                        </a:rPr>
                        <a:t>VIGENCIA</a:t>
                      </a:r>
                      <a:endParaRPr lang="en-US" sz="1400" kern="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S" sz="1600" kern="0">
                          <a:solidFill>
                            <a:schemeClr val="tx1"/>
                          </a:solidFill>
                          <a:effectLst/>
                        </a:rPr>
                        <a:t>2020</a:t>
                      </a:r>
                      <a:endParaRPr lang="en-US" sz="1400" kern="10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S" sz="1600" kern="0">
                          <a:solidFill>
                            <a:schemeClr val="tx1"/>
                          </a:solidFill>
                          <a:effectLst/>
                        </a:rPr>
                        <a:t>2021</a:t>
                      </a:r>
                      <a:endParaRPr lang="en-US" sz="1400" kern="10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S" sz="1600" kern="0">
                          <a:solidFill>
                            <a:schemeClr val="tx1"/>
                          </a:solidFill>
                          <a:effectLst/>
                        </a:rPr>
                        <a:t>2022</a:t>
                      </a:r>
                      <a:endParaRPr lang="en-US" sz="1400" kern="10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S" sz="1600" kern="0">
                          <a:solidFill>
                            <a:schemeClr val="tx1"/>
                          </a:solidFill>
                          <a:effectLst/>
                        </a:rPr>
                        <a:t>Oct-23</a:t>
                      </a:r>
                      <a:endParaRPr lang="en-US" sz="1400" kern="10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4109245"/>
                  </a:ext>
                </a:extLst>
              </a:tr>
              <a:tr h="438832">
                <a:tc>
                  <a:txBody>
                    <a:bodyPr/>
                    <a:lstStyle/>
                    <a:p>
                      <a:pPr>
                        <a:lnSpc>
                          <a:spcPct val="107000"/>
                        </a:lnSpc>
                        <a:spcAft>
                          <a:spcPts val="0"/>
                        </a:spcAft>
                      </a:pPr>
                      <a:r>
                        <a:rPr lang="es-ES" sz="1600" kern="0" dirty="0">
                          <a:solidFill>
                            <a:schemeClr val="tx1"/>
                          </a:solidFill>
                          <a:effectLst/>
                        </a:rPr>
                        <a:t>TOTAL RECAUDO</a:t>
                      </a:r>
                      <a:endParaRPr lang="en-US" sz="1400" kern="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s-ES" sz="1600" kern="0" dirty="0">
                          <a:solidFill>
                            <a:schemeClr val="tx1"/>
                          </a:solidFill>
                          <a:effectLst/>
                        </a:rPr>
                        <a:t> $  7,374,984,191.00 </a:t>
                      </a:r>
                      <a:endParaRPr lang="en-US" sz="1400" kern="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s-ES" sz="1600" kern="0" dirty="0">
                          <a:solidFill>
                            <a:schemeClr val="tx1"/>
                          </a:solidFill>
                          <a:effectLst/>
                        </a:rPr>
                        <a:t> $  12,847,054,824.00 </a:t>
                      </a:r>
                      <a:endParaRPr lang="en-US" sz="1400" kern="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s-ES" sz="1600" kern="0" dirty="0">
                          <a:solidFill>
                            <a:schemeClr val="tx1"/>
                          </a:solidFill>
                          <a:effectLst/>
                        </a:rPr>
                        <a:t> $  16,247,868,908.00 </a:t>
                      </a:r>
                      <a:endParaRPr lang="en-US" sz="1400" kern="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s-ES" sz="1600" kern="0" dirty="0">
                          <a:solidFill>
                            <a:schemeClr val="tx1"/>
                          </a:solidFill>
                          <a:effectLst/>
                        </a:rPr>
                        <a:t> $  31,722,412,895.00 </a:t>
                      </a:r>
                      <a:endParaRPr lang="en-US" sz="1400" kern="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44029406"/>
                  </a:ext>
                </a:extLst>
              </a:tr>
            </a:tbl>
          </a:graphicData>
        </a:graphic>
      </p:graphicFrame>
    </p:spTree>
    <p:extLst>
      <p:ext uri="{BB962C8B-B14F-4D97-AF65-F5344CB8AC3E}">
        <p14:creationId xmlns:p14="http://schemas.microsoft.com/office/powerpoint/2010/main" val="58692623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403003" y="1681401"/>
            <a:ext cx="11081195" cy="4985980"/>
          </a:xfrm>
          <a:prstGeom prst="rect">
            <a:avLst/>
          </a:prstGeom>
        </p:spPr>
        <p:txBody>
          <a:bodyPr wrap="square" anchor="ctr">
            <a:spAutoFit/>
          </a:bodyPr>
          <a:lstStyle/>
          <a:p>
            <a:pPr algn="ctr"/>
            <a:r>
              <a:rPr lang="es-ES" sz="3200" b="1" dirty="0"/>
              <a:t>¿Qué se logró?</a:t>
            </a:r>
          </a:p>
          <a:p>
            <a:pPr algn="just"/>
            <a:endParaRPr lang="es-ES" sz="1400" b="1" dirty="0"/>
          </a:p>
          <a:p>
            <a:pPr algn="just"/>
            <a:r>
              <a:rPr lang="es-ES" b="1" dirty="0"/>
              <a:t>Un constante aumento en la utilidad del ejercicio en la Oficina de Contabilidad y eficiencia en las auditorias financieras.</a:t>
            </a:r>
            <a:endParaRPr lang="en-US" dirty="0"/>
          </a:p>
          <a:p>
            <a:pPr lvl="0" algn="just"/>
            <a:endParaRPr lang="es-ES" b="1" dirty="0"/>
          </a:p>
          <a:p>
            <a:pPr lvl="0" algn="just"/>
            <a:endParaRPr lang="en-US" dirty="0"/>
          </a:p>
          <a:p>
            <a:pPr algn="just"/>
            <a:r>
              <a:rPr lang="es-ES" dirty="0"/>
              <a:t>A lo largo de este periodo, </a:t>
            </a:r>
            <a:r>
              <a:rPr lang="es-ES" dirty="0" err="1"/>
              <a:t>Distriseguridad</a:t>
            </a:r>
            <a:r>
              <a:rPr lang="es-ES" dirty="0"/>
              <a:t> ha demostrado un incremento en sus ingresos por más de un 30% en cada año, esto se debe al comportamiento positivo en las fuentes de financiación y al uso adecuado de los recursos entregados en la ejecución de los programas realizados por la entidad.</a:t>
            </a:r>
          </a:p>
          <a:p>
            <a:pPr algn="just"/>
            <a:endParaRPr lang="es-ES" dirty="0"/>
          </a:p>
          <a:p>
            <a:pPr algn="just"/>
            <a:r>
              <a:rPr lang="es-ES" dirty="0"/>
              <a:t>En cuanto a las auditorías realizadas por la Contraloría distrital de periodicidad anual, generalmente la contabilidad no ha tenido ningún hallazgo administrativo con incidencia fiscal o disciplinario, se ha recibido una recomendación en la que el órgano de control sugirió algunos ajustes y fueron subsanados de manera oportuna a través  de los diferentes planes de mejoramiento, específicamente en lo que tiene que ver con las notas a estados financieros, pues se han robustecido y detallado, de tal forma que se le brinde al usuario final, una mejor percepción de la realidad contable que está llevando a cabo la entidad. </a:t>
            </a:r>
            <a:endParaRPr lang="en-US" dirty="0"/>
          </a:p>
          <a:p>
            <a:pPr algn="just"/>
            <a:endParaRPr lang="en-US" sz="2000"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357154347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403003" y="1696790"/>
            <a:ext cx="11414924" cy="4955203"/>
          </a:xfrm>
          <a:prstGeom prst="rect">
            <a:avLst/>
          </a:prstGeom>
        </p:spPr>
        <p:txBody>
          <a:bodyPr wrap="square" anchor="ctr">
            <a:spAutoFit/>
          </a:bodyPr>
          <a:lstStyle/>
          <a:p>
            <a:pPr algn="ctr"/>
            <a:r>
              <a:rPr lang="es-ES" sz="3200" b="1" dirty="0"/>
              <a:t>¿Qué se logró?</a:t>
            </a:r>
          </a:p>
          <a:p>
            <a:pPr algn="just"/>
            <a:endParaRPr lang="es-ES" sz="1400" b="1" dirty="0"/>
          </a:p>
          <a:p>
            <a:pPr algn="just"/>
            <a:r>
              <a:rPr lang="es-ES" b="1" dirty="0"/>
              <a:t>Mantenimiento continuo del sistema CCTV.</a:t>
            </a:r>
          </a:p>
          <a:p>
            <a:pPr lvl="0" algn="just"/>
            <a:endParaRPr lang="en-US" dirty="0"/>
          </a:p>
          <a:p>
            <a:pPr algn="just"/>
            <a:r>
              <a:rPr lang="es-MX" dirty="0"/>
              <a:t>En desarrollo y ejecución del contrato en mención, se logró actualizar el diagnóstico del sistema, que incluyó el estado detallado de todos los puntos de video vigilancia y de los sistemas de visualización, administración y operación de la plataforma. El diagnóstico fue elaborado con corte al 12 de agosto de 2023 y arrojó lo siguiente:</a:t>
            </a:r>
          </a:p>
          <a:p>
            <a:pPr algn="just"/>
            <a:endParaRPr lang="en-US" dirty="0"/>
          </a:p>
          <a:p>
            <a:pPr algn="just"/>
            <a:r>
              <a:rPr lang="es-MX" dirty="0"/>
              <a:t>Número de cámaras de seguridad: 459</a:t>
            </a:r>
            <a:endParaRPr lang="en-US" dirty="0"/>
          </a:p>
          <a:p>
            <a:pPr algn="just"/>
            <a:r>
              <a:rPr lang="es-MX" dirty="0"/>
              <a:t>Número de cámaras en servicio: 150 (Disponibilidad de Servicio del 32.6%)</a:t>
            </a:r>
            <a:endParaRPr lang="en-US" dirty="0"/>
          </a:p>
          <a:p>
            <a:pPr algn="just"/>
            <a:r>
              <a:rPr lang="es-MX" dirty="0"/>
              <a:t>Número de cámaras fuera de servicio: 309</a:t>
            </a:r>
            <a:endParaRPr lang="en-US" dirty="0"/>
          </a:p>
          <a:p>
            <a:pPr algn="just"/>
            <a:r>
              <a:rPr lang="es-MX" dirty="0"/>
              <a:t> </a:t>
            </a:r>
            <a:endParaRPr lang="en-US" dirty="0"/>
          </a:p>
          <a:p>
            <a:pPr algn="just"/>
            <a:r>
              <a:rPr lang="es-MX" dirty="0"/>
              <a:t>El diagnóstico incluyó la descripción de las causas identificadas para los fallos encontrados, y así mismo, el listado de equipos, partes, piezas, repuestos y personal requeridos para para el restablecimiento del servicio en el 100% de los puntos de video vigilancia.</a:t>
            </a:r>
            <a:r>
              <a:rPr lang="en-US" dirty="0"/>
              <a:t> </a:t>
            </a:r>
            <a:r>
              <a:rPr lang="es-MX" dirty="0"/>
              <a:t> </a:t>
            </a:r>
          </a:p>
          <a:p>
            <a:pPr algn="just"/>
            <a:endParaRPr lang="en-US" dirty="0"/>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336070704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388538" y="1610965"/>
            <a:ext cx="11414924" cy="3016210"/>
          </a:xfrm>
          <a:prstGeom prst="rect">
            <a:avLst/>
          </a:prstGeom>
        </p:spPr>
        <p:txBody>
          <a:bodyPr wrap="square" anchor="ctr">
            <a:spAutoFit/>
          </a:bodyPr>
          <a:lstStyle/>
          <a:p>
            <a:pPr algn="ctr"/>
            <a:r>
              <a:rPr lang="es-ES" sz="3200" b="1" dirty="0"/>
              <a:t>¿Qué se logró?</a:t>
            </a:r>
          </a:p>
          <a:p>
            <a:pPr algn="just"/>
            <a:endParaRPr lang="es-ES" sz="1400" b="1" dirty="0"/>
          </a:p>
          <a:p>
            <a:pPr algn="just"/>
            <a:r>
              <a:rPr lang="es-ES" b="1" dirty="0"/>
              <a:t>Mantenimiento continuo del sistema CCTV.</a:t>
            </a:r>
          </a:p>
          <a:p>
            <a:pPr algn="just"/>
            <a:endParaRPr lang="es-ES" b="1" dirty="0"/>
          </a:p>
          <a:p>
            <a:pPr algn="just"/>
            <a:r>
              <a:rPr lang="es-MX" dirty="0"/>
              <a:t>Con corte a 21 de noviembre de 2023 se ha sido restablecido el servicio en 94 cámaras de seguridad, alcanzando una disponibilidad de servicio de 53.1%, que corresponde a 254 cámaras de seguridad en condiciones óptimas de operación y funcionamiento.</a:t>
            </a:r>
          </a:p>
          <a:p>
            <a:pPr algn="just"/>
            <a:endParaRPr lang="es-MX" dirty="0"/>
          </a:p>
          <a:p>
            <a:pPr algn="just"/>
            <a:endParaRPr lang="en-US" dirty="0"/>
          </a:p>
          <a:p>
            <a:pPr algn="just"/>
            <a:endParaRPr lang="en-US" dirty="0"/>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4" name="Tabla 3"/>
          <p:cNvGraphicFramePr>
            <a:graphicFrameLocks noGrp="1"/>
          </p:cNvGraphicFramePr>
          <p:nvPr>
            <p:extLst>
              <p:ext uri="{D42A27DB-BD31-4B8C-83A1-F6EECF244321}">
                <p14:modId xmlns:p14="http://schemas.microsoft.com/office/powerpoint/2010/main" val="968944284"/>
              </p:ext>
            </p:extLst>
          </p:nvPr>
        </p:nvGraphicFramePr>
        <p:xfrm>
          <a:off x="1443037" y="4273098"/>
          <a:ext cx="9272588" cy="1965042"/>
        </p:xfrm>
        <a:graphic>
          <a:graphicData uri="http://schemas.openxmlformats.org/drawingml/2006/table">
            <a:tbl>
              <a:tblPr firstRow="1" firstCol="1" bandRow="1">
                <a:tableStyleId>{93296810-A885-4BE3-A3E7-6D5BEEA58F35}</a:tableStyleId>
              </a:tblPr>
              <a:tblGrid>
                <a:gridCol w="2317491">
                  <a:extLst>
                    <a:ext uri="{9D8B030D-6E8A-4147-A177-3AD203B41FA5}">
                      <a16:colId xmlns:a16="http://schemas.microsoft.com/office/drawing/2014/main" val="174656920"/>
                    </a:ext>
                  </a:extLst>
                </a:gridCol>
                <a:gridCol w="2317491">
                  <a:extLst>
                    <a:ext uri="{9D8B030D-6E8A-4147-A177-3AD203B41FA5}">
                      <a16:colId xmlns:a16="http://schemas.microsoft.com/office/drawing/2014/main" val="121070076"/>
                    </a:ext>
                  </a:extLst>
                </a:gridCol>
                <a:gridCol w="2318803">
                  <a:extLst>
                    <a:ext uri="{9D8B030D-6E8A-4147-A177-3AD203B41FA5}">
                      <a16:colId xmlns:a16="http://schemas.microsoft.com/office/drawing/2014/main" val="1963570142"/>
                    </a:ext>
                  </a:extLst>
                </a:gridCol>
                <a:gridCol w="2318803">
                  <a:extLst>
                    <a:ext uri="{9D8B030D-6E8A-4147-A177-3AD203B41FA5}">
                      <a16:colId xmlns:a16="http://schemas.microsoft.com/office/drawing/2014/main" val="4099813969"/>
                    </a:ext>
                  </a:extLst>
                </a:gridCol>
              </a:tblGrid>
              <a:tr h="666218">
                <a:tc>
                  <a:txBody>
                    <a:bodyPr/>
                    <a:lstStyle/>
                    <a:p>
                      <a:pPr algn="ctr">
                        <a:lnSpc>
                          <a:spcPct val="107000"/>
                        </a:lnSpc>
                        <a:spcAft>
                          <a:spcPts val="0"/>
                        </a:spcAft>
                      </a:pPr>
                      <a:r>
                        <a:rPr lang="es-CO" sz="2000" dirty="0">
                          <a:solidFill>
                            <a:schemeClr val="tx1"/>
                          </a:solidFill>
                          <a:effectLst/>
                        </a:rPr>
                        <a:t>SISTEMA</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2000">
                          <a:solidFill>
                            <a:schemeClr val="tx1"/>
                          </a:solidFill>
                          <a:effectLst/>
                        </a:rPr>
                        <a:t>SERVICIO</a:t>
                      </a:r>
                      <a:endParaRPr lang="en-US" sz="20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2000">
                          <a:solidFill>
                            <a:schemeClr val="tx1"/>
                          </a:solidFill>
                          <a:effectLst/>
                        </a:rPr>
                        <a:t>FUERA SERVICIO</a:t>
                      </a:r>
                      <a:endParaRPr lang="en-US" sz="20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2000" dirty="0">
                          <a:solidFill>
                            <a:schemeClr val="tx1"/>
                          </a:solidFill>
                          <a:effectLst/>
                        </a:rPr>
                        <a:t>TOTAL</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3738076"/>
                  </a:ext>
                </a:extLst>
              </a:tr>
              <a:tr h="324706">
                <a:tc>
                  <a:txBody>
                    <a:bodyPr/>
                    <a:lstStyle/>
                    <a:p>
                      <a:pPr algn="ctr">
                        <a:lnSpc>
                          <a:spcPct val="107000"/>
                        </a:lnSpc>
                        <a:spcAft>
                          <a:spcPts val="0"/>
                        </a:spcAft>
                      </a:pPr>
                      <a:r>
                        <a:rPr lang="es-CO" sz="2000" dirty="0">
                          <a:solidFill>
                            <a:schemeClr val="tx1"/>
                          </a:solidFill>
                          <a:effectLst/>
                        </a:rPr>
                        <a:t>CCTV</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2000">
                          <a:solidFill>
                            <a:schemeClr val="tx1"/>
                          </a:solidFill>
                          <a:effectLst/>
                        </a:rPr>
                        <a:t>254</a:t>
                      </a:r>
                      <a:endParaRPr lang="en-US" sz="20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2000">
                          <a:solidFill>
                            <a:schemeClr val="tx1"/>
                          </a:solidFill>
                          <a:effectLst/>
                        </a:rPr>
                        <a:t>205</a:t>
                      </a:r>
                      <a:endParaRPr lang="en-US" sz="20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2000" dirty="0">
                          <a:solidFill>
                            <a:schemeClr val="tx1"/>
                          </a:solidFill>
                          <a:effectLst/>
                        </a:rPr>
                        <a:t>459</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3163763"/>
                  </a:ext>
                </a:extLst>
              </a:tr>
              <a:tr h="324706">
                <a:tc>
                  <a:txBody>
                    <a:bodyPr/>
                    <a:lstStyle/>
                    <a:p>
                      <a:pPr algn="ctr">
                        <a:lnSpc>
                          <a:spcPct val="107000"/>
                        </a:lnSpc>
                        <a:spcAft>
                          <a:spcPts val="0"/>
                        </a:spcAft>
                      </a:pPr>
                      <a:r>
                        <a:rPr lang="es-CO" sz="2000" dirty="0">
                          <a:solidFill>
                            <a:schemeClr val="tx1"/>
                          </a:solidFill>
                          <a:effectLst/>
                        </a:rPr>
                        <a:t>ENTORNOS</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2000">
                          <a:solidFill>
                            <a:schemeClr val="tx1"/>
                          </a:solidFill>
                          <a:effectLst/>
                        </a:rPr>
                        <a:t>416</a:t>
                      </a:r>
                      <a:endParaRPr lang="en-US" sz="20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2000">
                          <a:solidFill>
                            <a:schemeClr val="tx1"/>
                          </a:solidFill>
                          <a:effectLst/>
                        </a:rPr>
                        <a:t>4</a:t>
                      </a:r>
                      <a:endParaRPr lang="en-US" sz="20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2000" dirty="0">
                          <a:solidFill>
                            <a:schemeClr val="tx1"/>
                          </a:solidFill>
                          <a:effectLst/>
                        </a:rPr>
                        <a:t>420</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28500972"/>
                  </a:ext>
                </a:extLst>
              </a:tr>
              <a:tr h="324706">
                <a:tc>
                  <a:txBody>
                    <a:bodyPr/>
                    <a:lstStyle/>
                    <a:p>
                      <a:pPr algn="ctr">
                        <a:lnSpc>
                          <a:spcPct val="107000"/>
                        </a:lnSpc>
                        <a:spcAft>
                          <a:spcPts val="0"/>
                        </a:spcAft>
                      </a:pPr>
                      <a:r>
                        <a:rPr lang="es-CO" sz="2000" dirty="0">
                          <a:solidFill>
                            <a:schemeClr val="tx1"/>
                          </a:solidFill>
                          <a:effectLst/>
                        </a:rPr>
                        <a:t>V.MUNICIPAL</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2000">
                          <a:solidFill>
                            <a:schemeClr val="tx1"/>
                          </a:solidFill>
                          <a:effectLst/>
                        </a:rPr>
                        <a:t>44</a:t>
                      </a:r>
                      <a:endParaRPr lang="en-US" sz="20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2000">
                          <a:solidFill>
                            <a:schemeClr val="tx1"/>
                          </a:solidFill>
                          <a:effectLst/>
                        </a:rPr>
                        <a:t>16</a:t>
                      </a:r>
                      <a:endParaRPr lang="en-US" sz="20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2000">
                          <a:solidFill>
                            <a:schemeClr val="tx1"/>
                          </a:solidFill>
                          <a:effectLst/>
                        </a:rPr>
                        <a:t>60</a:t>
                      </a:r>
                      <a:endParaRPr lang="en-US" sz="20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0264905"/>
                  </a:ext>
                </a:extLst>
              </a:tr>
              <a:tr h="324706">
                <a:tc>
                  <a:txBody>
                    <a:bodyPr/>
                    <a:lstStyle/>
                    <a:p>
                      <a:pPr algn="ctr">
                        <a:lnSpc>
                          <a:spcPct val="107000"/>
                        </a:lnSpc>
                        <a:spcAft>
                          <a:spcPts val="0"/>
                        </a:spcAft>
                      </a:pPr>
                      <a:r>
                        <a:rPr lang="es-CO" sz="2000" dirty="0">
                          <a:solidFill>
                            <a:schemeClr val="tx1"/>
                          </a:solidFill>
                          <a:effectLst/>
                        </a:rPr>
                        <a:t>TOTAL</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2000" dirty="0">
                          <a:solidFill>
                            <a:schemeClr val="tx1"/>
                          </a:solidFill>
                          <a:effectLst/>
                        </a:rPr>
                        <a:t>714</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2000" dirty="0">
                          <a:solidFill>
                            <a:schemeClr val="tx1"/>
                          </a:solidFill>
                          <a:effectLst/>
                        </a:rPr>
                        <a:t>225</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2000" dirty="0">
                          <a:solidFill>
                            <a:schemeClr val="tx1"/>
                          </a:solidFill>
                          <a:effectLst/>
                        </a:rPr>
                        <a:t>939</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85065178"/>
                  </a:ext>
                </a:extLst>
              </a:tr>
            </a:tbl>
          </a:graphicData>
        </a:graphic>
      </p:graphicFrame>
      <p:sp>
        <p:nvSpPr>
          <p:cNvPr id="8" name="Rectangle 1"/>
          <p:cNvSpPr>
            <a:spLocks noChangeArrowheads="1"/>
          </p:cNvSpPr>
          <p:nvPr/>
        </p:nvSpPr>
        <p:spPr bwMode="auto">
          <a:xfrm>
            <a:off x="1443037" y="3957628"/>
            <a:ext cx="92725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CO" altLang="en-US" b="1" i="0" u="none" strike="noStrike" cap="none" normalizeH="0" baseline="0" dirty="0">
                <a:ln>
                  <a:noFill/>
                </a:ln>
                <a:solidFill>
                  <a:schemeClr val="tx1"/>
                </a:solidFill>
                <a:effectLst/>
                <a:latin typeface="+mj-lt"/>
                <a:ea typeface="Calibri" panose="020F0502020204030204" pitchFamily="34" charset="0"/>
                <a:cs typeface="Times New Roman" panose="02020603050405020304" pitchFamily="18" charset="0"/>
              </a:rPr>
              <a:t>ESTADO CAMARAS DIA 21-NOV-2023</a:t>
            </a:r>
            <a:endParaRPr kumimoji="0" lang="es-CO" altLang="en-US" sz="1800" b="1" i="0" u="none" strike="noStrike" cap="none" normalizeH="0" baseline="0" dirty="0">
              <a:ln>
                <a:noFill/>
              </a:ln>
              <a:solidFill>
                <a:schemeClr val="tx1"/>
              </a:solidFill>
              <a:effectLst/>
              <a:latin typeface="+mj-lt"/>
            </a:endParaRPr>
          </a:p>
        </p:txBody>
      </p:sp>
    </p:spTree>
    <p:extLst>
      <p:ext uri="{BB962C8B-B14F-4D97-AF65-F5344CB8AC3E}">
        <p14:creationId xmlns:p14="http://schemas.microsoft.com/office/powerpoint/2010/main" val="124038606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68036" y="1726716"/>
            <a:ext cx="11028219" cy="4401205"/>
          </a:xfrm>
          <a:prstGeom prst="rect">
            <a:avLst/>
          </a:prstGeom>
        </p:spPr>
        <p:txBody>
          <a:bodyPr wrap="square" anchor="ctr">
            <a:spAutoFit/>
          </a:bodyPr>
          <a:lstStyle/>
          <a:p>
            <a:pPr algn="ctr"/>
            <a:r>
              <a:rPr lang="es-ES" sz="3200" b="1" dirty="0"/>
              <a:t>¿Qué se logró?</a:t>
            </a:r>
          </a:p>
          <a:p>
            <a:pPr algn="just"/>
            <a:endParaRPr lang="es-ES" sz="1400" b="1" dirty="0"/>
          </a:p>
          <a:p>
            <a:pPr algn="just"/>
            <a:r>
              <a:rPr lang="es-ES" sz="2000" b="1" dirty="0"/>
              <a:t>Brindar apoyo a la línea 123.</a:t>
            </a:r>
          </a:p>
          <a:p>
            <a:pPr algn="just"/>
            <a:endParaRPr lang="es-ES" sz="2000" b="1" dirty="0"/>
          </a:p>
          <a:p>
            <a:pPr algn="just"/>
            <a:r>
              <a:rPr lang="es-ES" sz="2000" dirty="0"/>
              <a:t>Se logró aumentar la cantidad de llamadas recibidas totales y se atendieron 19.276 personas entre nacionales y extranjeros que solicitaron información general a la Línea 123, son mas de 9.800 de atenciones desde que se cuenta con el apoyo en la atención de las llamadas.</a:t>
            </a:r>
          </a:p>
          <a:p>
            <a:pPr algn="just"/>
            <a:endParaRPr lang="en-US" sz="2000" dirty="0"/>
          </a:p>
          <a:p>
            <a:pPr algn="just"/>
            <a:r>
              <a:rPr lang="es-ES" sz="2000" dirty="0"/>
              <a:t>Lo anterior, se logró con la contratación de 20 apoyos a la gestión para la Línea 123 que operan desde el CAD de la Policía Metropolitana de  Cartagena, con el fin de coadyuvar con la atención inmediata de las emergencias recibidas a través de la Línea de Atención 123.</a:t>
            </a:r>
            <a:endParaRPr lang="en-US" sz="2000" dirty="0"/>
          </a:p>
          <a:p>
            <a:pPr algn="just"/>
            <a:endParaRPr lang="es-MX" b="1" dirty="0"/>
          </a:p>
          <a:p>
            <a:pPr algn="just"/>
            <a:endParaRPr lang="en-US" dirty="0"/>
          </a:p>
          <a:p>
            <a:pPr algn="just"/>
            <a:endParaRPr lang="en-US" dirty="0"/>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35955915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81890" y="1626297"/>
            <a:ext cx="11028219" cy="2246769"/>
          </a:xfrm>
          <a:prstGeom prst="rect">
            <a:avLst/>
          </a:prstGeom>
        </p:spPr>
        <p:txBody>
          <a:bodyPr wrap="square" anchor="ctr">
            <a:spAutoFit/>
          </a:bodyPr>
          <a:lstStyle/>
          <a:p>
            <a:pPr algn="ctr"/>
            <a:r>
              <a:rPr lang="es-ES" sz="3200" b="1" dirty="0"/>
              <a:t>¿Qué se logró?</a:t>
            </a:r>
          </a:p>
          <a:p>
            <a:pPr algn="just"/>
            <a:endParaRPr lang="es-ES" sz="1400" b="1" dirty="0"/>
          </a:p>
          <a:p>
            <a:pPr algn="just"/>
            <a:r>
              <a:rPr lang="es-ES" sz="2000" b="1" dirty="0"/>
              <a:t>Brindar apoyo a la línea 123.</a:t>
            </a:r>
          </a:p>
          <a:p>
            <a:pPr algn="just"/>
            <a:endParaRPr lang="es-ES" sz="2000" b="1" dirty="0"/>
          </a:p>
          <a:p>
            <a:pPr algn="just"/>
            <a:endParaRPr lang="es-MX" b="1" dirty="0"/>
          </a:p>
          <a:p>
            <a:pPr algn="just"/>
            <a:endParaRPr lang="en-US" dirty="0"/>
          </a:p>
          <a:p>
            <a:pPr algn="just"/>
            <a:endParaRPr lang="en-US" dirty="0"/>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pic>
        <p:nvPicPr>
          <p:cNvPr id="8" name="Imagen 7"/>
          <p:cNvPicPr/>
          <p:nvPr/>
        </p:nvPicPr>
        <p:blipFill>
          <a:blip r:embed="rId4">
            <a:extLst>
              <a:ext uri="{28A0092B-C50C-407E-A947-70E740481C1C}">
                <a14:useLocalDpi xmlns:a14="http://schemas.microsoft.com/office/drawing/2010/main" val="0"/>
              </a:ext>
            </a:extLst>
          </a:blip>
          <a:srcRect/>
          <a:stretch>
            <a:fillRect/>
          </a:stretch>
        </p:blipFill>
        <p:spPr bwMode="auto">
          <a:xfrm>
            <a:off x="734290" y="2749681"/>
            <a:ext cx="10584874" cy="3631998"/>
          </a:xfrm>
          <a:prstGeom prst="rect">
            <a:avLst/>
          </a:prstGeom>
          <a:noFill/>
          <a:ln>
            <a:noFill/>
          </a:ln>
        </p:spPr>
      </p:pic>
    </p:spTree>
    <p:extLst>
      <p:ext uri="{BB962C8B-B14F-4D97-AF65-F5344CB8AC3E}">
        <p14:creationId xmlns:p14="http://schemas.microsoft.com/office/powerpoint/2010/main" val="263544554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81890" y="1529551"/>
            <a:ext cx="11028219" cy="5632311"/>
          </a:xfrm>
          <a:prstGeom prst="rect">
            <a:avLst/>
          </a:prstGeom>
        </p:spPr>
        <p:txBody>
          <a:bodyPr wrap="square" anchor="ctr">
            <a:spAutoFit/>
          </a:bodyPr>
          <a:lstStyle/>
          <a:p>
            <a:pPr algn="ctr"/>
            <a:r>
              <a:rPr lang="es-ES" sz="3200" b="1" dirty="0"/>
              <a:t>¿Qué se logró?</a:t>
            </a:r>
          </a:p>
          <a:p>
            <a:pPr algn="just"/>
            <a:endParaRPr lang="es-ES" sz="1400" b="1" dirty="0"/>
          </a:p>
          <a:p>
            <a:pPr algn="just"/>
            <a:r>
              <a:rPr lang="es-ES" sz="2000" b="1" dirty="0"/>
              <a:t>El mejor puntaje en el FURAG</a:t>
            </a:r>
          </a:p>
          <a:p>
            <a:pPr algn="just"/>
            <a:endParaRPr lang="es-ES" sz="2000" b="1" dirty="0"/>
          </a:p>
          <a:p>
            <a:pPr algn="just"/>
            <a:r>
              <a:rPr lang="es-ES" dirty="0" err="1"/>
              <a:t>Distriseguridad</a:t>
            </a:r>
            <a:r>
              <a:rPr lang="es-ES" dirty="0"/>
              <a:t> alcanzó un resultado de </a:t>
            </a:r>
            <a:r>
              <a:rPr lang="es-ES" b="1" dirty="0"/>
              <a:t>96.4</a:t>
            </a:r>
            <a:r>
              <a:rPr lang="es-ES" dirty="0"/>
              <a:t> puntos en la evaluación del Índice de Desempeño Institucional- IDI, avanzando positivamente con el aumento del puntaje en la implementación del Modelo Integrado de Planeación y Gestión con altísimos resultados del Formulario Único de Reporte de Avances de la Gestión (FURAG), </a:t>
            </a:r>
            <a:r>
              <a:rPr lang="es-ES" b="1" dirty="0"/>
              <a:t>posicionándose entre los primeros lugares a nivel nacional</a:t>
            </a:r>
            <a:r>
              <a:rPr lang="es-ES" dirty="0"/>
              <a:t>.</a:t>
            </a:r>
          </a:p>
          <a:p>
            <a:pPr algn="just"/>
            <a:endParaRPr lang="en-US" dirty="0"/>
          </a:p>
          <a:p>
            <a:pPr algn="just"/>
            <a:r>
              <a:rPr lang="es-ES" dirty="0"/>
              <a:t>Como se esperaba con el trabajo de la actual administración, se avanzó en la meta del IDI, lo que ha permitido generar resultados con valor público por medio de procesos más eficientes. Este resultado fue posible gracias al liderazgo de la Dirección General, en cabeza de Luis Enrique Roa Merchán, así como al apoyo de la Oficina de Planeación y la asesoría de MIPG, liderados por Enrique </a:t>
            </a:r>
            <a:r>
              <a:rPr lang="es-ES" dirty="0" err="1"/>
              <a:t>Brieva</a:t>
            </a:r>
            <a:r>
              <a:rPr lang="es-ES" dirty="0"/>
              <a:t> Jurado y Giovanna Venegas.</a:t>
            </a:r>
            <a:endParaRPr lang="en-US" dirty="0"/>
          </a:p>
          <a:p>
            <a:pPr algn="just"/>
            <a:endParaRPr lang="es-ES" sz="2000" b="1" dirty="0"/>
          </a:p>
          <a:p>
            <a:pPr algn="just"/>
            <a:endParaRPr lang="es-ES" sz="2000" b="1" dirty="0"/>
          </a:p>
          <a:p>
            <a:pPr algn="just"/>
            <a:endParaRPr lang="es-MX" b="1" dirty="0"/>
          </a:p>
          <a:p>
            <a:pPr algn="just"/>
            <a:endParaRPr lang="en-US" dirty="0"/>
          </a:p>
          <a:p>
            <a:pPr algn="just"/>
            <a:endParaRPr lang="en-US" dirty="0"/>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391197877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16167" y="1377633"/>
            <a:ext cx="11028219" cy="2031325"/>
          </a:xfrm>
          <a:prstGeom prst="rect">
            <a:avLst/>
          </a:prstGeom>
        </p:spPr>
        <p:txBody>
          <a:bodyPr wrap="square" anchor="ctr">
            <a:spAutoFit/>
          </a:bodyPr>
          <a:lstStyle/>
          <a:p>
            <a:pPr algn="ctr"/>
            <a:r>
              <a:rPr lang="es-ES" sz="3200" b="1" dirty="0"/>
              <a:t>¿Qué se logró?</a:t>
            </a:r>
          </a:p>
          <a:p>
            <a:pPr algn="just"/>
            <a:endParaRPr lang="es-ES" sz="1400" b="1" dirty="0"/>
          </a:p>
          <a:p>
            <a:pPr algn="just"/>
            <a:r>
              <a:rPr lang="es-ES" sz="2000" b="1" dirty="0"/>
              <a:t>El mejor puntaje en los Índices de Desempeño Institucional - FURAG</a:t>
            </a:r>
          </a:p>
          <a:p>
            <a:pPr algn="just"/>
            <a:endParaRPr lang="es-ES" sz="2000" b="1" dirty="0"/>
          </a:p>
          <a:p>
            <a:pPr algn="just"/>
            <a:endParaRPr lang="es-ES" sz="2000" b="1" dirty="0"/>
          </a:p>
          <a:p>
            <a:pPr algn="just"/>
            <a:endParaRPr lang="es-ES" sz="2000" b="1" dirty="0"/>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pic>
        <p:nvPicPr>
          <p:cNvPr id="8" name="Imagen 7"/>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85164" y="2982556"/>
            <a:ext cx="5895280" cy="2988752"/>
          </a:xfrm>
          <a:prstGeom prst="rect">
            <a:avLst/>
          </a:prstGeom>
          <a:noFill/>
        </p:spPr>
      </p:pic>
      <p:pic>
        <p:nvPicPr>
          <p:cNvPr id="9" name="Imagen 8"/>
          <p:cNvPicPr/>
          <p:nvPr/>
        </p:nvPicPr>
        <p:blipFill>
          <a:blip r:embed="rId5" cstate="print">
            <a:extLst>
              <a:ext uri="{28A0092B-C50C-407E-A947-70E740481C1C}">
                <a14:useLocalDpi xmlns:a14="http://schemas.microsoft.com/office/drawing/2010/main" val="0"/>
              </a:ext>
            </a:extLst>
          </a:blip>
          <a:stretch>
            <a:fillRect/>
          </a:stretch>
        </p:blipFill>
        <p:spPr>
          <a:xfrm>
            <a:off x="180109" y="2982555"/>
            <a:ext cx="5541818" cy="2988753"/>
          </a:xfrm>
          <a:prstGeom prst="rect">
            <a:avLst/>
          </a:prstGeom>
        </p:spPr>
      </p:pic>
      <p:cxnSp>
        <p:nvCxnSpPr>
          <p:cNvPr id="4" name="Conector recto de flecha 3"/>
          <p:cNvCxnSpPr/>
          <p:nvPr/>
        </p:nvCxnSpPr>
        <p:spPr>
          <a:xfrm flipV="1">
            <a:off x="6450534" y="3810001"/>
            <a:ext cx="4162048" cy="8935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0183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169"/>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2969743"/>
            <a:ext cx="10959736" cy="1077218"/>
          </a:xfrm>
          <a:prstGeom prst="rect">
            <a:avLst/>
          </a:prstGeom>
        </p:spPr>
        <p:txBody>
          <a:bodyPr wrap="square">
            <a:spAutoFit/>
          </a:bodyPr>
          <a:lstStyle/>
          <a:p>
            <a:pPr algn="ctr">
              <a:spcAft>
                <a:spcPts val="0"/>
              </a:spcAft>
            </a:pPr>
            <a:r>
              <a:rPr lang="en-US" sz="3200" b="1" dirty="0">
                <a:latin typeface="+mj-lt"/>
                <a:ea typeface="Times New Roman" panose="02020603050405020304" pitchFamily="18" charset="0"/>
              </a:rPr>
              <a:t>METAS DEL PLAN DE DESARROLLO 2020 – 2023</a:t>
            </a:r>
          </a:p>
          <a:p>
            <a:pPr algn="ctr">
              <a:spcAft>
                <a:spcPts val="0"/>
              </a:spcAft>
            </a:pPr>
            <a:r>
              <a:rPr lang="en-US" sz="3200" b="1" dirty="0">
                <a:latin typeface="+mj-lt"/>
                <a:ea typeface="Times New Roman" panose="02020603050405020304" pitchFamily="18" charset="0"/>
              </a:rPr>
              <a:t>CUMPLIMIENTO </a:t>
            </a:r>
          </a:p>
        </p:txBody>
      </p:sp>
      <p:pic>
        <p:nvPicPr>
          <p:cNvPr id="4" name="Imagen 3">
            <a:extLst>
              <a:ext uri="{FF2B5EF4-FFF2-40B4-BE49-F238E27FC236}">
                <a16:creationId xmlns:a16="http://schemas.microsoft.com/office/drawing/2014/main" id="{57BA8B07-FB9E-4766-ACC7-8C315F7C74D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08824969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03337" y="1625382"/>
            <a:ext cx="10739846" cy="3908762"/>
          </a:xfrm>
          <a:prstGeom prst="rect">
            <a:avLst/>
          </a:prstGeom>
        </p:spPr>
        <p:txBody>
          <a:bodyPr wrap="square" anchor="ctr">
            <a:spAutoFit/>
          </a:bodyPr>
          <a:lstStyle/>
          <a:p>
            <a:pPr algn="ctr"/>
            <a:r>
              <a:rPr lang="es-ES" sz="3200" b="1" dirty="0">
                <a:latin typeface="Montserrat"/>
              </a:rPr>
              <a:t>Recomendaciones Generales</a:t>
            </a:r>
          </a:p>
          <a:p>
            <a:pPr algn="ctr"/>
            <a:endParaRPr lang="es-ES" dirty="0">
              <a:latin typeface="Montserrat"/>
            </a:endParaRPr>
          </a:p>
          <a:p>
            <a:pPr algn="just"/>
            <a:r>
              <a:rPr lang="es-ES" dirty="0"/>
              <a:t>Se recomiendan las siguientes acciones para la vigencia 2024 – 2027.</a:t>
            </a:r>
          </a:p>
          <a:p>
            <a:pPr algn="just"/>
            <a:r>
              <a:rPr lang="es-ES" dirty="0"/>
              <a:t>	</a:t>
            </a:r>
          </a:p>
          <a:p>
            <a:pPr marL="514350" indent="-514350" algn="just">
              <a:buFont typeface="+mj-lt"/>
              <a:buAutoNum type="arabicPeriod"/>
            </a:pPr>
            <a:r>
              <a:rPr lang="es-ES" dirty="0"/>
              <a:t>Construcción y/o adquisición de una sede propia para la entidad.</a:t>
            </a:r>
          </a:p>
          <a:p>
            <a:pPr marL="514350" indent="-514350" algn="just">
              <a:buFont typeface="+mj-lt"/>
              <a:buAutoNum type="arabicPeriod"/>
            </a:pPr>
            <a:endParaRPr lang="es-ES" dirty="0"/>
          </a:p>
          <a:p>
            <a:pPr marL="514350" indent="-514350" algn="just">
              <a:buAutoNum type="arabicPeriod" startAt="2"/>
            </a:pPr>
            <a:r>
              <a:rPr lang="es-ES" dirty="0"/>
              <a:t>Alquiler de bodega más pequeñas para almacenamiento.</a:t>
            </a:r>
          </a:p>
          <a:p>
            <a:pPr marL="514350" indent="-514350" algn="just">
              <a:buAutoNum type="arabicPeriod" startAt="2"/>
            </a:pPr>
            <a:endParaRPr lang="es-ES" dirty="0"/>
          </a:p>
          <a:p>
            <a:pPr marL="514350" indent="-514350" algn="just">
              <a:buAutoNum type="arabicPeriod" startAt="2"/>
            </a:pPr>
            <a:r>
              <a:rPr lang="es-ES" dirty="0"/>
              <a:t>Reponer sistema de video vigilancia fase 1.</a:t>
            </a:r>
          </a:p>
          <a:p>
            <a:pPr marL="514350" indent="-514350" algn="just">
              <a:buAutoNum type="arabicPeriod" startAt="2"/>
            </a:pPr>
            <a:endParaRPr lang="es-ES" dirty="0"/>
          </a:p>
          <a:p>
            <a:pPr marL="514350" indent="-514350" algn="just">
              <a:buAutoNum type="arabicPeriod" startAt="2"/>
            </a:pPr>
            <a:r>
              <a:rPr lang="es-ES" dirty="0"/>
              <a:t>Ampliar planta de personal de la entidad</a:t>
            </a:r>
          </a:p>
          <a:p>
            <a:pPr marL="514350" indent="-514350" algn="just">
              <a:buAutoNum type="arabicPeriod" startAt="2"/>
            </a:pPr>
            <a:endParaRPr lang="es-ES" dirty="0"/>
          </a:p>
          <a:p>
            <a:pPr marL="514350" indent="-514350" algn="just">
              <a:buAutoNum type="arabicPeriod" startAt="2"/>
            </a:pPr>
            <a:r>
              <a:rPr lang="es-ES" dirty="0"/>
              <a:t>Formalización del empleo laboral</a:t>
            </a:r>
            <a:endParaRPr lang="en-US"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2237052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03337" y="1625382"/>
            <a:ext cx="10739846" cy="3908762"/>
          </a:xfrm>
          <a:prstGeom prst="rect">
            <a:avLst/>
          </a:prstGeom>
        </p:spPr>
        <p:txBody>
          <a:bodyPr wrap="square" anchor="ctr">
            <a:spAutoFit/>
          </a:bodyPr>
          <a:lstStyle/>
          <a:p>
            <a:pPr algn="ctr"/>
            <a:r>
              <a:rPr lang="es-ES" sz="3200" b="1" dirty="0">
                <a:latin typeface="Montserrat"/>
              </a:rPr>
              <a:t>Recomendaciones Generales</a:t>
            </a:r>
          </a:p>
          <a:p>
            <a:pPr algn="ctr"/>
            <a:endParaRPr lang="es-ES" dirty="0">
              <a:latin typeface="Montserrat"/>
            </a:endParaRPr>
          </a:p>
          <a:p>
            <a:pPr algn="just"/>
            <a:r>
              <a:rPr lang="es-ES" b="1" dirty="0"/>
              <a:t>Se recomiendan las siguientes acciones para la vigencia 2024 – 2027.</a:t>
            </a:r>
          </a:p>
          <a:p>
            <a:pPr algn="just"/>
            <a:r>
              <a:rPr lang="es-ES" dirty="0"/>
              <a:t>	</a:t>
            </a:r>
          </a:p>
          <a:p>
            <a:pPr algn="just"/>
            <a:r>
              <a:rPr lang="es-ES" dirty="0"/>
              <a:t>Construcción y/o adquisición de una sede propia para la entidad.</a:t>
            </a:r>
          </a:p>
          <a:p>
            <a:pPr marL="514350" indent="-514350" algn="just">
              <a:buFont typeface="+mj-lt"/>
              <a:buAutoNum type="arabicPeriod"/>
            </a:pPr>
            <a:endParaRPr lang="es-ES" dirty="0"/>
          </a:p>
          <a:p>
            <a:pPr algn="just"/>
            <a:r>
              <a:rPr lang="es-ES" dirty="0"/>
              <a:t>Alquiler de bodega más pequeñas para almacenamiento.</a:t>
            </a:r>
          </a:p>
          <a:p>
            <a:pPr marL="514350" indent="-514350" algn="just">
              <a:buAutoNum type="arabicPeriod" startAt="2"/>
            </a:pPr>
            <a:endParaRPr lang="es-ES" dirty="0"/>
          </a:p>
          <a:p>
            <a:pPr algn="just"/>
            <a:r>
              <a:rPr lang="es-ES" dirty="0"/>
              <a:t>Reponer el sistema de video vigilancia correspondiente a la fase 1.</a:t>
            </a:r>
          </a:p>
          <a:p>
            <a:pPr marL="514350" indent="-514350" algn="just">
              <a:buAutoNum type="arabicPeriod" startAt="2"/>
            </a:pPr>
            <a:endParaRPr lang="es-ES" dirty="0"/>
          </a:p>
          <a:p>
            <a:pPr algn="just"/>
            <a:r>
              <a:rPr lang="es-ES" dirty="0"/>
              <a:t>Ampliar planta de personal de la entidad.</a:t>
            </a:r>
          </a:p>
          <a:p>
            <a:pPr marL="514350" indent="-514350" algn="just">
              <a:buAutoNum type="arabicPeriod" startAt="2"/>
            </a:pPr>
            <a:endParaRPr lang="es-ES" dirty="0"/>
          </a:p>
          <a:p>
            <a:pPr algn="just"/>
            <a:r>
              <a:rPr lang="es-ES" dirty="0"/>
              <a:t>Formalización del empleo laboral.</a:t>
            </a:r>
            <a:endParaRPr lang="en-US"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93292398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496106" y="1376184"/>
            <a:ext cx="11224839" cy="5016758"/>
          </a:xfrm>
          <a:prstGeom prst="rect">
            <a:avLst/>
          </a:prstGeom>
        </p:spPr>
        <p:txBody>
          <a:bodyPr wrap="square" anchor="ctr">
            <a:spAutoFit/>
          </a:bodyPr>
          <a:lstStyle/>
          <a:p>
            <a:pPr algn="ctr"/>
            <a:r>
              <a:rPr lang="es-ES" sz="3200" b="1" dirty="0">
                <a:latin typeface="Montserrat"/>
              </a:rPr>
              <a:t>Recomendaciones Generales</a:t>
            </a:r>
          </a:p>
          <a:p>
            <a:pPr algn="ctr"/>
            <a:endParaRPr lang="es-ES" dirty="0"/>
          </a:p>
          <a:p>
            <a:pPr algn="just"/>
            <a:r>
              <a:rPr lang="es-ES" dirty="0"/>
              <a:t>Establecer para </a:t>
            </a:r>
            <a:r>
              <a:rPr lang="es-ES" dirty="0" err="1"/>
              <a:t>Distriseguridad</a:t>
            </a:r>
            <a:r>
              <a:rPr lang="es-ES" dirty="0"/>
              <a:t> un procedimiento de Disposición final de vehículos a fin de no generar una carga impositiva  para </a:t>
            </a:r>
            <a:r>
              <a:rPr lang="es-ES" dirty="0" err="1"/>
              <a:t>Distriseguridad</a:t>
            </a:r>
            <a:r>
              <a:rPr lang="es-ES" dirty="0"/>
              <a:t> que pueda generar eventualmente detrimento patrimonial, como quiera que recursos que pueden ser invertidos en las metas de la entidad o en la optimización de la función administrativa de este establecimiento público, estas siendo utilizados en el pago de impuestos a unos vehículos que finalmente se encuentran en estado de obsolescencia.</a:t>
            </a:r>
          </a:p>
          <a:p>
            <a:pPr algn="just"/>
            <a:endParaRPr lang="es-ES" dirty="0"/>
          </a:p>
          <a:p>
            <a:pPr algn="just"/>
            <a:r>
              <a:rPr lang="es-ES" dirty="0"/>
              <a:t>Dentro de las recomendaciones, el archivo central del distrito nos brinde espacio suficiente en el lapso de cada año, 2 transferencias anuales y así crear espacio en nuestro archivo central.</a:t>
            </a:r>
            <a:endParaRPr lang="en-US" dirty="0"/>
          </a:p>
          <a:p>
            <a:pPr algn="just"/>
            <a:endParaRPr lang="es-ES" dirty="0"/>
          </a:p>
          <a:p>
            <a:pPr lvl="0" algn="just"/>
            <a:r>
              <a:rPr lang="es-CO" dirty="0"/>
              <a:t>Mantener la armonía y articulación entre el área financiera, contratación y </a:t>
            </a:r>
            <a:r>
              <a:rPr lang="es-CO" dirty="0" err="1"/>
              <a:t>planeacion</a:t>
            </a:r>
            <a:r>
              <a:rPr lang="es-CO" dirty="0"/>
              <a:t> con el fin de que la información presentada a los diferentes entes de control conserve la integralidad y transparencia debida. </a:t>
            </a:r>
            <a:endParaRPr lang="en-US" dirty="0"/>
          </a:p>
          <a:p>
            <a:pPr lvl="0" algn="just"/>
            <a:endParaRPr lang="es-CO" dirty="0"/>
          </a:p>
          <a:p>
            <a:pPr lvl="0" algn="just"/>
            <a:r>
              <a:rPr lang="es-CO" dirty="0"/>
              <a:t>Al momento de presentar el Anteproyecto de presupuesto es pertinente que no solo se tomen en cuenta los valores históricos sino también se debe enriquecer con evaluaciones de factores coyunturales internos y externos.</a:t>
            </a:r>
            <a:endParaRPr lang="es-ES" dirty="0"/>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220064141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483580" y="1399859"/>
            <a:ext cx="11224839" cy="5293757"/>
          </a:xfrm>
          <a:prstGeom prst="rect">
            <a:avLst/>
          </a:prstGeom>
        </p:spPr>
        <p:txBody>
          <a:bodyPr wrap="square" anchor="ctr">
            <a:spAutoFit/>
          </a:bodyPr>
          <a:lstStyle/>
          <a:p>
            <a:pPr algn="ctr"/>
            <a:r>
              <a:rPr lang="es-ES" sz="3200" b="1" dirty="0">
                <a:latin typeface="Montserrat"/>
              </a:rPr>
              <a:t>Recomendaciones Generales</a:t>
            </a:r>
          </a:p>
          <a:p>
            <a:pPr algn="ctr"/>
            <a:endParaRPr lang="es-ES" dirty="0"/>
          </a:p>
          <a:p>
            <a:pPr lvl="0" algn="just"/>
            <a:r>
              <a:rPr lang="es-ES" dirty="0"/>
              <a:t>Seguir el ejercicio de depurar algunas cuentas que componen el balance general.</a:t>
            </a:r>
          </a:p>
          <a:p>
            <a:pPr lvl="0" algn="just"/>
            <a:endParaRPr lang="en-US" dirty="0"/>
          </a:p>
          <a:p>
            <a:pPr lvl="0" algn="just"/>
            <a:r>
              <a:rPr lang="es-ES" dirty="0"/>
              <a:t>Realizar un inventario actualizado de los bienes tangibles e intangibles a cargo de la entidad.</a:t>
            </a:r>
          </a:p>
          <a:p>
            <a:pPr lvl="0" algn="just"/>
            <a:endParaRPr lang="en-US" dirty="0"/>
          </a:p>
          <a:p>
            <a:pPr lvl="0" algn="just"/>
            <a:r>
              <a:rPr lang="es-ES" dirty="0"/>
              <a:t>Continuar con la buena armonización entre los distintos procesos que componen el área administrativa. </a:t>
            </a:r>
            <a:endParaRPr lang="en-US" dirty="0"/>
          </a:p>
          <a:p>
            <a:pPr lvl="0" algn="just"/>
            <a:endParaRPr lang="es-ES" dirty="0"/>
          </a:p>
          <a:p>
            <a:pPr algn="just"/>
            <a:r>
              <a:rPr lang="es-MX" dirty="0"/>
              <a:t>Se recomienda dar continuidad al contrato de mantenimiento preventivo y correctivo del sistema de video vigilancia de Cartagena, con el propósito de garantizar la prestación del servicio de </a:t>
            </a:r>
            <a:r>
              <a:rPr lang="es-MX" dirty="0" err="1"/>
              <a:t>videoseguridad</a:t>
            </a:r>
            <a:r>
              <a:rPr lang="es-MX" dirty="0"/>
              <a:t> por parte de la Policía Nacional, para lo cual se requiere adelantar el proceso de contratación una vez sea nombrado y se posesione el nuevo equipo directivo de DISTRISEGURIDAD, teniendo en cuenta que el actual contrato se extiende hasta el 31 de diciembre de 2023. </a:t>
            </a:r>
          </a:p>
          <a:p>
            <a:pPr algn="just"/>
            <a:endParaRPr lang="es-MX" dirty="0"/>
          </a:p>
          <a:p>
            <a:pPr algn="just"/>
            <a:r>
              <a:rPr lang="es-MX" dirty="0"/>
              <a:t>Se recomienda incluir en el alcance del nuevo contrato una bolsa de repuestos de precios fijos con un monto disponible para la adquisición y suministro de repuestos que vaya en concordancia con las necesidades de todo el sistema.</a:t>
            </a:r>
            <a:endParaRPr lang="en-US" dirty="0"/>
          </a:p>
          <a:p>
            <a:pPr lvl="0"/>
            <a:endParaRPr lang="en-US" dirty="0"/>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240799033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483580" y="1630693"/>
            <a:ext cx="11224839" cy="4832092"/>
          </a:xfrm>
          <a:prstGeom prst="rect">
            <a:avLst/>
          </a:prstGeom>
        </p:spPr>
        <p:txBody>
          <a:bodyPr wrap="square" anchor="ctr">
            <a:spAutoFit/>
          </a:bodyPr>
          <a:lstStyle/>
          <a:p>
            <a:pPr algn="ctr"/>
            <a:r>
              <a:rPr lang="es-ES" sz="3200" b="1" dirty="0">
                <a:latin typeface="Montserrat"/>
              </a:rPr>
              <a:t>Recomendaciones Generales</a:t>
            </a:r>
          </a:p>
          <a:p>
            <a:pPr algn="ctr"/>
            <a:endParaRPr lang="es-ES" sz="2400" b="1" dirty="0">
              <a:latin typeface="Montserrat"/>
            </a:endParaRPr>
          </a:p>
          <a:p>
            <a:pPr algn="just"/>
            <a:r>
              <a:rPr lang="es-ES" dirty="0"/>
              <a:t>Se recomienda seguir proporcionando este apoyo dado la importancia y relevancia que toma poder atender de manera inmediata todas las emergencias y/o necesidades de habitantes del Distrito de Cartagena y visitantes.</a:t>
            </a:r>
            <a:endParaRPr lang="en-US" dirty="0"/>
          </a:p>
          <a:p>
            <a:pPr lvl="0" algn="just"/>
            <a:endParaRPr lang="es-ES" dirty="0"/>
          </a:p>
          <a:p>
            <a:pPr algn="just"/>
            <a:r>
              <a:rPr lang="es-ES" dirty="0"/>
              <a:t>Se recomienda seguir trabajando en el cumplimiento de los requisitos del Modelo Integrado de Planeación y Gestión – MIPG en cada una de sus Dimensiones con el fin de mantener los excelentes resultados obtenidos. </a:t>
            </a:r>
            <a:endParaRPr lang="en-US" dirty="0"/>
          </a:p>
          <a:p>
            <a:pPr algn="just"/>
            <a:r>
              <a:rPr lang="es-ES" dirty="0"/>
              <a:t>También se sugiere prestar especial atención a las recomendaciones transversales realizadas por la Oficina de Control Interno de la entidad, toda vez que tratan temas estructurales que si se intervienen pueden impactar varias políticas de gestión y desempeño. </a:t>
            </a:r>
          </a:p>
          <a:p>
            <a:pPr algn="just"/>
            <a:endParaRPr lang="en-US" dirty="0"/>
          </a:p>
          <a:p>
            <a:pPr algn="just"/>
            <a:r>
              <a:rPr lang="es-ES" dirty="0"/>
              <a:t>Se solicita a los líderes de procesos y por ende de políticas del MIPG diligenciar los autodiagnósticos a principio de vigencia en aras de elaborar planes de mejoramiento con el fin de detectar falencias y darle la respectiva corrección.</a:t>
            </a:r>
          </a:p>
          <a:p>
            <a:pPr lvl="0"/>
            <a:endParaRPr lang="en-US" dirty="0"/>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241992500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een and yellow background with white text&#10;&#10;Description automatically generated">
            <a:extLst>
              <a:ext uri="{FF2B5EF4-FFF2-40B4-BE49-F238E27FC236}">
                <a16:creationId xmlns:a16="http://schemas.microsoft.com/office/drawing/2014/main" id="{DC445227-5098-0302-E422-2AD856284D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554"/>
          </a:xfrm>
          <a:prstGeom prst="rect">
            <a:avLst/>
          </a:prstGeom>
        </p:spPr>
      </p:pic>
      <p:pic>
        <p:nvPicPr>
          <p:cNvPr id="4" name="Imagen 3">
            <a:extLst>
              <a:ext uri="{FF2B5EF4-FFF2-40B4-BE49-F238E27FC236}">
                <a16:creationId xmlns:a16="http://schemas.microsoft.com/office/drawing/2014/main" id="{0468305A-505B-4D17-B728-803B49FC580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2732664"/>
            <a:ext cx="5146628" cy="1392671"/>
          </a:xfrm>
          <a:prstGeom prst="rect">
            <a:avLst/>
          </a:prstGeom>
        </p:spPr>
      </p:pic>
    </p:spTree>
    <p:extLst>
      <p:ext uri="{BB962C8B-B14F-4D97-AF65-F5344CB8AC3E}">
        <p14:creationId xmlns:p14="http://schemas.microsoft.com/office/powerpoint/2010/main" val="2515135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169"/>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pic>
        <p:nvPicPr>
          <p:cNvPr id="4" name="Imagen 3">
            <a:extLst>
              <a:ext uri="{FF2B5EF4-FFF2-40B4-BE49-F238E27FC236}">
                <a16:creationId xmlns:a16="http://schemas.microsoft.com/office/drawing/2014/main" id="{57BA8B07-FB9E-4766-ACC7-8C315F7C74D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7" name="Tabla 6">
            <a:extLst>
              <a:ext uri="{FF2B5EF4-FFF2-40B4-BE49-F238E27FC236}">
                <a16:creationId xmlns:a16="http://schemas.microsoft.com/office/drawing/2014/main" id="{4BF0EBF9-3675-4BF3-BD35-E8837534BFCE}"/>
              </a:ext>
            </a:extLst>
          </p:cNvPr>
          <p:cNvGraphicFramePr>
            <a:graphicFrameLocks noGrp="1"/>
          </p:cNvGraphicFramePr>
          <p:nvPr>
            <p:extLst>
              <p:ext uri="{D42A27DB-BD31-4B8C-83A1-F6EECF244321}">
                <p14:modId xmlns:p14="http://schemas.microsoft.com/office/powerpoint/2010/main" val="1256956130"/>
              </p:ext>
            </p:extLst>
          </p:nvPr>
        </p:nvGraphicFramePr>
        <p:xfrm>
          <a:off x="221675" y="1489364"/>
          <a:ext cx="11457708" cy="5313218"/>
        </p:xfrm>
        <a:graphic>
          <a:graphicData uri="http://schemas.openxmlformats.org/drawingml/2006/table">
            <a:tbl>
              <a:tblPr>
                <a:tableStyleId>{16D9F66E-5EB9-4882-86FB-DCBF35E3C3E4}</a:tableStyleId>
              </a:tblPr>
              <a:tblGrid>
                <a:gridCol w="2938689">
                  <a:extLst>
                    <a:ext uri="{9D8B030D-6E8A-4147-A177-3AD203B41FA5}">
                      <a16:colId xmlns:a16="http://schemas.microsoft.com/office/drawing/2014/main" val="3962402426"/>
                    </a:ext>
                  </a:extLst>
                </a:gridCol>
                <a:gridCol w="4189904">
                  <a:extLst>
                    <a:ext uri="{9D8B030D-6E8A-4147-A177-3AD203B41FA5}">
                      <a16:colId xmlns:a16="http://schemas.microsoft.com/office/drawing/2014/main" val="919312290"/>
                    </a:ext>
                  </a:extLst>
                </a:gridCol>
                <a:gridCol w="865823">
                  <a:extLst>
                    <a:ext uri="{9D8B030D-6E8A-4147-A177-3AD203B41FA5}">
                      <a16:colId xmlns:a16="http://schemas.microsoft.com/office/drawing/2014/main" val="2504832402"/>
                    </a:ext>
                  </a:extLst>
                </a:gridCol>
                <a:gridCol w="865823">
                  <a:extLst>
                    <a:ext uri="{9D8B030D-6E8A-4147-A177-3AD203B41FA5}">
                      <a16:colId xmlns:a16="http://schemas.microsoft.com/office/drawing/2014/main" val="3102592216"/>
                    </a:ext>
                  </a:extLst>
                </a:gridCol>
                <a:gridCol w="865823">
                  <a:extLst>
                    <a:ext uri="{9D8B030D-6E8A-4147-A177-3AD203B41FA5}">
                      <a16:colId xmlns:a16="http://schemas.microsoft.com/office/drawing/2014/main" val="1103679558"/>
                    </a:ext>
                  </a:extLst>
                </a:gridCol>
                <a:gridCol w="865823">
                  <a:extLst>
                    <a:ext uri="{9D8B030D-6E8A-4147-A177-3AD203B41FA5}">
                      <a16:colId xmlns:a16="http://schemas.microsoft.com/office/drawing/2014/main" val="2683181330"/>
                    </a:ext>
                  </a:extLst>
                </a:gridCol>
                <a:gridCol w="865823">
                  <a:extLst>
                    <a:ext uri="{9D8B030D-6E8A-4147-A177-3AD203B41FA5}">
                      <a16:colId xmlns:a16="http://schemas.microsoft.com/office/drawing/2014/main" val="296453090"/>
                    </a:ext>
                  </a:extLst>
                </a:gridCol>
              </a:tblGrid>
              <a:tr h="520449">
                <a:tc rowSpan="2">
                  <a:txBody>
                    <a:bodyPr/>
                    <a:lstStyle/>
                    <a:p>
                      <a:pPr algn="ctr" fontAlgn="ctr"/>
                      <a:r>
                        <a:rPr lang="es-CO" sz="1000" u="none" strike="noStrike" dirty="0">
                          <a:effectLst/>
                        </a:rPr>
                        <a:t>PROGRAMAS</a:t>
                      </a:r>
                      <a:endParaRPr lang="es-CO" sz="1000" b="1"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CO" sz="1000" u="none" strike="noStrike" dirty="0">
                          <a:effectLst/>
                        </a:rPr>
                        <a:t>METAS</a:t>
                      </a:r>
                      <a:endParaRPr lang="es-CO" sz="1000" b="1"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rowSpan="2">
                  <a:txBody>
                    <a:bodyPr/>
                    <a:lstStyle/>
                    <a:p>
                      <a:pPr algn="ctr" fontAlgn="ctr"/>
                      <a:r>
                        <a:rPr lang="es-CO" sz="1000" u="none" strike="noStrike" dirty="0">
                          <a:effectLst/>
                        </a:rPr>
                        <a:t>LINEA BASE</a:t>
                      </a:r>
                      <a:endParaRPr lang="es-CO" sz="1000" b="1"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gridSpan="2">
                  <a:txBody>
                    <a:bodyPr/>
                    <a:lstStyle/>
                    <a:p>
                      <a:pPr algn="ctr" fontAlgn="ctr"/>
                      <a:r>
                        <a:rPr lang="es-ES" sz="1000" u="none" strike="noStrike" dirty="0">
                          <a:effectLst/>
                        </a:rPr>
                        <a:t>EJECUCIÓN ACUMULADA A 31 DE DICIEMBRE de 2022</a:t>
                      </a:r>
                      <a:endParaRPr lang="es-ES" sz="1000" b="1"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hMerge="1">
                  <a:txBody>
                    <a:bodyPr/>
                    <a:lstStyle/>
                    <a:p>
                      <a:endParaRPr lang="es-CO"/>
                    </a:p>
                  </a:txBody>
                  <a:tcPr/>
                </a:tc>
                <a:tc gridSpan="2">
                  <a:txBody>
                    <a:bodyPr/>
                    <a:lstStyle/>
                    <a:p>
                      <a:pPr algn="ctr" fontAlgn="ctr"/>
                      <a:r>
                        <a:rPr lang="es-ES" sz="1000" u="none" strike="noStrike" dirty="0">
                          <a:effectLst/>
                        </a:rPr>
                        <a:t>EJECUCIÓN ACUMULADA A CORTE 15 OCT DE 2023</a:t>
                      </a:r>
                      <a:endParaRPr lang="es-ES" sz="1000" b="1"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hMerge="1">
                  <a:txBody>
                    <a:bodyPr/>
                    <a:lstStyle/>
                    <a:p>
                      <a:endParaRPr lang="es-CO"/>
                    </a:p>
                  </a:txBody>
                  <a:tcPr/>
                </a:tc>
                <a:extLst>
                  <a:ext uri="{0D108BD9-81ED-4DB2-BD59-A6C34878D82A}">
                    <a16:rowId xmlns:a16="http://schemas.microsoft.com/office/drawing/2014/main" val="802179190"/>
                  </a:ext>
                </a:extLst>
              </a:tr>
              <a:tr h="176000">
                <a:tc vMerge="1">
                  <a:txBody>
                    <a:bodyPr/>
                    <a:lstStyle/>
                    <a:p>
                      <a:endParaRPr lang="es-CO"/>
                    </a:p>
                  </a:txBody>
                  <a:tcPr/>
                </a:tc>
                <a:tc>
                  <a:txBody>
                    <a:bodyPr/>
                    <a:lstStyle/>
                    <a:p>
                      <a:pPr algn="ctr" fontAlgn="ctr"/>
                      <a:r>
                        <a:rPr lang="es-CO" sz="1000" u="none" strike="noStrike" dirty="0">
                          <a:effectLst/>
                        </a:rPr>
                        <a:t>DESCRIPCIÓN</a:t>
                      </a:r>
                      <a:endParaRPr lang="es-CO" sz="1000" b="1"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s-CO"/>
                    </a:p>
                  </a:txBody>
                  <a:tcPr/>
                </a:tc>
                <a:tc>
                  <a:txBody>
                    <a:bodyPr/>
                    <a:lstStyle/>
                    <a:p>
                      <a:pPr algn="ctr" fontAlgn="ctr"/>
                      <a:r>
                        <a:rPr lang="es-CO" sz="1000" u="none" strike="noStrike">
                          <a:effectLst/>
                        </a:rPr>
                        <a:t>#</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10364385"/>
                  </a:ext>
                </a:extLst>
              </a:tr>
              <a:tr h="425243">
                <a:tc rowSpan="4">
                  <a:txBody>
                    <a:bodyPr/>
                    <a:lstStyle/>
                    <a:p>
                      <a:pPr algn="ctr" fontAlgn="ctr"/>
                      <a:r>
                        <a:rPr lang="es-ES" sz="1000" u="none" strike="noStrike" dirty="0">
                          <a:effectLst/>
                        </a:rPr>
                        <a:t>IMPLEMENTACIÓN Y SOSTENIMIENTO DE LAS HERRAMIENTAS TECNOLÓGICAS PARA LA SEGURIDAD Y SOCORRO</a:t>
                      </a:r>
                      <a:endParaRPr lang="es-ES"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CO" sz="1000" u="none" strike="noStrike" dirty="0">
                          <a:effectLst/>
                        </a:rPr>
                        <a:t>Dotar e instalar 107 cámaras de video vigilancia adicionales como componente del SIES Cartagena Instaladas </a:t>
                      </a:r>
                      <a:endParaRPr lang="es-CO"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609</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0</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0%</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420</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100%</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3490720"/>
                  </a:ext>
                </a:extLst>
              </a:tr>
              <a:tr h="520449">
                <a:tc vMerge="1">
                  <a:txBody>
                    <a:bodyPr/>
                    <a:lstStyle/>
                    <a:p>
                      <a:endParaRPr lang="es-CO"/>
                    </a:p>
                  </a:txBody>
                  <a:tcPr/>
                </a:tc>
                <a:tc>
                  <a:txBody>
                    <a:bodyPr/>
                    <a:lstStyle/>
                    <a:p>
                      <a:pPr algn="ctr" fontAlgn="ctr"/>
                      <a:r>
                        <a:rPr lang="es-ES" sz="1000" u="none" strike="noStrike" dirty="0">
                          <a:effectLst/>
                        </a:rPr>
                        <a:t>Entregar 585 Equipos de comunicación para los organismos de seguridad, socorro y convivencia como componente del SIES Cartagena </a:t>
                      </a:r>
                      <a:endParaRPr lang="es-ES"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195</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193</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33%</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0</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33%</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76778847"/>
                  </a:ext>
                </a:extLst>
              </a:tr>
              <a:tr h="348224">
                <a:tc vMerge="1">
                  <a:txBody>
                    <a:bodyPr/>
                    <a:lstStyle/>
                    <a:p>
                      <a:endParaRPr lang="es-CO"/>
                    </a:p>
                  </a:txBody>
                  <a:tcPr/>
                </a:tc>
                <a:tc>
                  <a:txBody>
                    <a:bodyPr/>
                    <a:lstStyle/>
                    <a:p>
                      <a:pPr algn="ctr" fontAlgn="ctr"/>
                      <a:r>
                        <a:rPr lang="es-CO" sz="1000" u="none" strike="noStrike" dirty="0">
                          <a:effectLst/>
                        </a:rPr>
                        <a:t>Instalar 100 Alarmas comunitarias adicionales como componente del SIES Cartagena </a:t>
                      </a:r>
                      <a:endParaRPr lang="es-CO"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280</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0</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0%</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105</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100%</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9492795"/>
                  </a:ext>
                </a:extLst>
              </a:tr>
              <a:tr h="520449">
                <a:tc vMerge="1">
                  <a:txBody>
                    <a:bodyPr/>
                    <a:lstStyle/>
                    <a:p>
                      <a:endParaRPr lang="es-CO"/>
                    </a:p>
                  </a:txBody>
                  <a:tcPr/>
                </a:tc>
                <a:tc>
                  <a:txBody>
                    <a:bodyPr/>
                    <a:lstStyle/>
                    <a:p>
                      <a:pPr algn="ctr" fontAlgn="ctr"/>
                      <a:r>
                        <a:rPr lang="es-ES" sz="1000" u="none" strike="noStrike" dirty="0">
                          <a:effectLst/>
                        </a:rPr>
                        <a:t>Modernizar Una línea de atención y emergencia 123 como componente de SIES Cartagena </a:t>
                      </a:r>
                      <a:endParaRPr lang="es-ES"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ES" sz="1000" u="none" strike="noStrike">
                          <a:effectLst/>
                        </a:rPr>
                        <a:t>Línea 123 en 50% de operación</a:t>
                      </a:r>
                      <a:endParaRPr lang="es-ES"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100%</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100%</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1928209"/>
                  </a:ext>
                </a:extLst>
              </a:tr>
              <a:tr h="348224">
                <a:tc rowSpan="2">
                  <a:txBody>
                    <a:bodyPr/>
                    <a:lstStyle/>
                    <a:p>
                      <a:pPr algn="ctr" fontAlgn="ctr"/>
                      <a:r>
                        <a:rPr lang="es-ES" sz="1000" u="none" strike="noStrike" dirty="0">
                          <a:effectLst/>
                        </a:rPr>
                        <a:t>OPTIMIZACIÓN DE LA INFRAESTRUCTURA Y MOVILIDAD DE LOS ORGANISMOS DE SEGURIDAD Y SOCORRO</a:t>
                      </a:r>
                      <a:endParaRPr lang="es-ES"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effectLst/>
                        </a:rPr>
                        <a:t>Entregar 4 infraestructuras para la seguridad en el distrito de Cartagena </a:t>
                      </a:r>
                      <a:endParaRPr lang="es-ES"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37</a:t>
                      </a:r>
                      <a:endParaRPr lang="es-CO"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0</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0%</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3</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75%</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4368875"/>
                  </a:ext>
                </a:extLst>
              </a:tr>
              <a:tr h="348224">
                <a:tc vMerge="1">
                  <a:txBody>
                    <a:bodyPr/>
                    <a:lstStyle/>
                    <a:p>
                      <a:endParaRPr lang="es-CO"/>
                    </a:p>
                  </a:txBody>
                  <a:tcPr/>
                </a:tc>
                <a:tc>
                  <a:txBody>
                    <a:bodyPr/>
                    <a:lstStyle/>
                    <a:p>
                      <a:pPr algn="ctr" fontAlgn="ctr"/>
                      <a:r>
                        <a:rPr lang="es-ES" sz="1000" u="none" strike="noStrike" dirty="0">
                          <a:effectLst/>
                        </a:rPr>
                        <a:t>Entregar 20 vehículos a los organismos de seguridad, socorro y convivencia ciudadana. </a:t>
                      </a:r>
                      <a:endParaRPr lang="es-ES"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317</a:t>
                      </a:r>
                      <a:endParaRPr lang="es-CO"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23</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100%</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23</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100%</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23487800"/>
                  </a:ext>
                </a:extLst>
              </a:tr>
              <a:tr h="286038">
                <a:tc rowSpan="3">
                  <a:txBody>
                    <a:bodyPr/>
                    <a:lstStyle/>
                    <a:p>
                      <a:pPr algn="ctr" fontAlgn="ctr"/>
                      <a:r>
                        <a:rPr lang="es-ES" sz="1000" u="none" strike="noStrike" dirty="0">
                          <a:effectLst/>
                        </a:rPr>
                        <a:t>VIGILANCIA DE LAS PLAYAS DEL DISTRITO DE CARTAGENAA</a:t>
                      </a:r>
                      <a:endParaRPr lang="es-ES"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effectLst/>
                        </a:rPr>
                        <a:t>Instalar 5 garitas en las playas Adicionales para salvavidas  </a:t>
                      </a:r>
                      <a:endParaRPr lang="es-ES"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32</a:t>
                      </a:r>
                      <a:endParaRPr lang="es-CO"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7</a:t>
                      </a:r>
                      <a:endParaRPr lang="es-CO"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100%</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14</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100%</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4689148"/>
                  </a:ext>
                </a:extLst>
              </a:tr>
              <a:tr h="348224">
                <a:tc vMerge="1">
                  <a:txBody>
                    <a:bodyPr/>
                    <a:lstStyle/>
                    <a:p>
                      <a:endParaRPr lang="es-CO"/>
                    </a:p>
                  </a:txBody>
                  <a:tcPr/>
                </a:tc>
                <a:tc>
                  <a:txBody>
                    <a:bodyPr/>
                    <a:lstStyle/>
                    <a:p>
                      <a:pPr algn="ctr" fontAlgn="ctr"/>
                      <a:r>
                        <a:rPr lang="es-ES" sz="1000" u="none" strike="noStrike" dirty="0">
                          <a:effectLst/>
                        </a:rPr>
                        <a:t>Señalizar 1000 metros lineales de playas en el Distrito de Cartagena </a:t>
                      </a:r>
                      <a:endParaRPr lang="es-ES"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0</a:t>
                      </a:r>
                      <a:endParaRPr lang="es-CO"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1200</a:t>
                      </a:r>
                      <a:endParaRPr lang="es-CO"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100%</a:t>
                      </a:r>
                      <a:endParaRPr lang="es-CO"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1000</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100%</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3248324"/>
                  </a:ext>
                </a:extLst>
              </a:tr>
              <a:tr h="348224">
                <a:tc vMerge="1">
                  <a:txBody>
                    <a:bodyPr/>
                    <a:lstStyle/>
                    <a:p>
                      <a:endParaRPr lang="es-CO"/>
                    </a:p>
                  </a:txBody>
                  <a:tcPr/>
                </a:tc>
                <a:tc>
                  <a:txBody>
                    <a:bodyPr/>
                    <a:lstStyle/>
                    <a:p>
                      <a:pPr algn="ctr" fontAlgn="ctr"/>
                      <a:r>
                        <a:rPr lang="es-ES" sz="1000" u="none" strike="noStrike" dirty="0">
                          <a:effectLst/>
                        </a:rPr>
                        <a:t>Colocar 20 avisos de Información y prevención para las playas de Cartagena </a:t>
                      </a:r>
                      <a:endParaRPr lang="es-ES"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0</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20</a:t>
                      </a:r>
                      <a:endParaRPr lang="es-CO"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100%</a:t>
                      </a:r>
                      <a:endParaRPr lang="es-CO"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0</a:t>
                      </a:r>
                      <a:endParaRPr lang="es-CO" sz="1000" b="1"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100%</a:t>
                      </a:r>
                      <a:endParaRPr lang="es-CO" sz="1000" b="1"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1906643"/>
                  </a:ext>
                </a:extLst>
              </a:tr>
              <a:tr h="425243">
                <a:tc rowSpan="2">
                  <a:txBody>
                    <a:bodyPr/>
                    <a:lstStyle/>
                    <a:p>
                      <a:pPr algn="ctr" fontAlgn="ctr"/>
                      <a:r>
                        <a:rPr lang="es-CO" sz="1000" u="none" strike="noStrike" dirty="0">
                          <a:effectLst/>
                        </a:rPr>
                        <a:t>CONVIVENCIA PARA LA SEGURIDAD</a:t>
                      </a:r>
                      <a:endParaRPr lang="es-CO"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a:effectLst/>
                        </a:rPr>
                        <a:t>Divulgar a 20000 personas las normas de conducta y convivencia ciudadana en Cartagena. </a:t>
                      </a:r>
                      <a:endParaRPr lang="es-ES"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18570</a:t>
                      </a:r>
                      <a:endParaRPr lang="es-CO"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29858</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100%</a:t>
                      </a:r>
                      <a:endParaRPr lang="es-CO"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41054</a:t>
                      </a:r>
                      <a:endParaRPr lang="es-CO" sz="1000" b="1"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100%</a:t>
                      </a:r>
                      <a:endParaRPr lang="es-CO" sz="1000" b="1"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5008994"/>
                  </a:ext>
                </a:extLst>
              </a:tr>
              <a:tr h="425243">
                <a:tc vMerge="1">
                  <a:txBody>
                    <a:bodyPr/>
                    <a:lstStyle/>
                    <a:p>
                      <a:endParaRPr lang="es-CO"/>
                    </a:p>
                  </a:txBody>
                  <a:tcPr/>
                </a:tc>
                <a:tc>
                  <a:txBody>
                    <a:bodyPr/>
                    <a:lstStyle/>
                    <a:p>
                      <a:pPr algn="ctr" fontAlgn="ctr"/>
                      <a:r>
                        <a:rPr lang="es-CO" sz="1000" u="none" strike="noStrike">
                          <a:effectLst/>
                        </a:rPr>
                        <a:t> Formar a dos mil (2000) habitantes de Cartagena como gestores de convivencia ciudadana </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effectLst/>
                        </a:rPr>
                        <a:t>0</a:t>
                      </a:r>
                      <a:endParaRPr lang="es-CO" sz="1000" b="0" i="0" u="none" strike="noStrike">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4840</a:t>
                      </a:r>
                      <a:endParaRPr lang="es-CO"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100%</a:t>
                      </a:r>
                      <a:endParaRPr lang="es-CO" sz="1000" b="0"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6655</a:t>
                      </a:r>
                      <a:endParaRPr lang="es-CO" sz="1000" b="1"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effectLst/>
                        </a:rPr>
                        <a:t>100%</a:t>
                      </a:r>
                      <a:endParaRPr lang="es-CO" sz="1000" b="1" i="0" u="none" strike="noStrike" dirty="0">
                        <a:solidFill>
                          <a:srgbClr val="000000"/>
                        </a:solidFill>
                        <a:effectLst/>
                        <a:latin typeface="Montserrat" pitchFamily="2" charset="0"/>
                      </a:endParaRPr>
                    </a:p>
                  </a:txBody>
                  <a:tcPr marL="3341" marR="3341" marT="33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16692045"/>
                  </a:ext>
                </a:extLst>
              </a:tr>
              <a:tr h="272984">
                <a:tc gridSpan="3">
                  <a:txBody>
                    <a:bodyPr/>
                    <a:lstStyle/>
                    <a:p>
                      <a:pPr algn="ctr" fontAlgn="ctr"/>
                      <a:r>
                        <a:rPr lang="es-CO" sz="1000" b="1" u="none" strike="noStrike" dirty="0">
                          <a:effectLst/>
                        </a:rPr>
                        <a:t>PROMEDIO CUMPLIMIENTO </a:t>
                      </a:r>
                      <a:endParaRPr lang="es-CO" sz="1000" b="1" i="0" u="none" strike="noStrike" dirty="0">
                        <a:solidFill>
                          <a:srgbClr val="000000"/>
                        </a:solidFill>
                        <a:effectLst/>
                        <a:latin typeface="Montserrat" pitchFamily="2" charset="0"/>
                      </a:endParaRPr>
                    </a:p>
                  </a:txBody>
                  <a:tcPr marL="3341" marR="3341" marT="3341" marB="0" anchor="ctr">
                    <a:lnT w="12700" cap="flat" cmpd="sng" algn="ctr">
                      <a:solidFill>
                        <a:schemeClr val="tx1"/>
                      </a:solidFill>
                      <a:prstDash val="solid"/>
                      <a:round/>
                      <a:headEnd type="none" w="med" len="med"/>
                      <a:tailEnd type="none" w="med" len="med"/>
                    </a:lnT>
                    <a:solidFill>
                      <a:srgbClr val="7BB453"/>
                    </a:solidFill>
                  </a:tcPr>
                </a:tc>
                <a:tc hMerge="1">
                  <a:txBody>
                    <a:bodyPr/>
                    <a:lstStyle/>
                    <a:p>
                      <a:endParaRPr lang="es-CO"/>
                    </a:p>
                  </a:txBody>
                  <a:tcPr/>
                </a:tc>
                <a:tc hMerge="1">
                  <a:txBody>
                    <a:bodyPr/>
                    <a:lstStyle/>
                    <a:p>
                      <a:endParaRPr lang="es-CO"/>
                    </a:p>
                  </a:txBody>
                  <a:tcPr/>
                </a:tc>
                <a:tc gridSpan="2">
                  <a:txBody>
                    <a:bodyPr/>
                    <a:lstStyle/>
                    <a:p>
                      <a:pPr algn="ctr" fontAlgn="ctr"/>
                      <a:r>
                        <a:rPr lang="es-CO" sz="1000" b="1" u="none" strike="noStrike" dirty="0">
                          <a:effectLst/>
                        </a:rPr>
                        <a:t>67%</a:t>
                      </a:r>
                      <a:endParaRPr lang="es-CO" sz="1000" b="1" i="0" u="none" strike="noStrike" dirty="0">
                        <a:solidFill>
                          <a:srgbClr val="000000"/>
                        </a:solidFill>
                        <a:effectLst/>
                        <a:latin typeface="Montserrat" pitchFamily="2" charset="0"/>
                      </a:endParaRPr>
                    </a:p>
                  </a:txBody>
                  <a:tcPr marL="3341" marR="3341" marT="3341" marB="0" anchor="ctr">
                    <a:lnT w="12700" cap="flat" cmpd="sng" algn="ctr">
                      <a:solidFill>
                        <a:schemeClr val="tx1"/>
                      </a:solidFill>
                      <a:prstDash val="solid"/>
                      <a:round/>
                      <a:headEnd type="none" w="med" len="med"/>
                      <a:tailEnd type="none" w="med" len="med"/>
                    </a:lnT>
                  </a:tcPr>
                </a:tc>
                <a:tc hMerge="1">
                  <a:txBody>
                    <a:bodyPr/>
                    <a:lstStyle/>
                    <a:p>
                      <a:endParaRPr lang="es-CO"/>
                    </a:p>
                  </a:txBody>
                  <a:tcPr/>
                </a:tc>
                <a:tc gridSpan="2">
                  <a:txBody>
                    <a:bodyPr/>
                    <a:lstStyle/>
                    <a:p>
                      <a:pPr algn="ctr" fontAlgn="ctr"/>
                      <a:r>
                        <a:rPr lang="es-CO" sz="1000" b="1" u="none" strike="noStrike" dirty="0">
                          <a:effectLst/>
                        </a:rPr>
                        <a:t>92%</a:t>
                      </a:r>
                      <a:endParaRPr lang="es-CO" sz="1000" b="1" i="0" u="none" strike="noStrike" dirty="0">
                        <a:solidFill>
                          <a:srgbClr val="000000"/>
                        </a:solidFill>
                        <a:effectLst/>
                        <a:latin typeface="Montserrat" pitchFamily="2" charset="0"/>
                      </a:endParaRPr>
                    </a:p>
                  </a:txBody>
                  <a:tcPr marL="3341" marR="3341" marT="3341" marB="0" anchor="ctr">
                    <a:lnT w="12700" cap="flat" cmpd="sng" algn="ctr">
                      <a:solidFill>
                        <a:schemeClr val="tx1"/>
                      </a:solidFill>
                      <a:prstDash val="solid"/>
                      <a:round/>
                      <a:headEnd type="none" w="med" len="med"/>
                      <a:tailEnd type="none" w="med" len="med"/>
                    </a:lnT>
                  </a:tcPr>
                </a:tc>
                <a:tc hMerge="1">
                  <a:txBody>
                    <a:bodyPr/>
                    <a:lstStyle/>
                    <a:p>
                      <a:endParaRPr lang="es-CO"/>
                    </a:p>
                  </a:txBody>
                  <a:tcPr/>
                </a:tc>
                <a:extLst>
                  <a:ext uri="{0D108BD9-81ED-4DB2-BD59-A6C34878D82A}">
                    <a16:rowId xmlns:a16="http://schemas.microsoft.com/office/drawing/2014/main" val="1882474830"/>
                  </a:ext>
                </a:extLst>
              </a:tr>
            </a:tbl>
          </a:graphicData>
        </a:graphic>
      </p:graphicFrame>
    </p:spTree>
    <p:extLst>
      <p:ext uri="{BB962C8B-B14F-4D97-AF65-F5344CB8AC3E}">
        <p14:creationId xmlns:p14="http://schemas.microsoft.com/office/powerpoint/2010/main" val="30708592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3965049"/>
            <a:ext cx="10959736" cy="2831544"/>
          </a:xfrm>
          <a:prstGeom prst="rect">
            <a:avLst/>
          </a:prstGeom>
        </p:spPr>
        <p:txBody>
          <a:bodyPr wrap="square">
            <a:spAutoFit/>
          </a:bodyPr>
          <a:lstStyle/>
          <a:p>
            <a:pPr marL="342900" indent="-342900" algn="just">
              <a:buFont typeface="Wingdings" panose="05000000000000000000" pitchFamily="2" charset="2"/>
              <a:buChar char="Ø"/>
            </a:pPr>
            <a:r>
              <a:rPr lang="es-CO" sz="2000" b="1" dirty="0">
                <a:solidFill>
                  <a:srgbClr val="000000"/>
                </a:solidFill>
                <a:latin typeface="+mj-lt"/>
                <a:ea typeface="Times New Roman" panose="02020603050405020304" pitchFamily="18" charset="0"/>
              </a:rPr>
              <a:t>Pilar: CARTAGENA TRANSPARENTE</a:t>
            </a:r>
            <a:endParaRPr lang="en-US" sz="2000" b="1" dirty="0">
              <a:latin typeface="+mj-lt"/>
              <a:ea typeface="Times New Roman" panose="02020603050405020304" pitchFamily="18" charset="0"/>
            </a:endParaRPr>
          </a:p>
          <a:p>
            <a:pPr marL="342900" indent="-342900" algn="just">
              <a:buFont typeface="Wingdings" panose="05000000000000000000" pitchFamily="2" charset="2"/>
              <a:buChar char="Ø"/>
            </a:pPr>
            <a:r>
              <a:rPr lang="es-CO" sz="2000" b="1" dirty="0">
                <a:solidFill>
                  <a:srgbClr val="000000"/>
                </a:solidFill>
                <a:latin typeface="+mj-lt"/>
                <a:ea typeface="Times New Roman" panose="02020603050405020304" pitchFamily="18" charset="0"/>
              </a:rPr>
              <a:t>Línea Estratégica: CONVIVENCIA Y SEGURIDAD PARA LA GOBERNABILIDAD</a:t>
            </a:r>
            <a:endParaRPr lang="en-US" sz="2000" b="1" dirty="0">
              <a:latin typeface="+mj-lt"/>
              <a:ea typeface="Times New Roman" panose="02020603050405020304" pitchFamily="18" charset="0"/>
            </a:endParaRPr>
          </a:p>
          <a:p>
            <a:pPr marL="342900" indent="-342900" algn="just">
              <a:buFont typeface="Wingdings" panose="05000000000000000000" pitchFamily="2" charset="2"/>
              <a:buChar char="Ø"/>
            </a:pPr>
            <a:r>
              <a:rPr lang="es-CO" sz="2000" b="1" dirty="0">
                <a:latin typeface="+mj-lt"/>
              </a:rPr>
              <a:t>Programa: IMPLEMENTACIÓN Y SOSTENIMIENTO DE LAS HERRAMIENTAS TECNOLÓGICAS PARA LA SEGURIDAD Y SOCORRO</a:t>
            </a:r>
            <a:endParaRPr lang="en-US" sz="2000" b="1" dirty="0">
              <a:latin typeface="+mj-lt"/>
            </a:endParaRPr>
          </a:p>
          <a:p>
            <a:pPr algn="just">
              <a:spcAft>
                <a:spcPts val="0"/>
              </a:spcAft>
            </a:pPr>
            <a:r>
              <a:rPr lang="es-CO" dirty="0">
                <a:solidFill>
                  <a:srgbClr val="000000"/>
                </a:solidFill>
                <a:latin typeface="+mj-lt"/>
                <a:ea typeface="Times New Roman" panose="02020603050405020304" pitchFamily="18" charset="0"/>
              </a:rPr>
              <a:t> </a:t>
            </a:r>
            <a:endParaRPr lang="en-US" dirty="0">
              <a:latin typeface="+mj-lt"/>
              <a:ea typeface="Times New Roman" panose="02020603050405020304" pitchFamily="18" charset="0"/>
            </a:endParaRPr>
          </a:p>
          <a:p>
            <a:pPr lvl="0" algn="just">
              <a:spcAft>
                <a:spcPts val="0"/>
              </a:spcAft>
            </a:pPr>
            <a:r>
              <a:rPr lang="es-ES" sz="2000" b="1" dirty="0">
                <a:solidFill>
                  <a:srgbClr val="000000"/>
                </a:solidFill>
                <a:latin typeface="+mj-lt"/>
                <a:ea typeface="Times New Roman" panose="02020603050405020304" pitchFamily="18" charset="0"/>
              </a:rPr>
              <a:t>INDICADOR DE PRODUCTO SEGÚN PDD:</a:t>
            </a:r>
            <a:endParaRPr lang="en-US" sz="2000" dirty="0">
              <a:latin typeface="+mj-lt"/>
              <a:ea typeface="Times New Roman" panose="02020603050405020304" pitchFamily="18" charset="0"/>
            </a:endParaRPr>
          </a:p>
          <a:p>
            <a:pPr algn="just">
              <a:spcAft>
                <a:spcPts val="0"/>
              </a:spcAft>
            </a:pPr>
            <a:r>
              <a:rPr lang="es-CO" sz="2000" dirty="0">
                <a:solidFill>
                  <a:srgbClr val="000000"/>
                </a:solidFill>
                <a:latin typeface="+mj-lt"/>
                <a:ea typeface="Times New Roman" panose="02020603050405020304" pitchFamily="18" charset="0"/>
              </a:rPr>
              <a:t>Número de </a:t>
            </a:r>
            <a:r>
              <a:rPr lang="es-CO" sz="2000" b="1" u="sng" dirty="0">
                <a:solidFill>
                  <a:srgbClr val="000000"/>
                </a:solidFill>
                <a:latin typeface="+mj-lt"/>
                <a:ea typeface="Times New Roman" panose="02020603050405020304" pitchFamily="18" charset="0"/>
              </a:rPr>
              <a:t>cámaras de video vigilancia</a:t>
            </a:r>
            <a:r>
              <a:rPr lang="es-CO" sz="2000" dirty="0">
                <a:solidFill>
                  <a:srgbClr val="000000"/>
                </a:solidFill>
                <a:latin typeface="+mj-lt"/>
                <a:ea typeface="Times New Roman" panose="02020603050405020304" pitchFamily="18" charset="0"/>
              </a:rPr>
              <a:t> adicionales dotadas e instaladas</a:t>
            </a:r>
            <a:endParaRPr lang="en-US" sz="2000" dirty="0">
              <a:latin typeface="+mj-lt"/>
              <a:ea typeface="Times New Roman" panose="02020603050405020304" pitchFamily="18" charset="0"/>
            </a:endParaRPr>
          </a:p>
          <a:p>
            <a:pPr algn="just">
              <a:spcAft>
                <a:spcPts val="0"/>
              </a:spcAft>
            </a:pPr>
            <a:r>
              <a:rPr lang="es-CO" sz="2000" b="1" dirty="0">
                <a:solidFill>
                  <a:srgbClr val="000000"/>
                </a:solidFill>
                <a:latin typeface="+mj-lt"/>
                <a:ea typeface="Times New Roman" panose="02020603050405020304" pitchFamily="18" charset="0"/>
              </a:rPr>
              <a:t> </a:t>
            </a:r>
            <a:endParaRPr lang="en-US" sz="2000" dirty="0">
              <a:latin typeface="+mj-lt"/>
              <a:ea typeface="Times New Roman" panose="02020603050405020304" pitchFamily="18" charset="0"/>
            </a:endParaRPr>
          </a:p>
          <a:p>
            <a:pPr algn="just">
              <a:spcAft>
                <a:spcPts val="0"/>
              </a:spcAft>
            </a:pPr>
            <a:endParaRPr lang="en-US" sz="2000" dirty="0">
              <a:latin typeface="Times New Roman" panose="02020603050405020304" pitchFamily="18" charset="0"/>
              <a:ea typeface="Times New Roman" panose="02020603050405020304" pitchFamily="18" charset="0"/>
            </a:endParaRPr>
          </a:p>
        </p:txBody>
      </p:sp>
      <p:pic>
        <p:nvPicPr>
          <p:cNvPr id="4" name="Imagen 3">
            <a:extLst>
              <a:ext uri="{FF2B5EF4-FFF2-40B4-BE49-F238E27FC236}">
                <a16:creationId xmlns:a16="http://schemas.microsoft.com/office/drawing/2014/main" id="{57BA8B07-FB9E-4766-ACC7-8C315F7C74DC}"/>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
        <p:nvSpPr>
          <p:cNvPr id="2" name="CuadroTexto 1">
            <a:extLst>
              <a:ext uri="{FF2B5EF4-FFF2-40B4-BE49-F238E27FC236}">
                <a16:creationId xmlns:a16="http://schemas.microsoft.com/office/drawing/2014/main" id="{62A1BFA6-2656-43EF-98EA-400EA44C8DEE}"/>
              </a:ext>
            </a:extLst>
          </p:cNvPr>
          <p:cNvSpPr txBox="1"/>
          <p:nvPr/>
        </p:nvSpPr>
        <p:spPr>
          <a:xfrm>
            <a:off x="1005840" y="2228670"/>
            <a:ext cx="9834880" cy="1292662"/>
          </a:xfrm>
          <a:prstGeom prst="rect">
            <a:avLst/>
          </a:prstGeom>
          <a:noFill/>
        </p:spPr>
        <p:txBody>
          <a:bodyPr wrap="square" rtlCol="0">
            <a:spAutoFit/>
          </a:bodyPr>
          <a:lstStyle/>
          <a:p>
            <a:pPr algn="ctr">
              <a:spcAft>
                <a:spcPts val="0"/>
              </a:spcAft>
            </a:pPr>
            <a:r>
              <a:rPr lang="es-CO" sz="2400" b="1" dirty="0">
                <a:solidFill>
                  <a:srgbClr val="00B050"/>
                </a:solidFill>
                <a:latin typeface="+mj-lt"/>
                <a:ea typeface="Times New Roman" panose="02020603050405020304" pitchFamily="18" charset="0"/>
              </a:rPr>
              <a:t>META 1 PRODUCTO 2020-2023</a:t>
            </a:r>
          </a:p>
          <a:p>
            <a:pPr algn="ctr"/>
            <a:r>
              <a:rPr lang="es-CO" sz="1800" b="1" dirty="0">
                <a:solidFill>
                  <a:srgbClr val="000000"/>
                </a:solidFill>
                <a:latin typeface="+mj-lt"/>
                <a:ea typeface="Times New Roman" panose="02020603050405020304" pitchFamily="18" charset="0"/>
              </a:rPr>
              <a:t>Dotar e instalar 107 cámaras de video vigilancia adicionales como componente del SIES Cartagena Instaladas</a:t>
            </a:r>
            <a:endParaRPr lang="es-CO" sz="1800" b="1" dirty="0">
              <a:latin typeface="+mj-lt"/>
            </a:endParaRPr>
          </a:p>
          <a:p>
            <a:pPr algn="just">
              <a:spcAft>
                <a:spcPts val="0"/>
              </a:spcAft>
            </a:pPr>
            <a:endParaRPr lang="en-US" sz="1800" dirty="0">
              <a:latin typeface="+mj-lt"/>
              <a:ea typeface="Times New Roman" panose="02020603050405020304" pitchFamily="18" charset="0"/>
            </a:endParaRPr>
          </a:p>
        </p:txBody>
      </p:sp>
    </p:spTree>
    <p:extLst>
      <p:ext uri="{BB962C8B-B14F-4D97-AF65-F5344CB8AC3E}">
        <p14:creationId xmlns:p14="http://schemas.microsoft.com/office/powerpoint/2010/main" val="35377009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1837305"/>
            <a:ext cx="10959736" cy="3970318"/>
          </a:xfrm>
          <a:prstGeom prst="rect">
            <a:avLst/>
          </a:prstGeom>
        </p:spPr>
        <p:txBody>
          <a:bodyPr wrap="square">
            <a:spAutoFit/>
          </a:bodyPr>
          <a:lstStyle/>
          <a:p>
            <a:pPr algn="ctr"/>
            <a:r>
              <a:rPr lang="es-CO" sz="2800" b="1" dirty="0">
                <a:latin typeface="Montserrat"/>
              </a:rPr>
              <a:t>¿Qué se hizo? </a:t>
            </a:r>
            <a:endParaRPr lang="en-US" sz="2800" dirty="0">
              <a:latin typeface="Montserrat"/>
            </a:endParaRPr>
          </a:p>
          <a:p>
            <a:endParaRPr lang="es-CO" dirty="0"/>
          </a:p>
          <a:p>
            <a:pPr algn="just"/>
            <a:r>
              <a:rPr lang="es-CO" sz="2400" dirty="0"/>
              <a:t>Se realizó la instalación de 458 cámaras adicionales conectadas al sistema de video vigilancia, de esta manera se dio cumplimiento al indicador de producto planteado en el plan de desarrollo distrital en un 428%, se logró aumento en el sistema de video vigilancia pasando de 609 cámaras en el 2019 a 917 en el 2023, lo anterior permitió fortalecer el sistema de la ciudad, tanto para prevención como para recopilación de material en investigaciones.</a:t>
            </a:r>
            <a:endParaRPr lang="en-US" sz="2400" dirty="0"/>
          </a:p>
          <a:p>
            <a:r>
              <a:rPr lang="es-CO" dirty="0"/>
              <a:t> </a:t>
            </a:r>
            <a:endParaRPr lang="en-US" dirty="0"/>
          </a:p>
          <a:p>
            <a:pPr marL="342900" indent="-342900" algn="just">
              <a:buFont typeface="Wingdings" panose="05000000000000000000" pitchFamily="2" charset="2"/>
              <a:buChar char="Ø"/>
            </a:pPr>
            <a:endParaRPr lang="en-US" sz="2000" dirty="0">
              <a:latin typeface="Times New Roman" panose="02020603050405020304" pitchFamily="18" charset="0"/>
              <a:ea typeface="Times New Roman" panose="02020603050405020304" pitchFamily="18" charset="0"/>
            </a:endParaRPr>
          </a:p>
        </p:txBody>
      </p:sp>
      <p:pic>
        <p:nvPicPr>
          <p:cNvPr id="7" name="Imagen 6">
            <a:extLst>
              <a:ext uri="{FF2B5EF4-FFF2-40B4-BE49-F238E27FC236}">
                <a16:creationId xmlns:a16="http://schemas.microsoft.com/office/drawing/2014/main" id="{85108D51-D344-40E4-917B-D5F1ECFFD239}"/>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049749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855"/>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74766" y="1323565"/>
            <a:ext cx="10779034" cy="5632311"/>
          </a:xfrm>
          <a:prstGeom prst="rect">
            <a:avLst/>
          </a:prstGeom>
        </p:spPr>
        <p:txBody>
          <a:bodyPr wrap="square" anchor="ctr">
            <a:spAutoFit/>
          </a:bodyPr>
          <a:lstStyle/>
          <a:p>
            <a:pPr algn="ctr"/>
            <a:r>
              <a:rPr lang="es-CO" sz="2800" b="1" dirty="0"/>
              <a:t>¿Cómo se hizo? </a:t>
            </a:r>
          </a:p>
          <a:p>
            <a:pPr algn="ctr"/>
            <a:endParaRPr lang="en-US" sz="2800" dirty="0"/>
          </a:p>
          <a:p>
            <a:pPr algn="just"/>
            <a:r>
              <a:rPr lang="es-CO" dirty="0">
                <a:latin typeface="Montserrat"/>
              </a:rPr>
              <a:t>Se realizó la elaboración y tramite del proyecto de inversión denominado: IMPLEMENTACIÓN Y SOSTENIMIENTO DE HERRAMIENTAS TECNOLÓGICAS PARA SEGURIDAD Y SOCORRO EN CARTAGENA DE INDIAS, con código BPIN: 2021130010181, el cual tiene como objetivo: AUMENTAR LA CAPACIDAD DE RESPUESTA DE LOS ORGANISMOS DE SEGURIDAD DEL DISTRITO DE CARTAGENA, se establecieron y ejecutaron las siguientes actividades: </a:t>
            </a:r>
            <a:endParaRPr lang="en-US" dirty="0">
              <a:latin typeface="Montserrat"/>
            </a:endParaRPr>
          </a:p>
          <a:p>
            <a:pPr algn="just"/>
            <a:r>
              <a:rPr lang="es-CO" dirty="0">
                <a:latin typeface="Montserrat"/>
              </a:rPr>
              <a:t> </a:t>
            </a:r>
            <a:endParaRPr lang="en-US" dirty="0">
              <a:latin typeface="Montserrat"/>
            </a:endParaRPr>
          </a:p>
          <a:p>
            <a:pPr algn="just"/>
            <a:r>
              <a:rPr lang="es-CO" b="1" dirty="0">
                <a:latin typeface="Montserrat"/>
              </a:rPr>
              <a:t>Vigencia 2022 </a:t>
            </a:r>
          </a:p>
          <a:p>
            <a:pPr algn="just"/>
            <a:endParaRPr lang="es-CO" b="1" dirty="0">
              <a:latin typeface="Montserrat"/>
            </a:endParaRPr>
          </a:p>
          <a:p>
            <a:pPr algn="just"/>
            <a:r>
              <a:rPr lang="es-CO" dirty="0">
                <a:latin typeface="Montserrat"/>
              </a:rPr>
              <a:t>Se contrató la implementación de Sistemas de seguridad inteligente en marco de la estrategia ENTORNOS ESCOLARES SEGUROS como componente del proyecto de inversión denominado Implementación y Sostenimiento de las Herramientas Tecnológicas para Seguridad y Socorro en Cartagena de Indias, por valor de $1,216,836,600.00, adquisición y puesta en operación de 280 cámaras.</a:t>
            </a:r>
            <a:endParaRPr lang="en-US" dirty="0">
              <a:latin typeface="Montserrat"/>
            </a:endParaRPr>
          </a:p>
          <a:p>
            <a:pPr algn="just"/>
            <a:r>
              <a:rPr lang="es-CO" dirty="0">
                <a:latin typeface="Montserrat"/>
              </a:rPr>
              <a:t> </a:t>
            </a:r>
            <a:endParaRPr lang="en-US" dirty="0">
              <a:latin typeface="Montserrat"/>
            </a:endParaRPr>
          </a:p>
          <a:p>
            <a:pPr algn="just"/>
            <a:r>
              <a:rPr lang="es-CO" dirty="0">
                <a:latin typeface="Montserrat"/>
              </a:rPr>
              <a:t>Se contrató la implementación del sistema de alarmas comunitarias dentro del proyecto implementación y sostenimiento de herramientas tecnológicas para seguridad y socorro, por valor de $608,825,000.00, con un total de 140 cámaras.</a:t>
            </a:r>
            <a:endParaRPr lang="en-US" dirty="0">
              <a:latin typeface="Montserrat"/>
            </a:endParaRPr>
          </a:p>
          <a:p>
            <a:r>
              <a:rPr lang="es-CO" sz="1600" dirty="0">
                <a:latin typeface="Montserrat"/>
              </a:rPr>
              <a:t> </a:t>
            </a:r>
            <a:endParaRPr lang="en-US" sz="1600" dirty="0">
              <a:latin typeface="Montserrat"/>
            </a:endParaRPr>
          </a:p>
        </p:txBody>
      </p:sp>
      <p:pic>
        <p:nvPicPr>
          <p:cNvPr id="7" name="Imagen 6">
            <a:extLst>
              <a:ext uri="{FF2B5EF4-FFF2-40B4-BE49-F238E27FC236}">
                <a16:creationId xmlns:a16="http://schemas.microsoft.com/office/drawing/2014/main" id="{DDFA5D9D-C201-4C2F-9B11-894E24053BD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2570534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87829" y="1513591"/>
            <a:ext cx="10739846" cy="4154984"/>
          </a:xfrm>
          <a:prstGeom prst="rect">
            <a:avLst/>
          </a:prstGeom>
        </p:spPr>
        <p:txBody>
          <a:bodyPr wrap="square" anchor="ctr">
            <a:spAutoFit/>
          </a:bodyPr>
          <a:lstStyle/>
          <a:p>
            <a:pPr algn="ctr"/>
            <a:r>
              <a:rPr lang="es-CO" sz="2800" b="1" dirty="0"/>
              <a:t>¿Cómo se hizo? </a:t>
            </a:r>
          </a:p>
          <a:p>
            <a:pPr algn="ctr"/>
            <a:endParaRPr lang="en-US" sz="2800" dirty="0"/>
          </a:p>
          <a:p>
            <a:r>
              <a:rPr lang="es-CO" sz="2000" b="1" dirty="0">
                <a:latin typeface="Montserrat"/>
              </a:rPr>
              <a:t>Vigencia 2023</a:t>
            </a:r>
          </a:p>
          <a:p>
            <a:r>
              <a:rPr lang="es-CO" sz="2000" b="1" dirty="0">
                <a:latin typeface="Montserrat"/>
              </a:rPr>
              <a:t> </a:t>
            </a:r>
            <a:endParaRPr lang="en-US" sz="2000" b="1" dirty="0">
              <a:latin typeface="Montserrat"/>
            </a:endParaRPr>
          </a:p>
          <a:p>
            <a:pPr algn="just"/>
            <a:r>
              <a:rPr lang="es-CO" dirty="0">
                <a:latin typeface="Montserrat"/>
              </a:rPr>
              <a:t>Estudios, diseños, adquisición, implementación, prueba y puesta en funcionamiento del Circuito cerrado de televisión CCTV del Centro Histórico y Getsemaní, en el marco del Proyecto Implementación Y Sostenimiento De Herramientas Tecnológicas Para Seguridad Y socorro, por valor de $4,497,163,972.00, adicionando 38 cámaras; </a:t>
            </a:r>
            <a:endParaRPr lang="en-US" dirty="0">
              <a:latin typeface="Montserrat"/>
            </a:endParaRPr>
          </a:p>
          <a:p>
            <a:pPr algn="just"/>
            <a:r>
              <a:rPr lang="es-CO" dirty="0">
                <a:latin typeface="Montserrat"/>
              </a:rPr>
              <a:t> </a:t>
            </a:r>
            <a:endParaRPr lang="en-US" dirty="0">
              <a:latin typeface="Montserrat"/>
            </a:endParaRPr>
          </a:p>
          <a:p>
            <a:pPr algn="just"/>
            <a:r>
              <a:rPr lang="es-CO" dirty="0">
                <a:latin typeface="Montserrat"/>
              </a:rPr>
              <a:t>Lo que arroja una inversión total de $6.322.825.572.oo, la gestión se adelantó en articulación con la Policía Metropolitana de Cartagena – MECAR.</a:t>
            </a:r>
            <a:endParaRPr lang="en-US" dirty="0">
              <a:latin typeface="Montserrat"/>
            </a:endParaRPr>
          </a:p>
          <a:p>
            <a:r>
              <a:rPr lang="es-CO" sz="1200" dirty="0">
                <a:latin typeface="Montserrat"/>
              </a:rPr>
              <a:t> </a:t>
            </a:r>
            <a:endParaRPr lang="en-US" sz="1200" dirty="0">
              <a:latin typeface="Montserrat"/>
            </a:endParaRPr>
          </a:p>
          <a:p>
            <a:pPr marL="342900" indent="-342900" algn="just">
              <a:buFont typeface="Wingdings" panose="05000000000000000000" pitchFamily="2" charset="2"/>
              <a:buChar char="Ø"/>
            </a:pPr>
            <a:endParaRPr lang="en-US" sz="1400" dirty="0">
              <a:latin typeface="Montserrat"/>
              <a:ea typeface="Times New Roman" panose="02020603050405020304" pitchFamily="18" charset="0"/>
            </a:endParaRPr>
          </a:p>
          <a:p>
            <a:r>
              <a:rPr lang="es-CO" sz="1600" dirty="0">
                <a:latin typeface="Montserrat"/>
              </a:rPr>
              <a:t> </a:t>
            </a:r>
            <a:endParaRPr lang="en-US" sz="1600" dirty="0">
              <a:latin typeface="Montserrat"/>
            </a:endParaRPr>
          </a:p>
        </p:txBody>
      </p:sp>
      <p:pic>
        <p:nvPicPr>
          <p:cNvPr id="7" name="Imagen 6">
            <a:extLst>
              <a:ext uri="{FF2B5EF4-FFF2-40B4-BE49-F238E27FC236}">
                <a16:creationId xmlns:a16="http://schemas.microsoft.com/office/drawing/2014/main" id="{ED156A1C-2C34-4A4A-9E01-5859E2F73EA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7896573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48640" y="1908776"/>
            <a:ext cx="11104098" cy="5186035"/>
          </a:xfrm>
          <a:prstGeom prst="rect">
            <a:avLst/>
          </a:prstGeom>
        </p:spPr>
        <p:txBody>
          <a:bodyPr wrap="square" anchor="ctr">
            <a:spAutoFit/>
          </a:bodyPr>
          <a:lstStyle/>
          <a:p>
            <a:pPr marL="342900" indent="-342900" algn="just">
              <a:buFont typeface="Wingdings" panose="05000000000000000000" pitchFamily="2" charset="2"/>
              <a:buChar char="Ø"/>
            </a:pPr>
            <a:r>
              <a:rPr lang="es-CO" sz="1700" b="1" dirty="0">
                <a:latin typeface="Montserrat"/>
              </a:rPr>
              <a:t>Reto:</a:t>
            </a:r>
          </a:p>
          <a:p>
            <a:pPr marL="342900" indent="-342900" algn="just">
              <a:buFont typeface="Wingdings" panose="05000000000000000000" pitchFamily="2" charset="2"/>
              <a:buChar char="Ø"/>
            </a:pPr>
            <a:endParaRPr lang="en-US" sz="1700" b="1" dirty="0">
              <a:latin typeface="Montserrat"/>
            </a:endParaRPr>
          </a:p>
          <a:p>
            <a:pPr algn="just"/>
            <a:r>
              <a:rPr lang="es-CO" sz="1700" dirty="0">
                <a:latin typeface="Montserrat"/>
              </a:rPr>
              <a:t>Superar los trámites en la elaboración de estudio, diseño e implementación del proyecto video vigilancia en el centro histórico, debido a la característica de patrimonio histórico del centro, existen tramites que se deben surtir ante el Comité de Patrimonio y </a:t>
            </a:r>
            <a:r>
              <a:rPr lang="es-CO" sz="1700" dirty="0" err="1">
                <a:latin typeface="Montserrat"/>
              </a:rPr>
              <a:t>Mincultura</a:t>
            </a:r>
            <a:r>
              <a:rPr lang="es-CO" sz="1700" dirty="0">
                <a:latin typeface="Montserrat"/>
              </a:rPr>
              <a:t> que llevan mucho tiempo y que retrasan la ejecución.</a:t>
            </a:r>
            <a:endParaRPr lang="en-US" sz="1700" dirty="0">
              <a:latin typeface="Montserrat"/>
            </a:endParaRPr>
          </a:p>
          <a:p>
            <a:pPr algn="just"/>
            <a:r>
              <a:rPr lang="es-CO" sz="1700" dirty="0">
                <a:latin typeface="Montserrat"/>
              </a:rPr>
              <a:t>Dar continuidad en el proceso de mantenimiento preventivo y correctivo del sistema de video vigilancia.</a:t>
            </a:r>
          </a:p>
          <a:p>
            <a:pPr algn="just"/>
            <a:endParaRPr lang="en-US" sz="1700" dirty="0">
              <a:latin typeface="Montserrat"/>
            </a:endParaRPr>
          </a:p>
          <a:p>
            <a:pPr marL="342900" indent="-342900" algn="just">
              <a:buFont typeface="Wingdings" panose="05000000000000000000" pitchFamily="2" charset="2"/>
              <a:buChar char="Ø"/>
            </a:pPr>
            <a:r>
              <a:rPr lang="es-CO" sz="1700" b="1" dirty="0">
                <a:latin typeface="Montserrat"/>
              </a:rPr>
              <a:t>Recomendación:</a:t>
            </a:r>
          </a:p>
          <a:p>
            <a:pPr marL="342900" indent="-342900" algn="just">
              <a:buFont typeface="Wingdings" panose="05000000000000000000" pitchFamily="2" charset="2"/>
              <a:buChar char="Ø"/>
            </a:pPr>
            <a:endParaRPr lang="en-US" sz="1700" b="1" dirty="0">
              <a:latin typeface="Montserrat"/>
            </a:endParaRPr>
          </a:p>
          <a:p>
            <a:pPr algn="just"/>
            <a:r>
              <a:rPr lang="es-CO" sz="1700" dirty="0">
                <a:latin typeface="Montserrat"/>
              </a:rPr>
              <a:t>Ampliar la cobertura del sistema de video vigilancia de la ciudad acorde a lo solicitado por la Policía Metropolitana (CONPES 3437 DE 2006 – Ministerio del Interior).</a:t>
            </a:r>
          </a:p>
          <a:p>
            <a:pPr algn="just"/>
            <a:endParaRPr lang="en-US" sz="1700" dirty="0">
              <a:latin typeface="Montserrat"/>
            </a:endParaRPr>
          </a:p>
          <a:p>
            <a:pPr algn="just"/>
            <a:r>
              <a:rPr lang="es-CO" sz="1700" dirty="0">
                <a:latin typeface="Montserrat"/>
              </a:rPr>
              <a:t>Reemplazar fase I del sistema de video vigilancia, 150 cámaras distribuidas en toda la ciudad, que cumplió 10 años de servicio; actualmente está en proceso de dar de baja por obsolescencia.</a:t>
            </a:r>
          </a:p>
          <a:p>
            <a:pPr algn="just"/>
            <a:endParaRPr lang="en-US" sz="1700" dirty="0">
              <a:latin typeface="Montserrat"/>
            </a:endParaRPr>
          </a:p>
          <a:p>
            <a:pPr algn="just"/>
            <a:r>
              <a:rPr lang="es-CO" sz="1700" dirty="0">
                <a:latin typeface="Montserrat"/>
              </a:rPr>
              <a:t>Diseñar e implementar un sistema de video vigilancia con reconocimiento facial y lectura de placas vehiculares, para sectores estratégicos de la ciudad en coordinación con la Policía Metropolitana de Cartagena.</a:t>
            </a:r>
            <a:endParaRPr lang="en-US" sz="1700" dirty="0">
              <a:latin typeface="Montserrat"/>
            </a:endParaRPr>
          </a:p>
          <a:p>
            <a:r>
              <a:rPr lang="es-CO" sz="1200" dirty="0">
                <a:latin typeface="Montserrat"/>
              </a:rPr>
              <a:t> </a:t>
            </a:r>
            <a:endParaRPr lang="en-US" sz="1200" dirty="0">
              <a:latin typeface="Montserrat"/>
            </a:endParaRPr>
          </a:p>
          <a:p>
            <a:pPr marL="342900" indent="-342900" algn="just">
              <a:buFont typeface="Wingdings" panose="05000000000000000000" pitchFamily="2" charset="2"/>
              <a:buChar char="Ø"/>
            </a:pPr>
            <a:endParaRPr lang="en-US" sz="1400" dirty="0">
              <a:latin typeface="Montserrat"/>
              <a:ea typeface="Times New Roman" panose="02020603050405020304" pitchFamily="18" charset="0"/>
            </a:endParaRPr>
          </a:p>
          <a:p>
            <a:r>
              <a:rPr lang="es-CO" sz="1600" dirty="0">
                <a:latin typeface="Montserrat"/>
              </a:rPr>
              <a:t> </a:t>
            </a:r>
            <a:endParaRPr lang="en-US" sz="1600" dirty="0">
              <a:latin typeface="Montserrat"/>
            </a:endParaRPr>
          </a:p>
        </p:txBody>
      </p:sp>
      <p:pic>
        <p:nvPicPr>
          <p:cNvPr id="7" name="Imagen 6">
            <a:extLst>
              <a:ext uri="{FF2B5EF4-FFF2-40B4-BE49-F238E27FC236}">
                <a16:creationId xmlns:a16="http://schemas.microsoft.com/office/drawing/2014/main" id="{531D4960-2579-4604-8834-48B55B21BA39}"/>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39481935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87252" y="3703053"/>
            <a:ext cx="10959736" cy="2308324"/>
          </a:xfrm>
          <a:prstGeom prst="rect">
            <a:avLst/>
          </a:prstGeom>
        </p:spPr>
        <p:txBody>
          <a:bodyPr wrap="square">
            <a:spAutoFit/>
          </a:bodyPr>
          <a:lstStyle/>
          <a:p>
            <a:pPr marL="342900" indent="-342900" algn="just">
              <a:buFont typeface="Wingdings" panose="05000000000000000000" pitchFamily="2" charset="2"/>
              <a:buChar char="Ø"/>
            </a:pPr>
            <a:r>
              <a:rPr lang="es-CO" b="1" dirty="0">
                <a:solidFill>
                  <a:srgbClr val="000000"/>
                </a:solidFill>
                <a:latin typeface="Montserrat" pitchFamily="2" charset="0"/>
                <a:ea typeface="Times New Roman" panose="02020603050405020304" pitchFamily="18" charset="0"/>
              </a:rPr>
              <a:t>Pilar: CARTAGENA TRANSPARENTE</a:t>
            </a:r>
            <a:endParaRPr lang="en-US" b="1" dirty="0">
              <a:latin typeface="Montserrat" pitchFamily="2" charset="0"/>
              <a:ea typeface="Times New Roman" panose="02020603050405020304" pitchFamily="18" charset="0"/>
            </a:endParaRPr>
          </a:p>
          <a:p>
            <a:pPr marL="342900" indent="-342900" algn="just">
              <a:buFont typeface="Wingdings" panose="05000000000000000000" pitchFamily="2" charset="2"/>
              <a:buChar char="Ø"/>
            </a:pPr>
            <a:r>
              <a:rPr lang="es-CO" b="1" dirty="0">
                <a:solidFill>
                  <a:srgbClr val="000000"/>
                </a:solidFill>
                <a:latin typeface="Montserrat" pitchFamily="2" charset="0"/>
                <a:ea typeface="Times New Roman" panose="02020603050405020304" pitchFamily="18" charset="0"/>
              </a:rPr>
              <a:t>Línea Estratégica: CONVIVENCIA Y SEGURIDAD PARA LA GOBERNABILIDAD</a:t>
            </a:r>
            <a:endParaRPr lang="en-US" b="1" dirty="0">
              <a:latin typeface="Montserrat" pitchFamily="2" charset="0"/>
              <a:ea typeface="Times New Roman" panose="02020603050405020304" pitchFamily="18" charset="0"/>
            </a:endParaRPr>
          </a:p>
          <a:p>
            <a:pPr marL="342900" indent="-342900" algn="just">
              <a:buFont typeface="Wingdings" panose="05000000000000000000" pitchFamily="2" charset="2"/>
              <a:buChar char="Ø"/>
            </a:pPr>
            <a:r>
              <a:rPr lang="es-CO" b="1" dirty="0">
                <a:latin typeface="Montserrat" pitchFamily="2" charset="0"/>
              </a:rPr>
              <a:t>Programa: IMPLEMENTACIÓN Y SOSTENIMIENTO DE LAS HERRAMIENTAS TECNOLÓGICAS PARA LA SEGURIDAD Y SOCORRO</a:t>
            </a:r>
            <a:endParaRPr lang="en-US" b="1" dirty="0">
              <a:latin typeface="Montserrat" pitchFamily="2" charset="0"/>
            </a:endParaRPr>
          </a:p>
          <a:p>
            <a:pPr algn="just">
              <a:spcAft>
                <a:spcPts val="0"/>
              </a:spcAft>
            </a:pPr>
            <a:r>
              <a:rPr lang="es-CO" dirty="0">
                <a:solidFill>
                  <a:srgbClr val="000000"/>
                </a:solidFill>
                <a:latin typeface="Montserrat" pitchFamily="2" charset="0"/>
                <a:ea typeface="Times New Roman" panose="02020603050405020304" pitchFamily="18" charset="0"/>
              </a:rPr>
              <a:t> </a:t>
            </a:r>
            <a:endParaRPr lang="en-US" dirty="0">
              <a:latin typeface="Montserrat" pitchFamily="2" charset="0"/>
              <a:ea typeface="Times New Roman" panose="02020603050405020304" pitchFamily="18" charset="0"/>
            </a:endParaRPr>
          </a:p>
          <a:p>
            <a:pPr lvl="0" algn="just">
              <a:spcAft>
                <a:spcPts val="0"/>
              </a:spcAft>
            </a:pPr>
            <a:r>
              <a:rPr lang="es-ES" dirty="0">
                <a:solidFill>
                  <a:srgbClr val="000000"/>
                </a:solidFill>
                <a:latin typeface="Montserrat" pitchFamily="2" charset="0"/>
                <a:ea typeface="Times New Roman" panose="02020603050405020304" pitchFamily="18" charset="0"/>
              </a:rPr>
              <a:t>INDICADOR DE PRODUCTO SEGÚN PDD:</a:t>
            </a:r>
          </a:p>
          <a:p>
            <a:pPr lvl="0" algn="just">
              <a:spcAft>
                <a:spcPts val="0"/>
              </a:spcAft>
            </a:pPr>
            <a:r>
              <a:rPr lang="es-ES" dirty="0">
                <a:solidFill>
                  <a:srgbClr val="000000"/>
                </a:solidFill>
                <a:latin typeface="Montserrat" pitchFamily="2" charset="0"/>
                <a:ea typeface="Times New Roman" panose="02020603050405020304" pitchFamily="18" charset="0"/>
              </a:rPr>
              <a:t>Número de </a:t>
            </a:r>
            <a:r>
              <a:rPr lang="es-ES" b="1" u="sng" dirty="0">
                <a:solidFill>
                  <a:srgbClr val="000000"/>
                </a:solidFill>
                <a:latin typeface="Montserrat" pitchFamily="2" charset="0"/>
                <a:ea typeface="Times New Roman" panose="02020603050405020304" pitchFamily="18" charset="0"/>
              </a:rPr>
              <a:t>equipos de comunicación</a:t>
            </a:r>
            <a:r>
              <a:rPr lang="es-ES" b="1" dirty="0">
                <a:solidFill>
                  <a:srgbClr val="000000"/>
                </a:solidFill>
                <a:latin typeface="Montserrat" pitchFamily="2" charset="0"/>
                <a:ea typeface="Times New Roman" panose="02020603050405020304" pitchFamily="18" charset="0"/>
              </a:rPr>
              <a:t> </a:t>
            </a:r>
            <a:r>
              <a:rPr lang="es-ES" dirty="0">
                <a:solidFill>
                  <a:srgbClr val="000000"/>
                </a:solidFill>
                <a:latin typeface="Montserrat" pitchFamily="2" charset="0"/>
                <a:ea typeface="Times New Roman" panose="02020603050405020304" pitchFamily="18" charset="0"/>
              </a:rPr>
              <a:t>para los organismos de seguridad, socorro y convivencia entregados.</a:t>
            </a:r>
          </a:p>
        </p:txBody>
      </p:sp>
      <p:pic>
        <p:nvPicPr>
          <p:cNvPr id="7" name="Imagen 6">
            <a:extLst>
              <a:ext uri="{FF2B5EF4-FFF2-40B4-BE49-F238E27FC236}">
                <a16:creationId xmlns:a16="http://schemas.microsoft.com/office/drawing/2014/main" id="{B5131459-A2F2-48AB-9ABA-F1C1037BE3F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
        <p:nvSpPr>
          <p:cNvPr id="2" name="CuadroTexto 1">
            <a:extLst>
              <a:ext uri="{FF2B5EF4-FFF2-40B4-BE49-F238E27FC236}">
                <a16:creationId xmlns:a16="http://schemas.microsoft.com/office/drawing/2014/main" id="{414CEA3E-595F-3D09-427F-E9FF5D771E94}"/>
              </a:ext>
            </a:extLst>
          </p:cNvPr>
          <p:cNvSpPr txBox="1"/>
          <p:nvPr/>
        </p:nvSpPr>
        <p:spPr>
          <a:xfrm>
            <a:off x="934720" y="1767006"/>
            <a:ext cx="9834880" cy="1661993"/>
          </a:xfrm>
          <a:prstGeom prst="rect">
            <a:avLst/>
          </a:prstGeom>
          <a:noFill/>
        </p:spPr>
        <p:txBody>
          <a:bodyPr wrap="square" rtlCol="0">
            <a:spAutoFit/>
          </a:bodyPr>
          <a:lstStyle/>
          <a:p>
            <a:pPr algn="ctr">
              <a:spcAft>
                <a:spcPts val="0"/>
              </a:spcAft>
            </a:pPr>
            <a:r>
              <a:rPr lang="es-CO" sz="2400" b="1" dirty="0">
                <a:solidFill>
                  <a:srgbClr val="00B050"/>
                </a:solidFill>
                <a:latin typeface="+mj-lt"/>
                <a:ea typeface="Times New Roman" panose="02020603050405020304" pitchFamily="18" charset="0"/>
              </a:rPr>
              <a:t>META 2 PRODUCTO 2020-2023</a:t>
            </a:r>
          </a:p>
          <a:p>
            <a:pPr algn="ctr">
              <a:spcAft>
                <a:spcPts val="0"/>
              </a:spcAft>
            </a:pPr>
            <a:endParaRPr lang="es-CO" sz="2400" b="1" dirty="0">
              <a:solidFill>
                <a:srgbClr val="00B050"/>
              </a:solidFill>
              <a:latin typeface="+mj-lt"/>
              <a:ea typeface="Times New Roman" panose="02020603050405020304" pitchFamily="18" charset="0"/>
            </a:endParaRPr>
          </a:p>
          <a:p>
            <a:pPr lvl="0" algn="ctr">
              <a:spcAft>
                <a:spcPts val="0"/>
              </a:spcAft>
            </a:pPr>
            <a:r>
              <a:rPr lang="es-ES" b="1" dirty="0">
                <a:solidFill>
                  <a:srgbClr val="000000"/>
                </a:solidFill>
                <a:latin typeface="Montserrat" pitchFamily="2" charset="0"/>
                <a:ea typeface="Times New Roman" panose="02020603050405020304" pitchFamily="18" charset="0"/>
              </a:rPr>
              <a:t>Entregar 585 Equipos de comunicación para los organismos de seguridad, socorro y convivencia como componente del SIES Cartagena</a:t>
            </a:r>
          </a:p>
          <a:p>
            <a:pPr algn="just">
              <a:spcAft>
                <a:spcPts val="0"/>
              </a:spcAft>
            </a:pPr>
            <a:endParaRPr lang="en-US" sz="1800" dirty="0">
              <a:latin typeface="+mj-lt"/>
              <a:ea typeface="Times New Roman" panose="02020603050405020304" pitchFamily="18" charset="0"/>
            </a:endParaRPr>
          </a:p>
        </p:txBody>
      </p:sp>
    </p:spTree>
    <p:extLst>
      <p:ext uri="{BB962C8B-B14F-4D97-AF65-F5344CB8AC3E}">
        <p14:creationId xmlns:p14="http://schemas.microsoft.com/office/powerpoint/2010/main" val="21686077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1748462"/>
            <a:ext cx="10959736" cy="5109091"/>
          </a:xfrm>
          <a:prstGeom prst="rect">
            <a:avLst/>
          </a:prstGeom>
        </p:spPr>
        <p:txBody>
          <a:bodyPr wrap="square">
            <a:spAutoFit/>
          </a:bodyPr>
          <a:lstStyle/>
          <a:p>
            <a:pPr algn="ctr"/>
            <a:r>
              <a:rPr lang="es-ES" sz="2400" b="1" dirty="0"/>
              <a:t>DISTRISEGURIDAD</a:t>
            </a:r>
          </a:p>
          <a:p>
            <a:pPr algn="just"/>
            <a:endParaRPr lang="es-ES" sz="2400" dirty="0"/>
          </a:p>
          <a:p>
            <a:pPr algn="just"/>
            <a:r>
              <a:rPr lang="es-ES" sz="2400" dirty="0"/>
              <a:t>Distriseguridad es un Establecimiento Público del orden distrital con personería jurídica, dotada de autonomía administrativa, financiera y patrimonio propio. Sus actuaciones se sujetarán por las reglamentaciones establecidas en la ley y en sus estatutos. Creado mediante </a:t>
            </a:r>
            <a:r>
              <a:rPr lang="es-ES" sz="2400" b="1" dirty="0"/>
              <a:t>Decreto Número 040 del 27 de enero de 2003</a:t>
            </a:r>
            <a:r>
              <a:rPr lang="es-ES" sz="2400" dirty="0"/>
              <a:t>, emanado de la Alcaldía Distrital en uso de las facultades conferidas por el </a:t>
            </a:r>
            <a:r>
              <a:rPr lang="es-ES" sz="2400" b="1" dirty="0"/>
              <a:t>Acuerdo 028 del 30 de diciembre de 2002</a:t>
            </a:r>
            <a:r>
              <a:rPr lang="es-ES" sz="2400" dirty="0"/>
              <a:t>, fuentes de financiación </a:t>
            </a:r>
            <a:r>
              <a:rPr lang="es-ES" sz="2400" b="1" dirty="0"/>
              <a:t>Acuerdo 001 de 2004</a:t>
            </a:r>
            <a:r>
              <a:rPr lang="es-ES" sz="2400" dirty="0"/>
              <a:t>.</a:t>
            </a:r>
          </a:p>
          <a:p>
            <a:pPr algn="just"/>
            <a:endParaRPr lang="es-ES" sz="2400" dirty="0"/>
          </a:p>
          <a:p>
            <a:r>
              <a:rPr lang="es-ES" sz="2000" b="1" dirty="0"/>
              <a:t>Denominación: </a:t>
            </a:r>
            <a:r>
              <a:rPr lang="es-ES" sz="2000" dirty="0"/>
              <a:t>DISTRISEGURIDAD</a:t>
            </a:r>
            <a:endParaRPr lang="es-CO" sz="2000" dirty="0"/>
          </a:p>
          <a:p>
            <a:pPr algn="just"/>
            <a:endParaRPr lang="es-ES" sz="2400" dirty="0"/>
          </a:p>
          <a:p>
            <a:pPr algn="just">
              <a:spcAft>
                <a:spcPts val="0"/>
              </a:spcAft>
            </a:pPr>
            <a:endParaRPr lang="en-US" sz="2000" dirty="0">
              <a:latin typeface="Times New Roman" panose="02020603050405020304" pitchFamily="18" charset="0"/>
              <a:ea typeface="Times New Roman" panose="02020603050405020304" pitchFamily="18" charset="0"/>
            </a:endParaRPr>
          </a:p>
        </p:txBody>
      </p:sp>
      <p:pic>
        <p:nvPicPr>
          <p:cNvPr id="4" name="Imagen 3">
            <a:extLst>
              <a:ext uri="{FF2B5EF4-FFF2-40B4-BE49-F238E27FC236}">
                <a16:creationId xmlns:a16="http://schemas.microsoft.com/office/drawing/2014/main" id="{57BA8B07-FB9E-4766-ACC7-8C315F7C74D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6612121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1695149"/>
            <a:ext cx="10959736" cy="3877985"/>
          </a:xfrm>
          <a:prstGeom prst="rect">
            <a:avLst/>
          </a:prstGeom>
        </p:spPr>
        <p:txBody>
          <a:bodyPr wrap="square">
            <a:spAutoFit/>
          </a:bodyPr>
          <a:lstStyle/>
          <a:p>
            <a:pPr algn="ctr"/>
            <a:r>
              <a:rPr lang="es-CO" sz="2800" b="1" dirty="0">
                <a:latin typeface="Montserrat"/>
              </a:rPr>
              <a:t>¿Qué se hizo? </a:t>
            </a:r>
            <a:endParaRPr lang="en-US" sz="2800" dirty="0">
              <a:latin typeface="Montserrat"/>
            </a:endParaRPr>
          </a:p>
          <a:p>
            <a:endParaRPr lang="es-CO" dirty="0"/>
          </a:p>
          <a:p>
            <a:pPr algn="just"/>
            <a:r>
              <a:rPr lang="es-CO" dirty="0"/>
              <a:t>Se hizo entrega de 585 equipos de comunicaciones para organismos de seguridad y socorro (Centro Regulador de Urgencias y Emergencias - CRUE, Guardavidas de playas, Red de Apoyo Policía Nacional – taxistas, comerciantes, guardas de seguridad) y la Policía Nacional, obteniendo un cumplimiento de la meta del indicador de producto en un 100%, de esta manera se logró fortalecer el Sistema Integrado de Emergencias y Seguridad – SIES de la ciudad, 195 equipos en la vigencia 2020, y en la vigencia 2023, 360 Equipos para organismos de seguridad y socorro, mejorando la articulación y coordinación para la atención inmediata a urgencias y emergencias, y 70 equipos para fortalecer la operación del servicio de la Policía Metropolitana de Cartagena de Indias – MECAR.</a:t>
            </a:r>
            <a:endParaRPr lang="en-US" dirty="0"/>
          </a:p>
          <a:p>
            <a:r>
              <a:rPr lang="es-CO" dirty="0"/>
              <a:t> </a:t>
            </a:r>
            <a:endParaRPr lang="en-US" dirty="0"/>
          </a:p>
          <a:p>
            <a:pPr marL="342900" indent="-342900" algn="just">
              <a:buFont typeface="Wingdings" panose="05000000000000000000" pitchFamily="2" charset="2"/>
              <a:buChar char="Ø"/>
            </a:pPr>
            <a:endParaRPr lang="en-US" sz="2000" dirty="0">
              <a:latin typeface="Times New Roman" panose="02020603050405020304" pitchFamily="18" charset="0"/>
              <a:ea typeface="Times New Roman" panose="02020603050405020304" pitchFamily="18" charset="0"/>
            </a:endParaRPr>
          </a:p>
        </p:txBody>
      </p:sp>
      <p:pic>
        <p:nvPicPr>
          <p:cNvPr id="7" name="Imagen 6">
            <a:extLst>
              <a:ext uri="{FF2B5EF4-FFF2-40B4-BE49-F238E27FC236}">
                <a16:creationId xmlns:a16="http://schemas.microsoft.com/office/drawing/2014/main" id="{C1A3701F-249F-4D78-80CB-2E46FD4DA99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20511620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29214" y="1472464"/>
            <a:ext cx="10739846" cy="5386090"/>
          </a:xfrm>
          <a:prstGeom prst="rect">
            <a:avLst/>
          </a:prstGeom>
        </p:spPr>
        <p:txBody>
          <a:bodyPr wrap="square" anchor="ctr">
            <a:spAutoFit/>
          </a:bodyPr>
          <a:lstStyle/>
          <a:p>
            <a:pPr algn="ctr"/>
            <a:r>
              <a:rPr lang="es-CO" sz="2800" b="1" dirty="0"/>
              <a:t>¿Cómo se hizo? </a:t>
            </a:r>
          </a:p>
          <a:p>
            <a:pPr algn="ctr"/>
            <a:endParaRPr lang="es-CO" sz="2800" b="1" dirty="0"/>
          </a:p>
          <a:p>
            <a:pPr algn="just"/>
            <a:r>
              <a:rPr lang="es-CO" dirty="0"/>
              <a:t>Se logró mediante la elaboración y tramite del proyecto de inversión denominado: IMPLEMENTACIÓN Y SOSTENIMIENTO DE HERRAMIENTAS TECNOLÓGICAS PARA SEGURIDAD Y SOCORRO EN CARTAGENA DE INDIAS, con código BPIN: 2021130010181, el cual tiene como objetivo: AUMENTAR LA CAPACIDAD DE RESPUESTA DE LOS ORGANISMOS DE SEGURIDAD DEL DISTRITO DE CARTAGENA, con tres actividades ejecutadas, así: </a:t>
            </a:r>
            <a:endParaRPr lang="en-US" dirty="0"/>
          </a:p>
          <a:p>
            <a:pPr algn="just"/>
            <a:r>
              <a:rPr lang="es-CO" b="1" dirty="0"/>
              <a:t> </a:t>
            </a:r>
            <a:endParaRPr lang="en-US" b="1" dirty="0"/>
          </a:p>
          <a:p>
            <a:pPr algn="just"/>
            <a:r>
              <a:rPr lang="es-CO" b="1" dirty="0"/>
              <a:t>Vigencia 2020:</a:t>
            </a:r>
          </a:p>
          <a:p>
            <a:pPr algn="just"/>
            <a:endParaRPr lang="es-CO" dirty="0"/>
          </a:p>
          <a:p>
            <a:pPr algn="just"/>
            <a:r>
              <a:rPr lang="es-CO" dirty="0"/>
              <a:t>Prestación de servicios de telecomunicaciones móvil digital </a:t>
            </a:r>
            <a:r>
              <a:rPr lang="es-CO" dirty="0" err="1"/>
              <a:t>troncalizado</a:t>
            </a:r>
            <a:r>
              <a:rPr lang="es-CO" dirty="0"/>
              <a:t> (</a:t>
            </a:r>
            <a:r>
              <a:rPr lang="es-CO" dirty="0" err="1"/>
              <a:t>trunking</a:t>
            </a:r>
            <a:r>
              <a:rPr lang="es-CO" dirty="0"/>
              <a:t>) con tecnología </a:t>
            </a:r>
            <a:r>
              <a:rPr lang="es-CO" dirty="0" err="1"/>
              <a:t>iden</a:t>
            </a:r>
            <a:r>
              <a:rPr lang="es-CO" dirty="0"/>
              <a:t> (</a:t>
            </a:r>
            <a:r>
              <a:rPr lang="es-CO" dirty="0" err="1"/>
              <a:t>integrate</a:t>
            </a:r>
            <a:r>
              <a:rPr lang="es-CO" dirty="0"/>
              <a:t> digital </a:t>
            </a:r>
            <a:r>
              <a:rPr lang="es-CO" dirty="0" err="1"/>
              <a:t>enhanced</a:t>
            </a:r>
            <a:r>
              <a:rPr lang="es-CO" dirty="0"/>
              <a:t> </a:t>
            </a:r>
            <a:r>
              <a:rPr lang="es-CO" dirty="0" err="1"/>
              <a:t>network</a:t>
            </a:r>
            <a:r>
              <a:rPr lang="es-CO" dirty="0"/>
              <a:t>) y el servicio público de telefonía celular de datos para la conectividad del modelo nacional de vigilancia comunitaria por cuadrantes de la policía metropolitana de Cartagena, estos servicios contratados bajo las especificaciones de telemática de la policía nacional con el objeto de fortalecer logísticamente a los organismos de seguridad, prevención, defensa, red de cooperantes e investigación con jurisdicción en el distrito de Cartagena de indias, por valor de $270,984,515.00.</a:t>
            </a:r>
            <a:endParaRPr lang="en-US" dirty="0"/>
          </a:p>
          <a:p>
            <a:r>
              <a:rPr lang="es-CO" dirty="0"/>
              <a:t> </a:t>
            </a:r>
            <a:endParaRPr lang="en-US" dirty="0"/>
          </a:p>
        </p:txBody>
      </p:sp>
      <p:pic>
        <p:nvPicPr>
          <p:cNvPr id="7" name="Imagen 6">
            <a:extLst>
              <a:ext uri="{FF2B5EF4-FFF2-40B4-BE49-F238E27FC236}">
                <a16:creationId xmlns:a16="http://schemas.microsoft.com/office/drawing/2014/main" id="{069C6741-7E07-45BA-A47A-8F2FDED0EC6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2250943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87829" y="1337992"/>
            <a:ext cx="10739846" cy="5078313"/>
          </a:xfrm>
          <a:prstGeom prst="rect">
            <a:avLst/>
          </a:prstGeom>
        </p:spPr>
        <p:txBody>
          <a:bodyPr wrap="square" anchor="ctr">
            <a:spAutoFit/>
          </a:bodyPr>
          <a:lstStyle/>
          <a:p>
            <a:pPr algn="just"/>
            <a:endParaRPr lang="es-CO" sz="2800" b="1" dirty="0"/>
          </a:p>
          <a:p>
            <a:pPr algn="ctr"/>
            <a:r>
              <a:rPr lang="es-CO" sz="2800" b="1" dirty="0"/>
              <a:t>¿Cómo se hizo?</a:t>
            </a:r>
          </a:p>
          <a:p>
            <a:pPr algn="ctr"/>
            <a:r>
              <a:rPr lang="es-CO" sz="2800" b="1" dirty="0"/>
              <a:t> </a:t>
            </a:r>
          </a:p>
          <a:p>
            <a:pPr algn="just"/>
            <a:r>
              <a:rPr lang="es-CO" b="1" dirty="0"/>
              <a:t>Vigencia 2023: </a:t>
            </a:r>
          </a:p>
          <a:p>
            <a:pPr algn="just"/>
            <a:endParaRPr lang="en-US" b="1" dirty="0"/>
          </a:p>
          <a:p>
            <a:pPr algn="just"/>
            <a:r>
              <a:rPr lang="es-CO" dirty="0"/>
              <a:t>Adquisición, configuración, prueba y puesta en operatividad de Equipos de comunicación para los organismos de Seguridad, Socorro y Justicia en el Distrito de Cartagena, por valor de $ 927.450.540.</a:t>
            </a:r>
            <a:endParaRPr lang="en-US" dirty="0"/>
          </a:p>
          <a:p>
            <a:pPr algn="just"/>
            <a:r>
              <a:rPr lang="es-CO" dirty="0"/>
              <a:t> </a:t>
            </a:r>
            <a:endParaRPr lang="en-US" dirty="0"/>
          </a:p>
          <a:p>
            <a:pPr algn="just"/>
            <a:r>
              <a:rPr lang="es-CO" dirty="0"/>
              <a:t>Adquisición de radios de comunicación destinados al Modelo</a:t>
            </a:r>
            <a:r>
              <a:rPr lang="es-CO" u="sng" dirty="0"/>
              <a:t> </a:t>
            </a:r>
            <a:r>
              <a:rPr lang="es-CO" dirty="0"/>
              <a:t>Nacional de Vigilancia Comunitaria por cuadrantes de la Policía Metropolitana de Cartagena de Indias, por valor de $ 1.642.549.460, lo que representó una inversión total de $2.840,984,515.oo,</a:t>
            </a:r>
            <a:r>
              <a:rPr lang="es-CO" b="1" dirty="0"/>
              <a:t> </a:t>
            </a:r>
            <a:r>
              <a:rPr lang="es-CO" dirty="0"/>
              <a:t>la gestión se adelantó en articulación con los organismos de seguridad y socorro y la Policía Metropolitana de Cartagena – MECAR, con quienes se definieron las especificaciones técnicas de los equipos.</a:t>
            </a:r>
            <a:endParaRPr lang="en-US" dirty="0"/>
          </a:p>
          <a:p>
            <a:pPr algn="just"/>
            <a:r>
              <a:rPr lang="es-CO" b="1" dirty="0"/>
              <a:t> </a:t>
            </a:r>
            <a:endParaRPr lang="en-US" dirty="0"/>
          </a:p>
          <a:p>
            <a:pPr algn="just"/>
            <a:r>
              <a:rPr lang="es-CO" sz="1200" dirty="0">
                <a:latin typeface="Montserrat"/>
              </a:rPr>
              <a:t> </a:t>
            </a:r>
            <a:endParaRPr lang="en-US" sz="1200" dirty="0">
              <a:latin typeface="Montserrat"/>
            </a:endParaRPr>
          </a:p>
          <a:p>
            <a:pPr marL="342900" indent="-342900" algn="just">
              <a:buFont typeface="Wingdings" panose="05000000000000000000" pitchFamily="2" charset="2"/>
              <a:buChar char="Ø"/>
            </a:pPr>
            <a:endParaRPr lang="en-US" sz="1400" dirty="0">
              <a:latin typeface="Montserrat"/>
              <a:ea typeface="Times New Roman" panose="02020603050405020304" pitchFamily="18" charset="0"/>
            </a:endParaRPr>
          </a:p>
          <a:p>
            <a:pPr algn="just"/>
            <a:r>
              <a:rPr lang="es-CO" sz="1600" dirty="0">
                <a:latin typeface="Montserrat"/>
              </a:rPr>
              <a:t> </a:t>
            </a:r>
            <a:endParaRPr lang="en-US" sz="1600" dirty="0">
              <a:latin typeface="Montserrat"/>
            </a:endParaRPr>
          </a:p>
        </p:txBody>
      </p:sp>
      <p:pic>
        <p:nvPicPr>
          <p:cNvPr id="7" name="Imagen 6">
            <a:extLst>
              <a:ext uri="{FF2B5EF4-FFF2-40B4-BE49-F238E27FC236}">
                <a16:creationId xmlns:a16="http://schemas.microsoft.com/office/drawing/2014/main" id="{FDD52F7E-6B60-4C04-8D26-32E7020EC7AB}"/>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21145038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496389" y="1678770"/>
            <a:ext cx="10739846" cy="4247317"/>
          </a:xfrm>
          <a:prstGeom prst="rect">
            <a:avLst/>
          </a:prstGeom>
        </p:spPr>
        <p:txBody>
          <a:bodyPr wrap="square" anchor="ctr">
            <a:spAutoFit/>
          </a:bodyPr>
          <a:lstStyle/>
          <a:p>
            <a:pPr marL="342900" indent="-342900" algn="just">
              <a:buFont typeface="Wingdings" panose="05000000000000000000" pitchFamily="2" charset="2"/>
              <a:buChar char="Ø"/>
            </a:pPr>
            <a:r>
              <a:rPr lang="es-CO" sz="2400" b="1" dirty="0">
                <a:latin typeface="Montserrat"/>
              </a:rPr>
              <a:t>Reto:</a:t>
            </a:r>
            <a:endParaRPr lang="en-US" sz="2400" b="1" dirty="0">
              <a:latin typeface="Montserrat"/>
            </a:endParaRPr>
          </a:p>
          <a:p>
            <a:pPr algn="just"/>
            <a:endParaRPr lang="en-US" dirty="0"/>
          </a:p>
          <a:p>
            <a:pPr algn="just"/>
            <a:r>
              <a:rPr lang="es-CO" sz="2400" dirty="0"/>
              <a:t>Coordinar con los organismos de seguridad y socorro las necesidades de sistemas y equipos tecnológicos que coadyuven a la prevención, reacción e investigación de conductas ilícitas.</a:t>
            </a:r>
            <a:endParaRPr lang="en-US" sz="2400" dirty="0"/>
          </a:p>
          <a:p>
            <a:pPr algn="just"/>
            <a:r>
              <a:rPr lang="es-CO" dirty="0">
                <a:latin typeface="Montserrat"/>
              </a:rPr>
              <a:t> </a:t>
            </a:r>
            <a:endParaRPr lang="en-US" dirty="0">
              <a:latin typeface="Montserrat"/>
            </a:endParaRPr>
          </a:p>
          <a:p>
            <a:pPr marL="342900" indent="-342900" algn="just">
              <a:buFont typeface="Wingdings" panose="05000000000000000000" pitchFamily="2" charset="2"/>
              <a:buChar char="Ø"/>
            </a:pPr>
            <a:r>
              <a:rPr lang="es-CO" sz="2400" b="1" dirty="0">
                <a:latin typeface="Montserrat"/>
              </a:rPr>
              <a:t>Recomendación:</a:t>
            </a:r>
          </a:p>
          <a:p>
            <a:pPr algn="just"/>
            <a:endParaRPr lang="en-US" sz="2400" dirty="0"/>
          </a:p>
          <a:p>
            <a:pPr algn="just"/>
            <a:r>
              <a:rPr lang="es-CO" sz="2400" dirty="0"/>
              <a:t>Articular y diseñar proyectos para aumentar la cobertura en áreas  rurales y corregimentales.</a:t>
            </a:r>
            <a:endParaRPr lang="en-US" sz="2400" dirty="0"/>
          </a:p>
          <a:p>
            <a:pPr algn="just"/>
            <a:r>
              <a:rPr lang="es-CO" sz="1200" dirty="0">
                <a:latin typeface="Montserrat"/>
              </a:rPr>
              <a:t> </a:t>
            </a:r>
            <a:endParaRPr lang="en-US" sz="1200" dirty="0">
              <a:latin typeface="Montserrat"/>
            </a:endParaRPr>
          </a:p>
          <a:p>
            <a:pPr marL="342900" indent="-342900" algn="just">
              <a:buFont typeface="Wingdings" panose="05000000000000000000" pitchFamily="2" charset="2"/>
              <a:buChar char="Ø"/>
            </a:pPr>
            <a:endParaRPr lang="en-US" sz="1400" dirty="0">
              <a:latin typeface="Montserrat"/>
              <a:ea typeface="Times New Roman" panose="02020603050405020304" pitchFamily="18" charset="0"/>
            </a:endParaRPr>
          </a:p>
          <a:p>
            <a:r>
              <a:rPr lang="es-CO" sz="1600" dirty="0">
                <a:latin typeface="Montserrat"/>
              </a:rPr>
              <a:t> </a:t>
            </a:r>
            <a:endParaRPr lang="en-US" sz="1600" dirty="0">
              <a:latin typeface="Montserrat"/>
            </a:endParaRPr>
          </a:p>
        </p:txBody>
      </p:sp>
      <p:pic>
        <p:nvPicPr>
          <p:cNvPr id="7" name="Imagen 6">
            <a:extLst>
              <a:ext uri="{FF2B5EF4-FFF2-40B4-BE49-F238E27FC236}">
                <a16:creationId xmlns:a16="http://schemas.microsoft.com/office/drawing/2014/main" id="{671FAB1B-0E4D-46D6-8682-FF4B619ED07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27552606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3613665"/>
            <a:ext cx="10959736" cy="2523768"/>
          </a:xfrm>
          <a:prstGeom prst="rect">
            <a:avLst/>
          </a:prstGeom>
        </p:spPr>
        <p:txBody>
          <a:bodyPr wrap="square">
            <a:spAutoFit/>
          </a:bodyPr>
          <a:lstStyle/>
          <a:p>
            <a:pPr marL="342900" indent="-342900" algn="just">
              <a:buFont typeface="Wingdings" panose="05000000000000000000" pitchFamily="2" charset="2"/>
              <a:buChar char="Ø"/>
            </a:pPr>
            <a:r>
              <a:rPr lang="es-CO" sz="2000" b="1" dirty="0">
                <a:solidFill>
                  <a:srgbClr val="000000"/>
                </a:solidFill>
                <a:ea typeface="Times New Roman" panose="02020603050405020304" pitchFamily="18" charset="0"/>
              </a:rPr>
              <a:t>Pilar: CARTAGENA TRANSPARENTE</a:t>
            </a:r>
            <a:endParaRPr lang="en-US" sz="2000" b="1" dirty="0">
              <a:ea typeface="Times New Roman" panose="02020603050405020304" pitchFamily="18" charset="0"/>
            </a:endParaRPr>
          </a:p>
          <a:p>
            <a:pPr marL="342900" indent="-342900" algn="just">
              <a:buFont typeface="Wingdings" panose="05000000000000000000" pitchFamily="2" charset="2"/>
              <a:buChar char="Ø"/>
            </a:pPr>
            <a:r>
              <a:rPr lang="es-CO" sz="2000" b="1" dirty="0">
                <a:solidFill>
                  <a:srgbClr val="000000"/>
                </a:solidFill>
                <a:ea typeface="Times New Roman" panose="02020603050405020304" pitchFamily="18" charset="0"/>
              </a:rPr>
              <a:t>Línea Estratégica: CONVIVENCIA Y SEGURIDAD PARA LA GOBERNABILIDAD</a:t>
            </a:r>
            <a:endParaRPr lang="en-US" sz="2000" b="1" dirty="0">
              <a:ea typeface="Times New Roman" panose="02020603050405020304" pitchFamily="18" charset="0"/>
            </a:endParaRPr>
          </a:p>
          <a:p>
            <a:pPr marL="342900" indent="-342900" algn="just">
              <a:buFont typeface="Wingdings" panose="05000000000000000000" pitchFamily="2" charset="2"/>
              <a:buChar char="Ø"/>
            </a:pPr>
            <a:r>
              <a:rPr lang="es-CO" sz="2000" b="1" dirty="0"/>
              <a:t>Programa: IMPLEMENTACIÓN Y SOSTENIMIENTO DE LAS HERRAMIENTAS TECNOLÓGICAS PARA LA SEGURIDAD Y SOCORRO</a:t>
            </a:r>
            <a:endParaRPr lang="en-US" sz="2000" b="1" dirty="0"/>
          </a:p>
          <a:p>
            <a:pPr algn="just">
              <a:spcAft>
                <a:spcPts val="0"/>
              </a:spcAft>
            </a:pPr>
            <a:r>
              <a:rPr lang="es-CO" dirty="0">
                <a:solidFill>
                  <a:srgbClr val="000000"/>
                </a:solidFill>
                <a:ea typeface="Times New Roman" panose="02020603050405020304" pitchFamily="18" charset="0"/>
              </a:rPr>
              <a:t> </a:t>
            </a:r>
            <a:endParaRPr lang="en-US" dirty="0">
              <a:ea typeface="Times New Roman" panose="02020603050405020304" pitchFamily="18" charset="0"/>
            </a:endParaRPr>
          </a:p>
          <a:p>
            <a:pPr lvl="0" algn="just">
              <a:spcAft>
                <a:spcPts val="0"/>
              </a:spcAft>
            </a:pPr>
            <a:r>
              <a:rPr lang="es-ES" sz="2000" b="1" dirty="0">
                <a:solidFill>
                  <a:srgbClr val="000000"/>
                </a:solidFill>
                <a:ea typeface="Times New Roman" panose="02020603050405020304" pitchFamily="18" charset="0"/>
              </a:rPr>
              <a:t>INDICADOR DE PRODUCTO SEGÚN PDD:</a:t>
            </a:r>
          </a:p>
          <a:p>
            <a:pPr lvl="0" algn="just">
              <a:spcAft>
                <a:spcPts val="0"/>
              </a:spcAft>
            </a:pPr>
            <a:r>
              <a:rPr lang="es-ES" sz="2000" b="1" dirty="0">
                <a:solidFill>
                  <a:srgbClr val="000000"/>
                </a:solidFill>
                <a:ea typeface="Times New Roman" panose="02020603050405020304" pitchFamily="18" charset="0"/>
              </a:rPr>
              <a:t>Número </a:t>
            </a:r>
            <a:r>
              <a:rPr lang="es-ES" sz="2000" b="1" u="sng" dirty="0">
                <a:solidFill>
                  <a:srgbClr val="000000"/>
                </a:solidFill>
                <a:ea typeface="Times New Roman" panose="02020603050405020304" pitchFamily="18" charset="0"/>
              </a:rPr>
              <a:t>Línea de atención y emergencia 1</a:t>
            </a:r>
            <a:r>
              <a:rPr lang="es-ES" sz="2000" b="1" dirty="0">
                <a:solidFill>
                  <a:srgbClr val="000000"/>
                </a:solidFill>
                <a:ea typeface="Times New Roman" panose="02020603050405020304" pitchFamily="18" charset="0"/>
              </a:rPr>
              <a:t>23 modernizada</a:t>
            </a:r>
          </a:p>
          <a:p>
            <a:pPr lvl="0" algn="just">
              <a:spcAft>
                <a:spcPts val="0"/>
              </a:spcAft>
            </a:pPr>
            <a:endParaRPr lang="es-ES" sz="2000" b="1" dirty="0">
              <a:solidFill>
                <a:srgbClr val="000000"/>
              </a:solidFill>
              <a:ea typeface="Times New Roman" panose="02020603050405020304" pitchFamily="18" charset="0"/>
            </a:endParaRPr>
          </a:p>
        </p:txBody>
      </p:sp>
      <p:pic>
        <p:nvPicPr>
          <p:cNvPr id="7" name="Imagen 6">
            <a:extLst>
              <a:ext uri="{FF2B5EF4-FFF2-40B4-BE49-F238E27FC236}">
                <a16:creationId xmlns:a16="http://schemas.microsoft.com/office/drawing/2014/main" id="{54740743-EF57-42B0-B8F5-052F87EE3C0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
        <p:nvSpPr>
          <p:cNvPr id="8" name="CuadroTexto 7">
            <a:extLst>
              <a:ext uri="{FF2B5EF4-FFF2-40B4-BE49-F238E27FC236}">
                <a16:creationId xmlns:a16="http://schemas.microsoft.com/office/drawing/2014/main" id="{414CEA3E-595F-3D09-427F-E9FF5D771E94}"/>
              </a:ext>
            </a:extLst>
          </p:cNvPr>
          <p:cNvSpPr txBox="1"/>
          <p:nvPr/>
        </p:nvSpPr>
        <p:spPr>
          <a:xfrm>
            <a:off x="934720" y="1767006"/>
            <a:ext cx="9834880" cy="1846659"/>
          </a:xfrm>
          <a:prstGeom prst="rect">
            <a:avLst/>
          </a:prstGeom>
          <a:noFill/>
        </p:spPr>
        <p:txBody>
          <a:bodyPr wrap="square" rtlCol="0">
            <a:spAutoFit/>
          </a:bodyPr>
          <a:lstStyle/>
          <a:p>
            <a:pPr algn="ctr">
              <a:spcAft>
                <a:spcPts val="0"/>
              </a:spcAft>
            </a:pPr>
            <a:r>
              <a:rPr lang="es-CO" sz="2400" b="1" dirty="0">
                <a:solidFill>
                  <a:srgbClr val="00B050"/>
                </a:solidFill>
                <a:latin typeface="+mj-lt"/>
                <a:ea typeface="Times New Roman" panose="02020603050405020304" pitchFamily="18" charset="0"/>
              </a:rPr>
              <a:t>META 3 PRODUCTO 2020-2023</a:t>
            </a:r>
          </a:p>
          <a:p>
            <a:pPr lvl="0" algn="ctr"/>
            <a:r>
              <a:rPr lang="es-ES" sz="2400" b="1" dirty="0">
                <a:solidFill>
                  <a:srgbClr val="000000"/>
                </a:solidFill>
                <a:ea typeface="Times New Roman" panose="02020603050405020304" pitchFamily="18" charset="0"/>
              </a:rPr>
              <a:t>Modernizar una (1) línea de atención y emergencia 123 como componente del SIES Cartagena</a:t>
            </a:r>
          </a:p>
          <a:p>
            <a:pPr algn="ctr">
              <a:spcAft>
                <a:spcPts val="0"/>
              </a:spcAft>
            </a:pPr>
            <a:endParaRPr lang="es-CO" sz="2400" b="1" dirty="0">
              <a:solidFill>
                <a:srgbClr val="00B050"/>
              </a:solidFill>
              <a:latin typeface="+mj-lt"/>
              <a:ea typeface="Times New Roman" panose="02020603050405020304" pitchFamily="18" charset="0"/>
            </a:endParaRPr>
          </a:p>
          <a:p>
            <a:pPr algn="just">
              <a:spcAft>
                <a:spcPts val="0"/>
              </a:spcAft>
            </a:pPr>
            <a:endParaRPr lang="en-US" sz="1800" dirty="0">
              <a:latin typeface="+mj-lt"/>
              <a:ea typeface="Times New Roman" panose="02020603050405020304" pitchFamily="18" charset="0"/>
            </a:endParaRPr>
          </a:p>
        </p:txBody>
      </p:sp>
    </p:spTree>
    <p:extLst>
      <p:ext uri="{BB962C8B-B14F-4D97-AF65-F5344CB8AC3E}">
        <p14:creationId xmlns:p14="http://schemas.microsoft.com/office/powerpoint/2010/main" val="35614381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1695149"/>
            <a:ext cx="10959736" cy="4124206"/>
          </a:xfrm>
          <a:prstGeom prst="rect">
            <a:avLst/>
          </a:prstGeom>
        </p:spPr>
        <p:txBody>
          <a:bodyPr wrap="square">
            <a:spAutoFit/>
          </a:bodyPr>
          <a:lstStyle/>
          <a:p>
            <a:pPr algn="ctr"/>
            <a:r>
              <a:rPr lang="es-CO" sz="2800" b="1" dirty="0">
                <a:latin typeface="Montserrat"/>
              </a:rPr>
              <a:t>¿Qué se hizo? </a:t>
            </a:r>
            <a:endParaRPr lang="en-US" sz="2800" dirty="0">
              <a:latin typeface="Montserrat"/>
            </a:endParaRPr>
          </a:p>
          <a:p>
            <a:endParaRPr lang="es-CO" dirty="0"/>
          </a:p>
          <a:p>
            <a:pPr algn="just"/>
            <a:r>
              <a:rPr lang="es-ES" dirty="0"/>
              <a:t>Se logró el cumplimiento del indicador de producto en un 100%, con la modernización y fortalecimiento de la línea 123, lo que implico el reemplazo de equipos como: </a:t>
            </a:r>
          </a:p>
          <a:p>
            <a:pPr algn="just"/>
            <a:endParaRPr lang="es-ES" dirty="0"/>
          </a:p>
          <a:p>
            <a:pPr marL="285750" indent="-285750" algn="just">
              <a:buFont typeface="Wingdings" panose="05000000000000000000" pitchFamily="2" charset="2"/>
              <a:buChar char="Ø"/>
            </a:pPr>
            <a:r>
              <a:rPr lang="es-ES" dirty="0"/>
              <a:t>1 Planta Telefónica con capacidad de 30 pares aislados.</a:t>
            </a:r>
          </a:p>
          <a:p>
            <a:pPr marL="285750" indent="-285750" algn="just">
              <a:buFont typeface="Wingdings" panose="05000000000000000000" pitchFamily="2" charset="2"/>
              <a:buChar char="Ø"/>
            </a:pPr>
            <a:r>
              <a:rPr lang="es-ES" dirty="0"/>
              <a:t>30 unidades de computadores para terminales de monitoreo</a:t>
            </a:r>
          </a:p>
          <a:p>
            <a:pPr marL="285750" indent="-285750" algn="just">
              <a:buFont typeface="Wingdings" panose="05000000000000000000" pitchFamily="2" charset="2"/>
              <a:buChar char="Ø"/>
            </a:pPr>
            <a:r>
              <a:rPr lang="es-ES" dirty="0"/>
              <a:t>20 teléfonos para recepción de llamadas y el sistema de grabación. </a:t>
            </a:r>
          </a:p>
          <a:p>
            <a:pPr marL="285750" indent="-285750" algn="just">
              <a:buFont typeface="Wingdings" panose="05000000000000000000" pitchFamily="2" charset="2"/>
              <a:buChar char="Ø"/>
            </a:pPr>
            <a:r>
              <a:rPr lang="es-ES" dirty="0"/>
              <a:t>Se fortaleció la atención de la línea 123 mediante la vinculación de 20 personas, quienes apoyan la recepción de llamadas de emergencias.</a:t>
            </a:r>
          </a:p>
          <a:p>
            <a:pPr algn="just"/>
            <a:endParaRPr lang="es-ES" dirty="0"/>
          </a:p>
          <a:p>
            <a:pPr algn="just"/>
            <a:r>
              <a:rPr lang="es-ES" dirty="0"/>
              <a:t>Con lo anterior, las condiciones de atención de la línea 123 para la ciudad han mejorado significativamente, se recibieron 78.339 llamadas más con relación a los tres meses anteriores al ingreso del personal de apoyo. </a:t>
            </a:r>
            <a:endParaRPr lang="en-US" sz="2000" dirty="0">
              <a:latin typeface="Times New Roman" panose="02020603050405020304" pitchFamily="18" charset="0"/>
              <a:ea typeface="Times New Roman" panose="02020603050405020304" pitchFamily="18" charset="0"/>
            </a:endParaRPr>
          </a:p>
        </p:txBody>
      </p:sp>
      <p:pic>
        <p:nvPicPr>
          <p:cNvPr id="7" name="Imagen 6">
            <a:extLst>
              <a:ext uri="{FF2B5EF4-FFF2-40B4-BE49-F238E27FC236}">
                <a16:creationId xmlns:a16="http://schemas.microsoft.com/office/drawing/2014/main" id="{095F37FB-2A99-4AF8-88B9-6ED030E6370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30482077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74766" y="1739064"/>
            <a:ext cx="10977154" cy="4801314"/>
          </a:xfrm>
          <a:prstGeom prst="rect">
            <a:avLst/>
          </a:prstGeom>
        </p:spPr>
        <p:txBody>
          <a:bodyPr wrap="square" anchor="ctr">
            <a:spAutoFit/>
          </a:bodyPr>
          <a:lstStyle/>
          <a:p>
            <a:pPr algn="ctr"/>
            <a:r>
              <a:rPr lang="es-CO" sz="2800" b="1" dirty="0"/>
              <a:t>¿Cómo se hizo? </a:t>
            </a:r>
          </a:p>
          <a:p>
            <a:pPr algn="ctr"/>
            <a:endParaRPr lang="en-US" sz="2800" dirty="0"/>
          </a:p>
          <a:p>
            <a:pPr algn="just"/>
            <a:r>
              <a:rPr lang="es-CO" dirty="0"/>
              <a:t>Se logró mediante la elaboración y trámite del proyecto de inversión denominado: IMPLEMENTACIÓN Y SOSTENIMIENTO DE HERRAMIENTAS TECNOLÓGICAS PARA SEGURIDAD Y SOCORRO EN CARTAGENA DE INDIAS, con código BPIN: 2021130010181, el cual tiene como objetivo: AUMENTAR LA CAPACIDAD DE RESPUESTA DE LOS ORGANISMOS DE SEGURIDAD DEL DISTRITO DE CARTAGENA, y se establecieron las actividades siguientes para el cumplimiento:</a:t>
            </a:r>
            <a:endParaRPr lang="en-US" dirty="0"/>
          </a:p>
          <a:p>
            <a:r>
              <a:rPr lang="es-CO" dirty="0"/>
              <a:t> </a:t>
            </a:r>
            <a:endParaRPr lang="en-US" dirty="0"/>
          </a:p>
          <a:p>
            <a:r>
              <a:rPr lang="es-CO" b="1" dirty="0"/>
              <a:t>Vigencia 2020:</a:t>
            </a:r>
          </a:p>
          <a:p>
            <a:endParaRPr lang="es-CO" b="1" dirty="0"/>
          </a:p>
          <a:p>
            <a:pPr algn="just"/>
            <a:r>
              <a:rPr lang="es-CO" dirty="0"/>
              <a:t>Se contrató el diagnóstico y servicio de mantenimiento al macro sistema SIES, que incluyó bolsa de repuestos, destinado al funcionamiento y supervisión de los subsistemas SIES de Cartagena: circuito cerrado de televisión CCTV de Cartagena de indias, línea de atención y prevención de emergencias 123 y alarmas comunitarias que impactan lo priorizado por la Policía metropolitana de Cartagena de indias, por valor de $474,820,000.oo</a:t>
            </a:r>
            <a:endParaRPr lang="en-US" dirty="0"/>
          </a:p>
          <a:p>
            <a:r>
              <a:rPr lang="es-CO" sz="1600" dirty="0">
                <a:latin typeface="Montserrat"/>
              </a:rPr>
              <a:t> </a:t>
            </a:r>
            <a:endParaRPr lang="en-US" sz="1600" dirty="0">
              <a:latin typeface="Montserrat"/>
            </a:endParaRPr>
          </a:p>
        </p:txBody>
      </p:sp>
      <p:pic>
        <p:nvPicPr>
          <p:cNvPr id="7" name="Imagen 6">
            <a:extLst>
              <a:ext uri="{FF2B5EF4-FFF2-40B4-BE49-F238E27FC236}">
                <a16:creationId xmlns:a16="http://schemas.microsoft.com/office/drawing/2014/main" id="{97BD1E9B-4C75-44CA-8542-615606CEE0F9}"/>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40733313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35578" y="1443395"/>
            <a:ext cx="10779034" cy="3970318"/>
          </a:xfrm>
          <a:prstGeom prst="rect">
            <a:avLst/>
          </a:prstGeom>
        </p:spPr>
        <p:txBody>
          <a:bodyPr wrap="square" anchor="ctr">
            <a:spAutoFit/>
          </a:bodyPr>
          <a:lstStyle/>
          <a:p>
            <a:pPr algn="ctr"/>
            <a:r>
              <a:rPr lang="es-CO" sz="2800" b="1" dirty="0"/>
              <a:t>¿Cómo se hizo? </a:t>
            </a:r>
          </a:p>
          <a:p>
            <a:pPr algn="ctr"/>
            <a:endParaRPr lang="en-US" sz="2800" dirty="0"/>
          </a:p>
          <a:p>
            <a:r>
              <a:rPr lang="es-CO" b="1" dirty="0"/>
              <a:t>Vigencia 2023:</a:t>
            </a:r>
          </a:p>
          <a:p>
            <a:endParaRPr lang="es-CO" b="1" dirty="0"/>
          </a:p>
          <a:p>
            <a:pPr algn="just"/>
            <a:r>
              <a:rPr lang="es-CO" dirty="0"/>
              <a:t>Contratamos el servicio de mantenimiento preventivo y correctivo de los subsistemas SIES Alarmas Comunitarias y Línea Única de Emergencias 123 de Cartagena de Indias que incluye el Suministro de partes, elementos, piezas y equipos con objeto de mejorar el funcionamiento, optimizar y/o modernizar dichos sistemas, por valor de $573,079,999.oo.</a:t>
            </a:r>
            <a:endParaRPr lang="en-US" dirty="0"/>
          </a:p>
          <a:p>
            <a:pPr algn="just"/>
            <a:r>
              <a:rPr lang="es-CO" dirty="0"/>
              <a:t> </a:t>
            </a:r>
            <a:endParaRPr lang="en-US" dirty="0"/>
          </a:p>
          <a:p>
            <a:pPr algn="just"/>
            <a:r>
              <a:rPr lang="es-CO" dirty="0"/>
              <a:t>La inversión total es de $1.047.899.999.oo, y la gestión se adelantó en articulación con la Policía Metropolitana de Cartagena – MECAR, con quienes se definieron especificaciones técnicas de los equipos a actualizar.</a:t>
            </a:r>
            <a:endParaRPr lang="en-US" dirty="0"/>
          </a:p>
          <a:p>
            <a:pPr algn="just"/>
            <a:r>
              <a:rPr lang="es-CO" sz="1600" dirty="0">
                <a:latin typeface="Montserrat"/>
              </a:rPr>
              <a:t> </a:t>
            </a:r>
            <a:endParaRPr lang="en-US" sz="1600" dirty="0">
              <a:latin typeface="Montserrat"/>
            </a:endParaRPr>
          </a:p>
        </p:txBody>
      </p:sp>
      <p:pic>
        <p:nvPicPr>
          <p:cNvPr id="7" name="Imagen 6">
            <a:extLst>
              <a:ext uri="{FF2B5EF4-FFF2-40B4-BE49-F238E27FC236}">
                <a16:creationId xmlns:a16="http://schemas.microsoft.com/office/drawing/2014/main" id="{87F11B8F-3CE8-4D89-9ADA-584A190E252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40395797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496389" y="1702980"/>
            <a:ext cx="10739846" cy="3847207"/>
          </a:xfrm>
          <a:prstGeom prst="rect">
            <a:avLst/>
          </a:prstGeom>
        </p:spPr>
        <p:txBody>
          <a:bodyPr wrap="square" anchor="ctr">
            <a:spAutoFit/>
          </a:bodyPr>
          <a:lstStyle/>
          <a:p>
            <a:pPr marL="342900" indent="-342900" algn="just">
              <a:buFont typeface="Wingdings" panose="05000000000000000000" pitchFamily="2" charset="2"/>
              <a:buChar char="Ø"/>
            </a:pPr>
            <a:r>
              <a:rPr lang="es-CO" sz="2400" b="1" dirty="0">
                <a:latin typeface="Montserrat"/>
              </a:rPr>
              <a:t>Reto:</a:t>
            </a:r>
            <a:endParaRPr lang="en-US" sz="2400" b="1" dirty="0">
              <a:latin typeface="Montserrat"/>
            </a:endParaRPr>
          </a:p>
          <a:p>
            <a:endParaRPr lang="en-US" dirty="0"/>
          </a:p>
          <a:p>
            <a:pPr algn="just"/>
            <a:r>
              <a:rPr lang="es-ES" sz="2400" dirty="0"/>
              <a:t>Garantizar la articulación interinstitucional que permita dar cumplimiento al CONPES sobre SIES.</a:t>
            </a:r>
            <a:r>
              <a:rPr lang="es-CO" sz="2400" dirty="0"/>
              <a:t> </a:t>
            </a:r>
            <a:endParaRPr lang="en-US" sz="2400" dirty="0"/>
          </a:p>
          <a:p>
            <a:pPr algn="just"/>
            <a:r>
              <a:rPr lang="es-CO" dirty="0">
                <a:latin typeface="Montserrat"/>
              </a:rPr>
              <a:t> </a:t>
            </a:r>
            <a:endParaRPr lang="en-US" dirty="0">
              <a:latin typeface="Montserrat"/>
            </a:endParaRPr>
          </a:p>
          <a:p>
            <a:pPr marL="342900" indent="-342900" algn="just">
              <a:buFont typeface="Wingdings" panose="05000000000000000000" pitchFamily="2" charset="2"/>
              <a:buChar char="Ø"/>
            </a:pPr>
            <a:r>
              <a:rPr lang="es-CO" sz="2400" b="1" dirty="0">
                <a:latin typeface="Montserrat"/>
              </a:rPr>
              <a:t>Recomendación:</a:t>
            </a:r>
          </a:p>
          <a:p>
            <a:pPr marL="342900" indent="-342900" algn="just">
              <a:buFont typeface="Wingdings" panose="05000000000000000000" pitchFamily="2" charset="2"/>
              <a:buChar char="Ø"/>
            </a:pPr>
            <a:endParaRPr lang="en-US" sz="2400" dirty="0"/>
          </a:p>
          <a:p>
            <a:pPr algn="just"/>
            <a:r>
              <a:rPr lang="es-ES" sz="2400" dirty="0"/>
              <a:t>Financiar y establecer una sala de crisis en la alcaldía distrital, donde se logre la articulación real de las instituciones que deben hacer parte de SIES.</a:t>
            </a:r>
            <a:endParaRPr lang="en-US" sz="1400" dirty="0">
              <a:latin typeface="Montserrat"/>
              <a:ea typeface="Times New Roman" panose="02020603050405020304" pitchFamily="18" charset="0"/>
            </a:endParaRPr>
          </a:p>
          <a:p>
            <a:r>
              <a:rPr lang="es-CO" sz="1600" dirty="0">
                <a:latin typeface="Montserrat"/>
              </a:rPr>
              <a:t> </a:t>
            </a:r>
            <a:endParaRPr lang="en-US" sz="1600" dirty="0">
              <a:latin typeface="Montserrat"/>
            </a:endParaRPr>
          </a:p>
        </p:txBody>
      </p:sp>
      <p:pic>
        <p:nvPicPr>
          <p:cNvPr id="7" name="Imagen 6">
            <a:extLst>
              <a:ext uri="{FF2B5EF4-FFF2-40B4-BE49-F238E27FC236}">
                <a16:creationId xmlns:a16="http://schemas.microsoft.com/office/drawing/2014/main" id="{27280FD9-55C6-416C-9266-83E6C94E619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3845977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2578"/>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3469323"/>
            <a:ext cx="10959736" cy="2523768"/>
          </a:xfrm>
          <a:prstGeom prst="rect">
            <a:avLst/>
          </a:prstGeom>
        </p:spPr>
        <p:txBody>
          <a:bodyPr wrap="square">
            <a:spAutoFit/>
          </a:bodyPr>
          <a:lstStyle/>
          <a:p>
            <a:pPr marL="342900" indent="-342900" algn="just">
              <a:buFont typeface="Wingdings" panose="05000000000000000000" pitchFamily="2" charset="2"/>
              <a:buChar char="Ø"/>
            </a:pPr>
            <a:r>
              <a:rPr lang="es-CO" sz="2000" b="1" dirty="0">
                <a:solidFill>
                  <a:srgbClr val="000000"/>
                </a:solidFill>
                <a:latin typeface="+mj-lt"/>
                <a:ea typeface="Times New Roman" panose="02020603050405020304" pitchFamily="18" charset="0"/>
              </a:rPr>
              <a:t>Pilar: CARTAGENA TRANSPARENTE</a:t>
            </a:r>
            <a:endParaRPr lang="en-US" sz="2000" b="1" dirty="0">
              <a:latin typeface="+mj-lt"/>
              <a:ea typeface="Times New Roman" panose="02020603050405020304" pitchFamily="18" charset="0"/>
            </a:endParaRPr>
          </a:p>
          <a:p>
            <a:pPr marL="342900" indent="-342900" algn="just">
              <a:buFont typeface="Wingdings" panose="05000000000000000000" pitchFamily="2" charset="2"/>
              <a:buChar char="Ø"/>
            </a:pPr>
            <a:r>
              <a:rPr lang="es-CO" sz="2000" b="1" dirty="0">
                <a:solidFill>
                  <a:srgbClr val="000000"/>
                </a:solidFill>
                <a:latin typeface="+mj-lt"/>
                <a:ea typeface="Times New Roman" panose="02020603050405020304" pitchFamily="18" charset="0"/>
              </a:rPr>
              <a:t>Línea Estratégica: CONVIVENCIA Y SEGURIDAD PARA LA GOBERNABILIDAD</a:t>
            </a:r>
            <a:endParaRPr lang="en-US" sz="2000" b="1" dirty="0">
              <a:latin typeface="+mj-lt"/>
              <a:ea typeface="Times New Roman" panose="02020603050405020304" pitchFamily="18" charset="0"/>
            </a:endParaRPr>
          </a:p>
          <a:p>
            <a:pPr marL="342900" indent="-342900" algn="just">
              <a:buFont typeface="Wingdings" panose="05000000000000000000" pitchFamily="2" charset="2"/>
              <a:buChar char="Ø"/>
            </a:pPr>
            <a:r>
              <a:rPr lang="es-CO" sz="2000" b="1" dirty="0">
                <a:latin typeface="+mj-lt"/>
              </a:rPr>
              <a:t>Programa: IMPLEMENTACIÓN Y SOSTENIMIENTO DE LAS HERRAMIENTAS TECNOLÓGICAS PARA LA SEGURIDAD Y SOCORRO</a:t>
            </a:r>
            <a:endParaRPr lang="en-US" sz="2000" b="1" dirty="0">
              <a:latin typeface="+mj-lt"/>
            </a:endParaRPr>
          </a:p>
          <a:p>
            <a:pPr algn="just">
              <a:spcAft>
                <a:spcPts val="0"/>
              </a:spcAft>
            </a:pPr>
            <a:r>
              <a:rPr lang="es-CO" dirty="0">
                <a:solidFill>
                  <a:srgbClr val="000000"/>
                </a:solidFill>
                <a:latin typeface="+mj-lt"/>
                <a:ea typeface="Times New Roman" panose="02020603050405020304" pitchFamily="18" charset="0"/>
              </a:rPr>
              <a:t> </a:t>
            </a:r>
            <a:endParaRPr lang="en-US" dirty="0">
              <a:latin typeface="+mj-lt"/>
              <a:ea typeface="Times New Roman" panose="02020603050405020304" pitchFamily="18" charset="0"/>
            </a:endParaRPr>
          </a:p>
          <a:p>
            <a:pPr lvl="0" algn="just">
              <a:spcAft>
                <a:spcPts val="0"/>
              </a:spcAft>
            </a:pPr>
            <a:r>
              <a:rPr lang="es-ES" sz="2000" b="1" dirty="0">
                <a:solidFill>
                  <a:srgbClr val="000000"/>
                </a:solidFill>
                <a:latin typeface="+mj-lt"/>
                <a:ea typeface="Times New Roman" panose="02020603050405020304" pitchFamily="18" charset="0"/>
              </a:rPr>
              <a:t>INDICADOR DE PRODUCTO SEGÚN PDD:</a:t>
            </a:r>
          </a:p>
          <a:p>
            <a:pPr lvl="0" algn="just">
              <a:spcAft>
                <a:spcPts val="0"/>
              </a:spcAft>
            </a:pPr>
            <a:r>
              <a:rPr lang="es-ES" sz="2000" dirty="0">
                <a:solidFill>
                  <a:srgbClr val="000000"/>
                </a:solidFill>
                <a:latin typeface="+mj-lt"/>
                <a:ea typeface="Times New Roman" panose="02020603050405020304" pitchFamily="18" charset="0"/>
              </a:rPr>
              <a:t>Número de Alarmas Comunitarias adicionales instaladas</a:t>
            </a:r>
          </a:p>
          <a:p>
            <a:pPr lvl="0" algn="just">
              <a:spcAft>
                <a:spcPts val="0"/>
              </a:spcAft>
            </a:pPr>
            <a:endParaRPr lang="es-ES" sz="2000" b="1" dirty="0">
              <a:solidFill>
                <a:srgbClr val="000000"/>
              </a:solidFill>
              <a:latin typeface="+mj-lt"/>
              <a:ea typeface="Times New Roman" panose="02020603050405020304" pitchFamily="18" charset="0"/>
            </a:endParaRPr>
          </a:p>
        </p:txBody>
      </p:sp>
      <p:pic>
        <p:nvPicPr>
          <p:cNvPr id="7" name="Imagen 6">
            <a:extLst>
              <a:ext uri="{FF2B5EF4-FFF2-40B4-BE49-F238E27FC236}">
                <a16:creationId xmlns:a16="http://schemas.microsoft.com/office/drawing/2014/main" id="{E8D26084-58A1-4940-82FA-D6ED6569572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
        <p:nvSpPr>
          <p:cNvPr id="8" name="CuadroTexto 7">
            <a:extLst>
              <a:ext uri="{FF2B5EF4-FFF2-40B4-BE49-F238E27FC236}">
                <a16:creationId xmlns:a16="http://schemas.microsoft.com/office/drawing/2014/main" id="{414CEA3E-595F-3D09-427F-E9FF5D771E94}"/>
              </a:ext>
            </a:extLst>
          </p:cNvPr>
          <p:cNvSpPr txBox="1"/>
          <p:nvPr/>
        </p:nvSpPr>
        <p:spPr>
          <a:xfrm>
            <a:off x="934720" y="1767006"/>
            <a:ext cx="9834880" cy="1846659"/>
          </a:xfrm>
          <a:prstGeom prst="rect">
            <a:avLst/>
          </a:prstGeom>
          <a:noFill/>
        </p:spPr>
        <p:txBody>
          <a:bodyPr wrap="square" rtlCol="0">
            <a:spAutoFit/>
          </a:bodyPr>
          <a:lstStyle/>
          <a:p>
            <a:pPr algn="ctr">
              <a:spcAft>
                <a:spcPts val="0"/>
              </a:spcAft>
            </a:pPr>
            <a:r>
              <a:rPr lang="es-CO" sz="2400" b="1" dirty="0">
                <a:solidFill>
                  <a:srgbClr val="00B050"/>
                </a:solidFill>
                <a:latin typeface="+mj-lt"/>
                <a:ea typeface="Times New Roman" panose="02020603050405020304" pitchFamily="18" charset="0"/>
              </a:rPr>
              <a:t>META 4  PRODUCTO 2020-2023</a:t>
            </a:r>
          </a:p>
          <a:p>
            <a:pPr lvl="0" algn="ctr">
              <a:spcAft>
                <a:spcPts val="0"/>
              </a:spcAft>
            </a:pPr>
            <a:r>
              <a:rPr lang="es-ES" sz="2400" b="1" dirty="0">
                <a:solidFill>
                  <a:srgbClr val="000000"/>
                </a:solidFill>
                <a:ea typeface="Times New Roman" panose="02020603050405020304" pitchFamily="18" charset="0"/>
              </a:rPr>
              <a:t>Instalar 100 Alarmas comunitarias adicionales como componente del SIES Cartagena</a:t>
            </a:r>
          </a:p>
          <a:p>
            <a:pPr algn="ctr">
              <a:spcAft>
                <a:spcPts val="0"/>
              </a:spcAft>
            </a:pPr>
            <a:endParaRPr lang="es-CO" sz="2400" b="1" dirty="0">
              <a:solidFill>
                <a:srgbClr val="00B050"/>
              </a:solidFill>
              <a:latin typeface="+mj-lt"/>
              <a:ea typeface="Times New Roman" panose="02020603050405020304" pitchFamily="18" charset="0"/>
            </a:endParaRPr>
          </a:p>
          <a:p>
            <a:pPr algn="just">
              <a:spcAft>
                <a:spcPts val="0"/>
              </a:spcAft>
            </a:pPr>
            <a:endParaRPr lang="en-US" sz="1800" dirty="0">
              <a:latin typeface="+mj-lt"/>
              <a:ea typeface="Times New Roman" panose="02020603050405020304" pitchFamily="18" charset="0"/>
            </a:endParaRPr>
          </a:p>
        </p:txBody>
      </p:sp>
    </p:spTree>
    <p:extLst>
      <p:ext uri="{BB962C8B-B14F-4D97-AF65-F5344CB8AC3E}">
        <p14:creationId xmlns:p14="http://schemas.microsoft.com/office/powerpoint/2010/main" val="3817374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1887517"/>
            <a:ext cx="10959736" cy="4093428"/>
          </a:xfrm>
          <a:prstGeom prst="rect">
            <a:avLst/>
          </a:prstGeom>
        </p:spPr>
        <p:txBody>
          <a:bodyPr wrap="square">
            <a:spAutoFit/>
          </a:bodyPr>
          <a:lstStyle/>
          <a:p>
            <a:pPr algn="ctr"/>
            <a:r>
              <a:rPr lang="es-ES" sz="2400" b="1" dirty="0"/>
              <a:t>MISIÓN</a:t>
            </a:r>
          </a:p>
          <a:p>
            <a:pPr algn="just"/>
            <a:endParaRPr lang="es-ES" sz="2400" dirty="0"/>
          </a:p>
          <a:p>
            <a:pPr algn="just"/>
            <a:r>
              <a:rPr lang="es-ES" sz="2400" dirty="0"/>
              <a:t>DISTRISEGURIDAD es un establecimiento público vinculado al distrito de Cartagena cuya finalidad es obtener recursos, aplicarlos y controlarlos racional y transparentemente en el apoyo logístico y tecnológico a la alcaldía distrital, organismos de seguridad y comunidad de Cartagena de indias para el desarrollo e implementación de proyectos y programas cuyo fin sea contribuir con el mejoramiento de las condiciones de seguridad integral y convivencia en el distrito.</a:t>
            </a:r>
          </a:p>
          <a:p>
            <a:pPr algn="just">
              <a:spcAft>
                <a:spcPts val="0"/>
              </a:spcAft>
            </a:pPr>
            <a:endParaRPr lang="en-US" sz="2000" dirty="0">
              <a:latin typeface="Times New Roman" panose="02020603050405020304" pitchFamily="18" charset="0"/>
              <a:ea typeface="Times New Roman" panose="02020603050405020304" pitchFamily="18" charset="0"/>
            </a:endParaRPr>
          </a:p>
        </p:txBody>
      </p:sp>
      <p:pic>
        <p:nvPicPr>
          <p:cNvPr id="4" name="Imagen 3">
            <a:extLst>
              <a:ext uri="{FF2B5EF4-FFF2-40B4-BE49-F238E27FC236}">
                <a16:creationId xmlns:a16="http://schemas.microsoft.com/office/drawing/2014/main" id="{57BA8B07-FB9E-4766-ACC7-8C315F7C74D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40178328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1695149"/>
            <a:ext cx="10959736" cy="2954655"/>
          </a:xfrm>
          <a:prstGeom prst="rect">
            <a:avLst/>
          </a:prstGeom>
        </p:spPr>
        <p:txBody>
          <a:bodyPr wrap="square">
            <a:spAutoFit/>
          </a:bodyPr>
          <a:lstStyle/>
          <a:p>
            <a:pPr algn="ctr"/>
            <a:r>
              <a:rPr lang="es-CO" sz="2800" b="1" dirty="0">
                <a:latin typeface="Montserrat"/>
              </a:rPr>
              <a:t>¿Qué se hizo? </a:t>
            </a:r>
            <a:endParaRPr lang="en-US" sz="2800" dirty="0">
              <a:latin typeface="Montserrat"/>
            </a:endParaRPr>
          </a:p>
          <a:p>
            <a:endParaRPr lang="es-CO" dirty="0"/>
          </a:p>
          <a:p>
            <a:pPr algn="just"/>
            <a:r>
              <a:rPr lang="es-CO" sz="2000" dirty="0"/>
              <a:t>Se logró el cumplimiento de la meta de producto en un 105%, ya que, en el plan de desarrollo distrital, se fijó la instalación de 100 alarmas adicionales para el cuatrienio 2020 - 2023, y se instalaron 105 alarmas, es de resaltar que las alarmas comunitarias están asociadas frentes de seguridad ciudadanos, por lo cual se fortalecieron las condiciones de seguridad en el componente de prevención en 105 sectores y/o barrios de la ciudad, Existían 120 alarmas.</a:t>
            </a:r>
            <a:endParaRPr lang="en-US" sz="2000" dirty="0"/>
          </a:p>
          <a:p>
            <a:pPr algn="just"/>
            <a:endParaRPr lang="en-US" sz="2000" dirty="0">
              <a:latin typeface="Times New Roman" panose="02020603050405020304" pitchFamily="18" charset="0"/>
              <a:ea typeface="Times New Roman" panose="02020603050405020304" pitchFamily="18" charset="0"/>
            </a:endParaRPr>
          </a:p>
        </p:txBody>
      </p:sp>
      <p:pic>
        <p:nvPicPr>
          <p:cNvPr id="7" name="Imagen 6">
            <a:extLst>
              <a:ext uri="{FF2B5EF4-FFF2-40B4-BE49-F238E27FC236}">
                <a16:creationId xmlns:a16="http://schemas.microsoft.com/office/drawing/2014/main" id="{FEEEC471-824C-4F64-A079-950523F84A7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8518764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35578" y="1405209"/>
            <a:ext cx="10779034" cy="5078313"/>
          </a:xfrm>
          <a:prstGeom prst="rect">
            <a:avLst/>
          </a:prstGeom>
        </p:spPr>
        <p:txBody>
          <a:bodyPr wrap="square" anchor="ctr">
            <a:spAutoFit/>
          </a:bodyPr>
          <a:lstStyle/>
          <a:p>
            <a:pPr algn="ctr"/>
            <a:r>
              <a:rPr lang="es-CO" sz="2800" b="1" dirty="0"/>
              <a:t>¿Cómo se hizo? </a:t>
            </a:r>
          </a:p>
          <a:p>
            <a:pPr algn="ctr"/>
            <a:endParaRPr lang="en-US" sz="2800" dirty="0"/>
          </a:p>
          <a:p>
            <a:pPr algn="just"/>
            <a:r>
              <a:rPr lang="es-CO" dirty="0"/>
              <a:t>Se logró mediante la elaboración y tramite del proyecto de inversión denominado: IMPLEMENTACIÓN Y SOSTENIMIENTO DE HERRAMIENTAS TECNOLÓGICAS PARA SEGURIDAD Y SOCORRO EN CARTAGENA DE INDIAS, con código BPIN: 2021130010181, el cual tiene como objetivo: AUMENTAR LA CAPACIDAD DE RESPUESTA DE LOS ORGANISMOS DE SEGURIDAD DEL DISTRITO DE CARTAGENA, y se establecieron las actividades: </a:t>
            </a:r>
            <a:endParaRPr lang="en-US" dirty="0"/>
          </a:p>
          <a:p>
            <a:pPr algn="just"/>
            <a:r>
              <a:rPr lang="es-CO" dirty="0"/>
              <a:t> </a:t>
            </a:r>
            <a:endParaRPr lang="en-US" dirty="0"/>
          </a:p>
          <a:p>
            <a:pPr algn="just"/>
            <a:r>
              <a:rPr lang="es-CO" b="1" dirty="0"/>
              <a:t>Vigencia 2022:</a:t>
            </a:r>
          </a:p>
          <a:p>
            <a:pPr algn="just"/>
            <a:endParaRPr lang="en-US" b="1" dirty="0"/>
          </a:p>
          <a:p>
            <a:pPr algn="just"/>
            <a:r>
              <a:rPr lang="es-CO" dirty="0"/>
              <a:t>Contratamos la implementación de Sistemas de seguridad inteligente en marco de la estrategia ENTORNOS ESCOLARES SEGUROS como componente del proyecto de inversión denominado Implementación y Sostenimiento de las Herramientas Tecnológicas para Seguridad y Socorro en Cartagena de Indias, por valor de $1,216,836,600.00, incluyo el suministro e instalación de 70 sistemas alarmas.</a:t>
            </a:r>
            <a:endParaRPr lang="en-US" dirty="0"/>
          </a:p>
          <a:p>
            <a:pPr algn="just"/>
            <a:r>
              <a:rPr lang="es-CO" sz="1600" dirty="0">
                <a:latin typeface="Montserrat"/>
              </a:rPr>
              <a:t> </a:t>
            </a:r>
            <a:endParaRPr lang="en-US" sz="1600" dirty="0">
              <a:latin typeface="Montserrat"/>
            </a:endParaRPr>
          </a:p>
        </p:txBody>
      </p:sp>
      <p:pic>
        <p:nvPicPr>
          <p:cNvPr id="7" name="Imagen 6">
            <a:extLst>
              <a:ext uri="{FF2B5EF4-FFF2-40B4-BE49-F238E27FC236}">
                <a16:creationId xmlns:a16="http://schemas.microsoft.com/office/drawing/2014/main" id="{7408E7ED-9ECD-4391-8AA4-1E4AAD6E0D5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37118758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35578" y="1858893"/>
            <a:ext cx="10779034" cy="3139321"/>
          </a:xfrm>
          <a:prstGeom prst="rect">
            <a:avLst/>
          </a:prstGeom>
        </p:spPr>
        <p:txBody>
          <a:bodyPr wrap="square" anchor="ctr">
            <a:spAutoFit/>
          </a:bodyPr>
          <a:lstStyle/>
          <a:p>
            <a:pPr algn="ctr"/>
            <a:r>
              <a:rPr lang="es-CO" sz="2800" b="1" dirty="0"/>
              <a:t>¿Cómo se hizo? </a:t>
            </a:r>
          </a:p>
          <a:p>
            <a:pPr algn="ctr"/>
            <a:endParaRPr lang="en-US" sz="2800" dirty="0"/>
          </a:p>
          <a:p>
            <a:pPr algn="just"/>
            <a:r>
              <a:rPr lang="es-CO" dirty="0"/>
              <a:t>Contratamos la implementación del sistema de alarmas comunitarias dentro del proyecto implementación y sostenimiento de herramientas tecnológicas para seguridad y socorro, por valor de $608,825,000.00, con un aporte de 35 sistemas de alarmas.</a:t>
            </a:r>
            <a:endParaRPr lang="en-US" dirty="0"/>
          </a:p>
          <a:p>
            <a:pPr algn="just"/>
            <a:r>
              <a:rPr lang="es-CO" dirty="0"/>
              <a:t> </a:t>
            </a:r>
            <a:endParaRPr lang="en-US" dirty="0"/>
          </a:p>
          <a:p>
            <a:pPr algn="just"/>
            <a:r>
              <a:rPr lang="es-CO" dirty="0"/>
              <a:t>El valor total invertido es de $1.825.661.600.oo, la gestión se adelantó en articulación con la Policía Metropolitana de Cartagena – MECAR, con quienes se definieron especificaciones técnicas de los equipos a actualizar.</a:t>
            </a:r>
            <a:endParaRPr lang="en-US" dirty="0"/>
          </a:p>
          <a:p>
            <a:pPr algn="just"/>
            <a:r>
              <a:rPr lang="es-CO" sz="1600" dirty="0">
                <a:latin typeface="Montserrat"/>
              </a:rPr>
              <a:t> </a:t>
            </a:r>
            <a:endParaRPr lang="en-US" sz="1600" dirty="0">
              <a:latin typeface="Montserrat"/>
            </a:endParaRPr>
          </a:p>
        </p:txBody>
      </p:sp>
      <p:pic>
        <p:nvPicPr>
          <p:cNvPr id="7" name="Imagen 6">
            <a:extLst>
              <a:ext uri="{FF2B5EF4-FFF2-40B4-BE49-F238E27FC236}">
                <a16:creationId xmlns:a16="http://schemas.microsoft.com/office/drawing/2014/main" id="{485B8A6E-1AB8-423A-95A3-7ACEC09B2FA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2295696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09452" y="1741769"/>
            <a:ext cx="10739846" cy="4431983"/>
          </a:xfrm>
          <a:prstGeom prst="rect">
            <a:avLst/>
          </a:prstGeom>
        </p:spPr>
        <p:txBody>
          <a:bodyPr wrap="square" anchor="ctr">
            <a:spAutoFit/>
          </a:bodyPr>
          <a:lstStyle/>
          <a:p>
            <a:pPr marL="342900" indent="-342900" algn="just">
              <a:buFont typeface="Wingdings" panose="05000000000000000000" pitchFamily="2" charset="2"/>
              <a:buChar char="Ø"/>
            </a:pPr>
            <a:r>
              <a:rPr lang="es-CO" sz="1900" b="1" dirty="0"/>
              <a:t>Reto:</a:t>
            </a:r>
            <a:endParaRPr lang="en-US" sz="1900" b="1" dirty="0"/>
          </a:p>
          <a:p>
            <a:pPr algn="just"/>
            <a:endParaRPr lang="en-US" sz="1900" dirty="0"/>
          </a:p>
          <a:p>
            <a:pPr algn="just"/>
            <a:r>
              <a:rPr lang="es-ES" sz="1900" dirty="0"/>
              <a:t>Modernizar el sistema de alarmas comunitarias que coadyuvan en la participación ciudadana en los barrios o sectores de Cartagena.</a:t>
            </a:r>
          </a:p>
          <a:p>
            <a:pPr algn="just"/>
            <a:endParaRPr lang="en-US" sz="1900" dirty="0"/>
          </a:p>
          <a:p>
            <a:pPr marL="342900" indent="-342900" algn="just">
              <a:buFont typeface="Wingdings" panose="05000000000000000000" pitchFamily="2" charset="2"/>
              <a:buChar char="Ø"/>
            </a:pPr>
            <a:r>
              <a:rPr lang="es-CO" sz="1900" b="1" dirty="0"/>
              <a:t>Recomendación:</a:t>
            </a:r>
          </a:p>
          <a:p>
            <a:pPr marL="342900" indent="-342900" algn="just">
              <a:buFont typeface="Wingdings" panose="05000000000000000000" pitchFamily="2" charset="2"/>
              <a:buChar char="Ø"/>
            </a:pPr>
            <a:endParaRPr lang="en-US" sz="1900" dirty="0"/>
          </a:p>
          <a:p>
            <a:pPr algn="just"/>
            <a:r>
              <a:rPr lang="es-ES" sz="1900" dirty="0"/>
              <a:t>Repotenciar y/o actualizar los sistemas de alarmas comunitarias existentes en la ciudad, para lograr estandarizar la tecnología de los equipos.</a:t>
            </a:r>
          </a:p>
          <a:p>
            <a:pPr algn="just"/>
            <a:r>
              <a:rPr lang="es-ES" sz="1900" dirty="0"/>
              <a:t>Establecer una política de Integración de los sistemas de alarmas comunitarias de las diversas oficinas de la administración distrital, Secretaria del Interior – </a:t>
            </a:r>
            <a:r>
              <a:rPr lang="es-ES" sz="1900" dirty="0" err="1"/>
              <a:t>Distriseguridad</a:t>
            </a:r>
            <a:r>
              <a:rPr lang="es-ES" sz="1900" dirty="0"/>
              <a:t>, sujeto al Plan Integral de Seguridad y Convivencia Ciudadana – PISCC.</a:t>
            </a:r>
          </a:p>
          <a:p>
            <a:pPr algn="just"/>
            <a:r>
              <a:rPr lang="es-ES" sz="1900" dirty="0"/>
              <a:t>Ampliar la cobertura del sistema de alarmas comunitarias a zonas en expansión y corregimientos.</a:t>
            </a:r>
          </a:p>
          <a:p>
            <a:r>
              <a:rPr lang="es-CO" sz="1600" dirty="0">
                <a:latin typeface="Montserrat"/>
              </a:rPr>
              <a:t> </a:t>
            </a:r>
            <a:endParaRPr lang="en-US" sz="1600" dirty="0">
              <a:latin typeface="Montserrat"/>
            </a:endParaRPr>
          </a:p>
        </p:txBody>
      </p:sp>
      <p:pic>
        <p:nvPicPr>
          <p:cNvPr id="7" name="Imagen 6">
            <a:extLst>
              <a:ext uri="{FF2B5EF4-FFF2-40B4-BE49-F238E27FC236}">
                <a16:creationId xmlns:a16="http://schemas.microsoft.com/office/drawing/2014/main" id="{CA04C335-A638-4D16-B4E6-607D1567A88B}"/>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37585163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24"/>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3405249"/>
            <a:ext cx="10959736" cy="2862322"/>
          </a:xfrm>
          <a:prstGeom prst="rect">
            <a:avLst/>
          </a:prstGeom>
        </p:spPr>
        <p:txBody>
          <a:bodyPr wrap="square">
            <a:spAutoFit/>
          </a:bodyPr>
          <a:lstStyle/>
          <a:p>
            <a:pPr marL="342900" indent="-342900" algn="just">
              <a:buFont typeface="Wingdings" panose="05000000000000000000" pitchFamily="2" charset="2"/>
              <a:buChar char="Ø"/>
            </a:pPr>
            <a:r>
              <a:rPr lang="es-CO" sz="2000" b="1" dirty="0">
                <a:solidFill>
                  <a:srgbClr val="000000"/>
                </a:solidFill>
                <a:latin typeface="Montserrat"/>
                <a:ea typeface="Times New Roman" panose="02020603050405020304" pitchFamily="18" charset="0"/>
              </a:rPr>
              <a:t>Pilar: CARTAGENA TRANSPARENTE</a:t>
            </a:r>
            <a:endParaRPr lang="en-US" sz="2000" b="1" dirty="0">
              <a:latin typeface="Montserrat"/>
              <a:ea typeface="Times New Roman" panose="02020603050405020304" pitchFamily="18" charset="0"/>
            </a:endParaRPr>
          </a:p>
          <a:p>
            <a:pPr marL="342900" indent="-342900" algn="just">
              <a:buFont typeface="Wingdings" panose="05000000000000000000" pitchFamily="2" charset="2"/>
              <a:buChar char="Ø"/>
            </a:pPr>
            <a:r>
              <a:rPr lang="es-CO" sz="2000" b="1" dirty="0">
                <a:solidFill>
                  <a:srgbClr val="000000"/>
                </a:solidFill>
                <a:latin typeface="Montserrat"/>
                <a:ea typeface="Times New Roman" panose="02020603050405020304" pitchFamily="18" charset="0"/>
              </a:rPr>
              <a:t>Línea Estratégica: CONVIVENCIA Y SEGURIDAD PARA LA GOBERNABILIDAD</a:t>
            </a:r>
            <a:endParaRPr lang="en-US" sz="2000" b="1" dirty="0">
              <a:latin typeface="Montserrat"/>
              <a:ea typeface="Times New Roman" panose="02020603050405020304" pitchFamily="18" charset="0"/>
            </a:endParaRPr>
          </a:p>
          <a:p>
            <a:pPr marL="342900" indent="-342900" algn="just">
              <a:buFont typeface="Wingdings" panose="05000000000000000000" pitchFamily="2" charset="2"/>
              <a:buChar char="Ø"/>
            </a:pPr>
            <a:r>
              <a:rPr lang="es-ES" sz="2000" b="1" dirty="0">
                <a:latin typeface="Montserrat"/>
              </a:rPr>
              <a:t>Programa: OPTIMIZACIÓN DE LA INFRAESTRUCTURA Y MOVILIDAD DE LOS ORGANISMOS DE SEGURIDAD Y SOCORRO</a:t>
            </a:r>
          </a:p>
          <a:p>
            <a:pPr marL="342900" indent="-342900" algn="just">
              <a:buFont typeface="Wingdings" panose="05000000000000000000" pitchFamily="2" charset="2"/>
              <a:buChar char="Ø"/>
            </a:pPr>
            <a:endParaRPr lang="es-ES" sz="2000" b="1" dirty="0">
              <a:latin typeface="Montserrat"/>
            </a:endParaRPr>
          </a:p>
          <a:p>
            <a:pPr algn="just"/>
            <a:r>
              <a:rPr lang="es-ES" sz="2000" b="1" dirty="0">
                <a:latin typeface="Montserrat"/>
              </a:rPr>
              <a:t>INDICADOR DE PRODUCTO SEGÚN PDD:</a:t>
            </a:r>
          </a:p>
          <a:p>
            <a:pPr algn="just"/>
            <a:r>
              <a:rPr lang="es-ES" sz="2000" dirty="0">
                <a:latin typeface="Montserrat"/>
              </a:rPr>
              <a:t>Número de infraestructuras para la seguridad en el Distrito de Cartagena entregadas.</a:t>
            </a:r>
          </a:p>
          <a:p>
            <a:pPr marL="342900" indent="-342900" algn="just">
              <a:buFont typeface="Wingdings" panose="05000000000000000000" pitchFamily="2" charset="2"/>
              <a:buChar char="Ø"/>
            </a:pPr>
            <a:endParaRPr lang="es-ES" sz="2000" dirty="0">
              <a:latin typeface="Montserrat"/>
            </a:endParaRPr>
          </a:p>
          <a:p>
            <a:pPr lvl="0" algn="just">
              <a:spcAft>
                <a:spcPts val="0"/>
              </a:spcAft>
            </a:pPr>
            <a:endParaRPr lang="es-ES" sz="2000" b="1" dirty="0">
              <a:solidFill>
                <a:srgbClr val="000000"/>
              </a:solidFill>
              <a:latin typeface="Calibri" panose="020F0502020204030204" pitchFamily="34" charset="0"/>
              <a:ea typeface="Times New Roman" panose="02020603050405020304" pitchFamily="18" charset="0"/>
            </a:endParaRPr>
          </a:p>
        </p:txBody>
      </p:sp>
      <p:pic>
        <p:nvPicPr>
          <p:cNvPr id="7" name="Imagen 6">
            <a:extLst>
              <a:ext uri="{FF2B5EF4-FFF2-40B4-BE49-F238E27FC236}">
                <a16:creationId xmlns:a16="http://schemas.microsoft.com/office/drawing/2014/main" id="{0003BCC9-4C5D-422D-A6C2-E0526C2A9EDB}"/>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
        <p:nvSpPr>
          <p:cNvPr id="8" name="CuadroTexto 7">
            <a:extLst>
              <a:ext uri="{FF2B5EF4-FFF2-40B4-BE49-F238E27FC236}">
                <a16:creationId xmlns:a16="http://schemas.microsoft.com/office/drawing/2014/main" id="{414CEA3E-595F-3D09-427F-E9FF5D771E94}"/>
              </a:ext>
            </a:extLst>
          </p:cNvPr>
          <p:cNvSpPr txBox="1"/>
          <p:nvPr/>
        </p:nvSpPr>
        <p:spPr>
          <a:xfrm>
            <a:off x="934720" y="1780861"/>
            <a:ext cx="9834880" cy="1846659"/>
          </a:xfrm>
          <a:prstGeom prst="rect">
            <a:avLst/>
          </a:prstGeom>
          <a:noFill/>
        </p:spPr>
        <p:txBody>
          <a:bodyPr wrap="square" rtlCol="0">
            <a:spAutoFit/>
          </a:bodyPr>
          <a:lstStyle/>
          <a:p>
            <a:pPr algn="ctr">
              <a:spcAft>
                <a:spcPts val="0"/>
              </a:spcAft>
            </a:pPr>
            <a:r>
              <a:rPr lang="es-CO" sz="2400" b="1" dirty="0">
                <a:solidFill>
                  <a:srgbClr val="00B050"/>
                </a:solidFill>
                <a:latin typeface="+mj-lt"/>
                <a:ea typeface="Times New Roman" panose="02020603050405020304" pitchFamily="18" charset="0"/>
              </a:rPr>
              <a:t>META 5  PRODUCTO 2020-2023</a:t>
            </a:r>
          </a:p>
          <a:p>
            <a:pPr algn="ctr"/>
            <a:r>
              <a:rPr lang="es-ES" sz="2400" b="1" dirty="0"/>
              <a:t>Entregar 4 infraestructuras para la seguridad en el distrito de Cartagena.</a:t>
            </a:r>
          </a:p>
          <a:p>
            <a:pPr algn="ctr">
              <a:spcAft>
                <a:spcPts val="0"/>
              </a:spcAft>
            </a:pPr>
            <a:endParaRPr lang="es-CO" sz="2400" b="1" dirty="0">
              <a:solidFill>
                <a:srgbClr val="00B050"/>
              </a:solidFill>
              <a:latin typeface="+mj-lt"/>
              <a:ea typeface="Times New Roman" panose="02020603050405020304" pitchFamily="18" charset="0"/>
            </a:endParaRPr>
          </a:p>
          <a:p>
            <a:pPr algn="just">
              <a:spcAft>
                <a:spcPts val="0"/>
              </a:spcAft>
            </a:pPr>
            <a:endParaRPr lang="en-US" sz="1800" dirty="0">
              <a:latin typeface="+mj-lt"/>
              <a:ea typeface="Times New Roman" panose="02020603050405020304" pitchFamily="18" charset="0"/>
            </a:endParaRPr>
          </a:p>
        </p:txBody>
      </p:sp>
    </p:spTree>
    <p:extLst>
      <p:ext uri="{BB962C8B-B14F-4D97-AF65-F5344CB8AC3E}">
        <p14:creationId xmlns:p14="http://schemas.microsoft.com/office/powerpoint/2010/main" val="5808188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1695149"/>
            <a:ext cx="10959736" cy="3046988"/>
          </a:xfrm>
          <a:prstGeom prst="rect">
            <a:avLst/>
          </a:prstGeom>
        </p:spPr>
        <p:txBody>
          <a:bodyPr wrap="square">
            <a:spAutoFit/>
          </a:bodyPr>
          <a:lstStyle/>
          <a:p>
            <a:pPr algn="ctr"/>
            <a:r>
              <a:rPr lang="es-CO" sz="2800" b="1" dirty="0">
                <a:latin typeface="Montserrat"/>
              </a:rPr>
              <a:t>¿Qué se hizo? </a:t>
            </a:r>
            <a:endParaRPr lang="en-US" sz="2800" dirty="0">
              <a:latin typeface="Montserrat"/>
            </a:endParaRPr>
          </a:p>
          <a:p>
            <a:endParaRPr lang="es-CO" dirty="0"/>
          </a:p>
          <a:p>
            <a:r>
              <a:rPr lang="es-CO" dirty="0"/>
              <a:t>El cumplimiento del indicador de producto se logró en un 250%, debido a que se fijó en el plan de desarrollo en 4 infraestructuras entregadas, y se avanzó en la entrega de 10, se trata de 10 Centros de Atención Inmediata – CAI, en igual número de barrios y/o sectores de la ciudad, donde actualmente las condiciones para la prestación del servicio policial han mejorado tanto para los agentes de policía como para los ciudadanos.</a:t>
            </a:r>
            <a:endParaRPr lang="en-US" dirty="0"/>
          </a:p>
          <a:p>
            <a:r>
              <a:rPr lang="es-CO" dirty="0"/>
              <a:t> </a:t>
            </a:r>
            <a:endParaRPr lang="en-US" dirty="0"/>
          </a:p>
          <a:p>
            <a:r>
              <a:rPr lang="es-CO" dirty="0"/>
              <a:t>Los barrios y/o sectores beneficiados son: Daniel </a:t>
            </a:r>
            <a:r>
              <a:rPr lang="es-CO" dirty="0" err="1"/>
              <a:t>Lemetre</a:t>
            </a:r>
            <a:r>
              <a:rPr lang="es-CO" dirty="0"/>
              <a:t>, San Francisco, Ceballos, Crespo, Bosque, Pozón, Ejecutivos, María Auxiliadora, Laguito y </a:t>
            </a:r>
            <a:r>
              <a:rPr lang="es-CO" dirty="0" err="1"/>
              <a:t>Fredonia</a:t>
            </a:r>
            <a:r>
              <a:rPr lang="es-CO" dirty="0"/>
              <a:t>.</a:t>
            </a:r>
            <a:endParaRPr lang="en-US" dirty="0"/>
          </a:p>
          <a:p>
            <a:pPr algn="just"/>
            <a:endParaRPr lang="en-US" sz="2000" dirty="0">
              <a:latin typeface="Times New Roman" panose="02020603050405020304" pitchFamily="18" charset="0"/>
              <a:ea typeface="Times New Roman" panose="02020603050405020304" pitchFamily="18" charset="0"/>
            </a:endParaRPr>
          </a:p>
        </p:txBody>
      </p:sp>
      <p:pic>
        <p:nvPicPr>
          <p:cNvPr id="7" name="Imagen 6">
            <a:extLst>
              <a:ext uri="{FF2B5EF4-FFF2-40B4-BE49-F238E27FC236}">
                <a16:creationId xmlns:a16="http://schemas.microsoft.com/office/drawing/2014/main" id="{1A1CEE7A-BCED-44F3-84F9-61ADF1588038}"/>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1774730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59526" y="1265178"/>
            <a:ext cx="11072948" cy="5786199"/>
          </a:xfrm>
          <a:prstGeom prst="rect">
            <a:avLst/>
          </a:prstGeom>
        </p:spPr>
        <p:txBody>
          <a:bodyPr wrap="square" anchor="ctr">
            <a:spAutoFit/>
          </a:bodyPr>
          <a:lstStyle/>
          <a:p>
            <a:pPr algn="ctr"/>
            <a:r>
              <a:rPr lang="es-CO" sz="2800" b="1" dirty="0"/>
              <a:t>¿Cómo se hizo? </a:t>
            </a:r>
          </a:p>
          <a:p>
            <a:r>
              <a:rPr lang="es-CO" dirty="0"/>
              <a:t>Se logró mediante la elaboración y tramite del proyecto de inversión denominado: FORTALECIMIENTO LOGÍSTICO PARA LA SEGURIDAD, CONVIVENCIA, JUSTICIA Y SOCORRO EN  CARTAGENA DE INDIAS, con código BPIN: 2021130010192, el cual tiene como objetivo: AUMENTAR LA CAPACIDAD DE RESPUESTA DE LOS ORGANISMOS DE SEGURIDAD DEL DISRITO DE CARTAGENA EN 50%, y se estableció la actividad: </a:t>
            </a:r>
            <a:endParaRPr lang="en-US" dirty="0"/>
          </a:p>
          <a:p>
            <a:r>
              <a:rPr lang="es-CO" dirty="0"/>
              <a:t> </a:t>
            </a:r>
            <a:endParaRPr lang="en-US" dirty="0"/>
          </a:p>
          <a:p>
            <a:r>
              <a:rPr lang="es-CO" b="1" dirty="0"/>
              <a:t>Vigencia 2022:</a:t>
            </a:r>
          </a:p>
          <a:p>
            <a:endParaRPr lang="en-US" b="1" dirty="0"/>
          </a:p>
          <a:p>
            <a:r>
              <a:rPr lang="es-CO" dirty="0"/>
              <a:t>Gerencia Integral y coordinación de las intervenciones necesarias para ejecutar el Proyecto de Inversión FORTALECIMIENTO LOGÍSTICO PARA LA SEGURIDAD, CONVIVENCIA, JUSTICIA Y SOCORRO EN CARTAGENA DE INDIAS, por valor de $1,210,133,609.00., beneficiando los barrios Daniel </a:t>
            </a:r>
            <a:r>
              <a:rPr lang="es-CO" dirty="0" err="1"/>
              <a:t>Lemaitre</a:t>
            </a:r>
            <a:r>
              <a:rPr lang="es-CO" dirty="0"/>
              <a:t>, San Francisco y Ceballos.</a:t>
            </a:r>
            <a:endParaRPr lang="en-US" dirty="0"/>
          </a:p>
          <a:p>
            <a:r>
              <a:rPr lang="es-CO" dirty="0"/>
              <a:t> </a:t>
            </a:r>
            <a:endParaRPr lang="en-US" dirty="0"/>
          </a:p>
          <a:p>
            <a:r>
              <a:rPr lang="es-CO" b="1" dirty="0"/>
              <a:t>Vigencia 2023:</a:t>
            </a:r>
          </a:p>
          <a:p>
            <a:endParaRPr lang="en-US" b="1" dirty="0"/>
          </a:p>
          <a:p>
            <a:r>
              <a:rPr lang="es-CO" dirty="0"/>
              <a:t>Estudio, diseño y Construcción de Infraestructura para seguridad y convivencia Ciudadana tipo CAI BLINDADO para los organismos de Seguridad y Convivencia Ciudadana, con una inversión de $ 3.475.881.643,oo, en articulación con la Policía Metropolitana de Cartagena – MECAR se priorizaron los sectores o barrios donde se impactó.</a:t>
            </a:r>
            <a:endParaRPr lang="en-US" dirty="0"/>
          </a:p>
          <a:p>
            <a:r>
              <a:rPr lang="es-CO" b="1" dirty="0"/>
              <a:t> </a:t>
            </a:r>
            <a:endParaRPr lang="en-US" dirty="0"/>
          </a:p>
        </p:txBody>
      </p:sp>
      <p:pic>
        <p:nvPicPr>
          <p:cNvPr id="7" name="Imagen 6">
            <a:extLst>
              <a:ext uri="{FF2B5EF4-FFF2-40B4-BE49-F238E27FC236}">
                <a16:creationId xmlns:a16="http://schemas.microsoft.com/office/drawing/2014/main" id="{CF7747AA-7CCD-4F47-90E0-9BCAA35BD34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1505779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09451" y="1620782"/>
            <a:ext cx="10739846" cy="4708981"/>
          </a:xfrm>
          <a:prstGeom prst="rect">
            <a:avLst/>
          </a:prstGeom>
        </p:spPr>
        <p:txBody>
          <a:bodyPr wrap="square" anchor="ctr">
            <a:spAutoFit/>
          </a:bodyPr>
          <a:lstStyle/>
          <a:p>
            <a:pPr marL="342900" indent="-342900" algn="just">
              <a:buFont typeface="Wingdings" panose="05000000000000000000" pitchFamily="2" charset="2"/>
              <a:buChar char="Ø"/>
            </a:pPr>
            <a:r>
              <a:rPr lang="es-CO" sz="2000" b="1" dirty="0"/>
              <a:t>Reto:</a:t>
            </a:r>
          </a:p>
          <a:p>
            <a:pPr marL="342900" indent="-342900" algn="just">
              <a:buFont typeface="Wingdings" panose="05000000000000000000" pitchFamily="2" charset="2"/>
              <a:buChar char="Ø"/>
            </a:pPr>
            <a:endParaRPr lang="en-US" sz="2000" b="1" dirty="0"/>
          </a:p>
          <a:p>
            <a:pPr algn="just"/>
            <a:r>
              <a:rPr lang="es-ES" sz="2000" dirty="0"/>
              <a:t>Brindar apoyo a la Policía Nacional en relación con el tema de infraestructura esté sujeto al cumplimiento de unos requisitos de áreas administrativas de la Dirección General como DIRAF – JESEC, quienes deben emitir avales técnicos para la viabilidad, el cumplimiento de estos requisitos genera dificultad en el proceso por los tiempos de respuesta de diversas instituciones que emiten los documentos requisito.</a:t>
            </a:r>
            <a:r>
              <a:rPr lang="es-CO" sz="2000" dirty="0"/>
              <a:t> </a:t>
            </a:r>
          </a:p>
          <a:p>
            <a:pPr algn="just"/>
            <a:endParaRPr lang="en-US" sz="2000" dirty="0"/>
          </a:p>
          <a:p>
            <a:pPr marL="342900" indent="-342900" algn="just">
              <a:buFont typeface="Wingdings" panose="05000000000000000000" pitchFamily="2" charset="2"/>
              <a:buChar char="Ø"/>
            </a:pPr>
            <a:r>
              <a:rPr lang="es-CO" sz="2000" b="1" dirty="0"/>
              <a:t>Recomendación:</a:t>
            </a:r>
          </a:p>
          <a:p>
            <a:pPr marL="342900" indent="-342900" algn="just">
              <a:buFont typeface="Wingdings" panose="05000000000000000000" pitchFamily="2" charset="2"/>
              <a:buChar char="Ø"/>
            </a:pPr>
            <a:endParaRPr lang="en-US" sz="2000" dirty="0"/>
          </a:p>
          <a:p>
            <a:pPr algn="just"/>
            <a:r>
              <a:rPr lang="es-ES" sz="2000" dirty="0"/>
              <a:t>Toma de decisiones tempranas en la vigencia sobre apoyo a infraestructura, adelantar mesas de trabajo técnico con la Policía Nacional donde se establezcan claramente los requisitos documentales de forma definitiva, e involucrar a las instituciones que emiten esta documentación.</a:t>
            </a:r>
            <a:r>
              <a:rPr lang="es-CO" sz="2000" dirty="0"/>
              <a:t> </a:t>
            </a:r>
            <a:endParaRPr lang="en-US" sz="2000" dirty="0"/>
          </a:p>
        </p:txBody>
      </p:sp>
      <p:pic>
        <p:nvPicPr>
          <p:cNvPr id="7" name="Imagen 6">
            <a:extLst>
              <a:ext uri="{FF2B5EF4-FFF2-40B4-BE49-F238E27FC236}">
                <a16:creationId xmlns:a16="http://schemas.microsoft.com/office/drawing/2014/main" id="{5A639B52-671F-4C41-86DD-6AA87F006388}"/>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21906584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73" y="-12617"/>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29195" y="3524741"/>
            <a:ext cx="10959736" cy="3170099"/>
          </a:xfrm>
          <a:prstGeom prst="rect">
            <a:avLst/>
          </a:prstGeom>
        </p:spPr>
        <p:txBody>
          <a:bodyPr wrap="square">
            <a:spAutoFit/>
          </a:bodyPr>
          <a:lstStyle/>
          <a:p>
            <a:pPr marL="342900" indent="-342900" algn="just">
              <a:buFont typeface="Wingdings" panose="05000000000000000000" pitchFamily="2" charset="2"/>
              <a:buChar char="Ø"/>
            </a:pPr>
            <a:r>
              <a:rPr lang="es-CO" sz="2000" b="1" dirty="0">
                <a:solidFill>
                  <a:srgbClr val="000000"/>
                </a:solidFill>
                <a:latin typeface="Montserrat"/>
                <a:ea typeface="Times New Roman" panose="02020603050405020304" pitchFamily="18" charset="0"/>
              </a:rPr>
              <a:t>Pilar: CARTAGENA TRANSPARENTE</a:t>
            </a:r>
            <a:endParaRPr lang="en-US" sz="2000" b="1" dirty="0">
              <a:latin typeface="Montserrat"/>
              <a:ea typeface="Times New Roman" panose="02020603050405020304" pitchFamily="18" charset="0"/>
            </a:endParaRPr>
          </a:p>
          <a:p>
            <a:pPr marL="342900" indent="-342900" algn="just">
              <a:buFont typeface="Wingdings" panose="05000000000000000000" pitchFamily="2" charset="2"/>
              <a:buChar char="Ø"/>
            </a:pPr>
            <a:r>
              <a:rPr lang="es-CO" sz="2000" b="1" dirty="0">
                <a:solidFill>
                  <a:srgbClr val="000000"/>
                </a:solidFill>
                <a:latin typeface="Montserrat"/>
                <a:ea typeface="Times New Roman" panose="02020603050405020304" pitchFamily="18" charset="0"/>
              </a:rPr>
              <a:t>Línea Estratégica: CONVIVENCIA Y SEGURIDAD PARA LA GOBERNABILIDAD</a:t>
            </a:r>
            <a:endParaRPr lang="en-US" sz="2000" b="1" dirty="0">
              <a:latin typeface="Montserrat"/>
              <a:ea typeface="Times New Roman" panose="02020603050405020304" pitchFamily="18" charset="0"/>
            </a:endParaRPr>
          </a:p>
          <a:p>
            <a:pPr marL="342900" indent="-342900" algn="just">
              <a:buFont typeface="Wingdings" panose="05000000000000000000" pitchFamily="2" charset="2"/>
              <a:buChar char="Ø"/>
            </a:pPr>
            <a:r>
              <a:rPr lang="es-ES" sz="2000" b="1" dirty="0">
                <a:latin typeface="Montserrat"/>
              </a:rPr>
              <a:t>Programa: OPTIMIZACIÓN DE LA INFRAESTRUCTURA Y MOVILIDAD DE LOS ORGANISMOS DE SEGURIDAD Y SOCORRO</a:t>
            </a:r>
          </a:p>
          <a:p>
            <a:pPr marL="342900" indent="-342900" algn="just">
              <a:buFont typeface="Wingdings" panose="05000000000000000000" pitchFamily="2" charset="2"/>
              <a:buChar char="Ø"/>
            </a:pPr>
            <a:endParaRPr lang="es-ES" sz="2000" b="1" dirty="0">
              <a:latin typeface="Montserrat"/>
            </a:endParaRPr>
          </a:p>
          <a:p>
            <a:pPr algn="just"/>
            <a:r>
              <a:rPr lang="es-ES" sz="2000" b="1" dirty="0">
                <a:latin typeface="Montserrat"/>
              </a:rPr>
              <a:t>INDICADOR DE PRODUCTO SEGÚN PDD:</a:t>
            </a:r>
          </a:p>
          <a:p>
            <a:pPr algn="just"/>
            <a:r>
              <a:rPr lang="es-ES" sz="2000" dirty="0">
                <a:latin typeface="Montserrat"/>
              </a:rPr>
              <a:t>Número de vehículos a los organismos de seguridad, socorro y convivencia ciudadana entregadas</a:t>
            </a:r>
          </a:p>
          <a:p>
            <a:pPr algn="just"/>
            <a:endParaRPr lang="es-ES" sz="2000" dirty="0">
              <a:latin typeface="Montserrat"/>
            </a:endParaRPr>
          </a:p>
          <a:p>
            <a:pPr lvl="0" algn="just">
              <a:spcAft>
                <a:spcPts val="0"/>
              </a:spcAft>
            </a:pPr>
            <a:endParaRPr lang="es-ES" sz="2000" b="1" dirty="0">
              <a:solidFill>
                <a:srgbClr val="000000"/>
              </a:solidFill>
              <a:latin typeface="Calibri" panose="020F0502020204030204" pitchFamily="34" charset="0"/>
              <a:ea typeface="Times New Roman" panose="02020603050405020304" pitchFamily="18" charset="0"/>
            </a:endParaRPr>
          </a:p>
        </p:txBody>
      </p:sp>
      <p:pic>
        <p:nvPicPr>
          <p:cNvPr id="7" name="Imagen 6">
            <a:extLst>
              <a:ext uri="{FF2B5EF4-FFF2-40B4-BE49-F238E27FC236}">
                <a16:creationId xmlns:a16="http://schemas.microsoft.com/office/drawing/2014/main" id="{70DC3E18-77D2-4E5F-915E-BB73800CF2C3}"/>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
        <p:nvSpPr>
          <p:cNvPr id="10" name="CuadroTexto 9">
            <a:extLst>
              <a:ext uri="{FF2B5EF4-FFF2-40B4-BE49-F238E27FC236}">
                <a16:creationId xmlns:a16="http://schemas.microsoft.com/office/drawing/2014/main" id="{414CEA3E-595F-3D09-427F-E9FF5D771E94}"/>
              </a:ext>
            </a:extLst>
          </p:cNvPr>
          <p:cNvSpPr txBox="1"/>
          <p:nvPr/>
        </p:nvSpPr>
        <p:spPr>
          <a:xfrm>
            <a:off x="934720" y="1780861"/>
            <a:ext cx="9834880" cy="1846659"/>
          </a:xfrm>
          <a:prstGeom prst="rect">
            <a:avLst/>
          </a:prstGeom>
          <a:noFill/>
        </p:spPr>
        <p:txBody>
          <a:bodyPr wrap="square" rtlCol="0">
            <a:spAutoFit/>
          </a:bodyPr>
          <a:lstStyle/>
          <a:p>
            <a:pPr algn="ctr">
              <a:spcAft>
                <a:spcPts val="0"/>
              </a:spcAft>
            </a:pPr>
            <a:r>
              <a:rPr lang="es-CO" sz="2400" b="1" dirty="0">
                <a:solidFill>
                  <a:srgbClr val="00B050"/>
                </a:solidFill>
                <a:latin typeface="+mj-lt"/>
                <a:ea typeface="Times New Roman" panose="02020603050405020304" pitchFamily="18" charset="0"/>
              </a:rPr>
              <a:t>META 6  PRODUCTO 2020-2023</a:t>
            </a:r>
          </a:p>
          <a:p>
            <a:pPr algn="ctr"/>
            <a:r>
              <a:rPr lang="es-ES" sz="2400" b="1" dirty="0"/>
              <a:t>Entregar 20 vehículos a los organismos de seguridad, socorro y convivencia ciudadana.</a:t>
            </a:r>
          </a:p>
          <a:p>
            <a:pPr algn="ctr">
              <a:spcAft>
                <a:spcPts val="0"/>
              </a:spcAft>
            </a:pPr>
            <a:endParaRPr lang="es-CO" sz="2400" b="1" dirty="0">
              <a:solidFill>
                <a:srgbClr val="00B050"/>
              </a:solidFill>
              <a:latin typeface="+mj-lt"/>
              <a:ea typeface="Times New Roman" panose="02020603050405020304" pitchFamily="18" charset="0"/>
            </a:endParaRPr>
          </a:p>
          <a:p>
            <a:pPr algn="just">
              <a:spcAft>
                <a:spcPts val="0"/>
              </a:spcAft>
            </a:pPr>
            <a:endParaRPr lang="en-US" sz="1800" dirty="0">
              <a:latin typeface="+mj-lt"/>
              <a:ea typeface="Times New Roman" panose="02020603050405020304" pitchFamily="18" charset="0"/>
            </a:endParaRPr>
          </a:p>
        </p:txBody>
      </p:sp>
    </p:spTree>
    <p:extLst>
      <p:ext uri="{BB962C8B-B14F-4D97-AF65-F5344CB8AC3E}">
        <p14:creationId xmlns:p14="http://schemas.microsoft.com/office/powerpoint/2010/main" val="30780904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1695149"/>
            <a:ext cx="10959736" cy="2492990"/>
          </a:xfrm>
          <a:prstGeom prst="rect">
            <a:avLst/>
          </a:prstGeom>
        </p:spPr>
        <p:txBody>
          <a:bodyPr wrap="square">
            <a:spAutoFit/>
          </a:bodyPr>
          <a:lstStyle/>
          <a:p>
            <a:pPr algn="ctr"/>
            <a:r>
              <a:rPr lang="es-CO" sz="2800" b="1" dirty="0">
                <a:latin typeface="Montserrat"/>
              </a:rPr>
              <a:t>¿Qué se hizo? </a:t>
            </a:r>
            <a:endParaRPr lang="en-US" sz="2800" dirty="0">
              <a:latin typeface="Montserrat"/>
            </a:endParaRPr>
          </a:p>
          <a:p>
            <a:endParaRPr lang="es-CO" dirty="0"/>
          </a:p>
          <a:p>
            <a:pPr algn="just"/>
            <a:r>
              <a:rPr lang="es-CO" dirty="0"/>
              <a:t>Se alcanzó el cumplimiento de la meta en un 100%, teniendo en cuenta que se realizó adquisición y entrega de vehículos a diversas instituciones relacionadas con la seguridad y la convivencia, logrando apoyar a Policía Nacional, Fiscalía General de la Nación e INPEC, esta entrega fortalece las actividades de control en seguridad con vehículos uniformados, e investigación e inteligencia con vehículos no uniformados.</a:t>
            </a:r>
            <a:endParaRPr lang="en-US" dirty="0"/>
          </a:p>
          <a:p>
            <a:pPr algn="just"/>
            <a:endParaRPr lang="en-US" sz="2000" dirty="0">
              <a:latin typeface="Times New Roman" panose="02020603050405020304" pitchFamily="18" charset="0"/>
              <a:ea typeface="Times New Roman" panose="02020603050405020304" pitchFamily="18" charset="0"/>
            </a:endParaRPr>
          </a:p>
        </p:txBody>
      </p:sp>
      <p:graphicFrame>
        <p:nvGraphicFramePr>
          <p:cNvPr id="9" name="Tabla 8"/>
          <p:cNvGraphicFramePr>
            <a:graphicFrameLocks noGrp="1"/>
          </p:cNvGraphicFramePr>
          <p:nvPr>
            <p:extLst>
              <p:ext uri="{D42A27DB-BD31-4B8C-83A1-F6EECF244321}">
                <p14:modId xmlns:p14="http://schemas.microsoft.com/office/powerpoint/2010/main" val="3711590055"/>
              </p:ext>
            </p:extLst>
          </p:nvPr>
        </p:nvGraphicFramePr>
        <p:xfrm>
          <a:off x="1447390" y="3974863"/>
          <a:ext cx="8519569" cy="1645920"/>
        </p:xfrm>
        <a:graphic>
          <a:graphicData uri="http://schemas.openxmlformats.org/drawingml/2006/table">
            <a:tbl>
              <a:tblPr firstRow="1" firstCol="1" bandRow="1">
                <a:tableStyleId>{10A1B5D5-9B99-4C35-A422-299274C87663}</a:tableStyleId>
              </a:tblPr>
              <a:tblGrid>
                <a:gridCol w="407536">
                  <a:extLst>
                    <a:ext uri="{9D8B030D-6E8A-4147-A177-3AD203B41FA5}">
                      <a16:colId xmlns:a16="http://schemas.microsoft.com/office/drawing/2014/main" val="1824584319"/>
                    </a:ext>
                  </a:extLst>
                </a:gridCol>
                <a:gridCol w="1541417">
                  <a:extLst>
                    <a:ext uri="{9D8B030D-6E8A-4147-A177-3AD203B41FA5}">
                      <a16:colId xmlns:a16="http://schemas.microsoft.com/office/drawing/2014/main" val="2771501738"/>
                    </a:ext>
                  </a:extLst>
                </a:gridCol>
                <a:gridCol w="1781069">
                  <a:extLst>
                    <a:ext uri="{9D8B030D-6E8A-4147-A177-3AD203B41FA5}">
                      <a16:colId xmlns:a16="http://schemas.microsoft.com/office/drawing/2014/main" val="1389681772"/>
                    </a:ext>
                  </a:extLst>
                </a:gridCol>
                <a:gridCol w="967611">
                  <a:extLst>
                    <a:ext uri="{9D8B030D-6E8A-4147-A177-3AD203B41FA5}">
                      <a16:colId xmlns:a16="http://schemas.microsoft.com/office/drawing/2014/main" val="4175601810"/>
                    </a:ext>
                  </a:extLst>
                </a:gridCol>
                <a:gridCol w="865488">
                  <a:extLst>
                    <a:ext uri="{9D8B030D-6E8A-4147-A177-3AD203B41FA5}">
                      <a16:colId xmlns:a16="http://schemas.microsoft.com/office/drawing/2014/main" val="2848140284"/>
                    </a:ext>
                  </a:extLst>
                </a:gridCol>
                <a:gridCol w="1362780">
                  <a:extLst>
                    <a:ext uri="{9D8B030D-6E8A-4147-A177-3AD203B41FA5}">
                      <a16:colId xmlns:a16="http://schemas.microsoft.com/office/drawing/2014/main" val="1193200522"/>
                    </a:ext>
                  </a:extLst>
                </a:gridCol>
                <a:gridCol w="1593668">
                  <a:extLst>
                    <a:ext uri="{9D8B030D-6E8A-4147-A177-3AD203B41FA5}">
                      <a16:colId xmlns:a16="http://schemas.microsoft.com/office/drawing/2014/main" val="3322685742"/>
                    </a:ext>
                  </a:extLst>
                </a:gridCol>
              </a:tblGrid>
              <a:tr h="658368">
                <a:tc>
                  <a:txBody>
                    <a:bodyPr/>
                    <a:lstStyle/>
                    <a:p>
                      <a:pPr algn="ctr">
                        <a:spcAft>
                          <a:spcPts val="0"/>
                        </a:spcAft>
                      </a:pPr>
                      <a:r>
                        <a:rPr lang="es-CO" sz="1400" kern="100" dirty="0">
                          <a:effectLst/>
                        </a:rPr>
                        <a:t> </a:t>
                      </a:r>
                      <a:endParaRPr lang="en-US" sz="1400" kern="100" dirty="0">
                        <a:effectLst/>
                      </a:endParaRPr>
                    </a:p>
                    <a:p>
                      <a:pPr algn="ctr">
                        <a:spcAft>
                          <a:spcPts val="0"/>
                        </a:spcAft>
                      </a:pPr>
                      <a:r>
                        <a:rPr lang="es-CO" sz="1400" kern="100" dirty="0">
                          <a:effectLst/>
                        </a:rPr>
                        <a:t>No</a:t>
                      </a:r>
                      <a:endParaRPr lang="en-US" sz="14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 </a:t>
                      </a:r>
                      <a:endParaRPr lang="en-US" sz="1400" kern="100" dirty="0">
                        <a:effectLst/>
                      </a:endParaRPr>
                    </a:p>
                    <a:p>
                      <a:pPr>
                        <a:spcAft>
                          <a:spcPts val="0"/>
                        </a:spcAft>
                      </a:pPr>
                      <a:r>
                        <a:rPr lang="es-CO" sz="1400" kern="100" dirty="0">
                          <a:effectLst/>
                        </a:rPr>
                        <a:t>VIGENCIA</a:t>
                      </a:r>
                      <a:endParaRPr lang="en-US" sz="14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ES" sz="1400" kern="100" dirty="0">
                          <a:solidFill>
                            <a:schemeClr val="bg1"/>
                          </a:solidFill>
                          <a:effectLst/>
                          <a:latin typeface="+mn-lt"/>
                          <a:ea typeface="Times New Roman" panose="02020603050405020304" pitchFamily="18" charset="0"/>
                          <a:cs typeface="Times New Roman" panose="02020603050405020304" pitchFamily="18" charset="0"/>
                        </a:rPr>
                        <a:t>MOVILIDAD</a:t>
                      </a:r>
                      <a:r>
                        <a:rPr lang="es-ES" sz="1400" kern="100" baseline="0" dirty="0">
                          <a:solidFill>
                            <a:schemeClr val="bg1"/>
                          </a:solidFill>
                          <a:effectLst/>
                          <a:latin typeface="+mn-lt"/>
                          <a:ea typeface="Times New Roman" panose="02020603050405020304" pitchFamily="18" charset="0"/>
                          <a:cs typeface="Times New Roman" panose="02020603050405020304" pitchFamily="18" charset="0"/>
                        </a:rPr>
                        <a:t> ADQUIRIDA </a:t>
                      </a:r>
                      <a:endParaRPr lang="en-US" sz="1400" kern="100" dirty="0">
                        <a:solidFill>
                          <a:schemeClr val="bg1"/>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POLICIA NACIONAL</a:t>
                      </a:r>
                      <a:endParaRPr lang="en-US" sz="14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INPEC</a:t>
                      </a:r>
                      <a:endParaRPr lang="en-US" sz="14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FISCALIA</a:t>
                      </a:r>
                      <a:endParaRPr lang="en-US" sz="14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DISTRISEGURIDAD</a:t>
                      </a:r>
                      <a:endParaRPr lang="en-US" sz="14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0743766"/>
                  </a:ext>
                </a:extLst>
              </a:tr>
              <a:tr h="329184">
                <a:tc>
                  <a:txBody>
                    <a:bodyPr/>
                    <a:lstStyle/>
                    <a:p>
                      <a:pPr algn="ctr">
                        <a:spcAft>
                          <a:spcPts val="0"/>
                        </a:spcAft>
                      </a:pPr>
                      <a:r>
                        <a:rPr lang="es-CO" sz="1400" kern="100">
                          <a:effectLst/>
                        </a:rPr>
                        <a:t>1</a:t>
                      </a:r>
                      <a:endParaRPr lang="en-US" sz="14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2020</a:t>
                      </a:r>
                      <a:endParaRPr lang="en-US" sz="14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20 MOTOS</a:t>
                      </a:r>
                      <a:endParaRPr lang="en-US" sz="14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18</a:t>
                      </a:r>
                      <a:endParaRPr lang="en-US" sz="14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2</a:t>
                      </a:r>
                      <a:endParaRPr lang="en-US" sz="14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 </a:t>
                      </a:r>
                      <a:endParaRPr lang="en-US" sz="14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 </a:t>
                      </a:r>
                      <a:endParaRPr lang="en-US" sz="14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5771373"/>
                  </a:ext>
                </a:extLst>
              </a:tr>
              <a:tr h="329184">
                <a:tc rowSpan="2">
                  <a:txBody>
                    <a:bodyPr/>
                    <a:lstStyle/>
                    <a:p>
                      <a:pPr>
                        <a:spcAft>
                          <a:spcPts val="0"/>
                        </a:spcAft>
                      </a:pPr>
                      <a:r>
                        <a:rPr lang="es-CO" sz="1400" kern="100">
                          <a:effectLst/>
                        </a:rPr>
                        <a:t>  2</a:t>
                      </a:r>
                      <a:endParaRPr lang="en-US" sz="1400" kern="100">
                        <a:effectLst/>
                      </a:endParaRPr>
                    </a:p>
                    <a:p>
                      <a:pPr algn="ctr">
                        <a:spcAft>
                          <a:spcPts val="0"/>
                        </a:spcAft>
                      </a:pPr>
                      <a:r>
                        <a:rPr lang="es-CO" sz="1400" kern="100">
                          <a:effectLst/>
                        </a:rPr>
                        <a:t> </a:t>
                      </a:r>
                      <a:endParaRPr lang="en-US" sz="14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es-CO" sz="1400" kern="100" dirty="0">
                          <a:effectLst/>
                        </a:rPr>
                        <a:t>2023</a:t>
                      </a:r>
                      <a:endParaRPr lang="en-US" sz="1400" kern="100" dirty="0">
                        <a:effectLst/>
                      </a:endParaRPr>
                    </a:p>
                    <a:p>
                      <a:pPr algn="ctr">
                        <a:spcAft>
                          <a:spcPts val="0"/>
                        </a:spcAft>
                      </a:pPr>
                      <a:r>
                        <a:rPr lang="es-CO" sz="1400" kern="100" dirty="0">
                          <a:effectLst/>
                        </a:rPr>
                        <a:t> </a:t>
                      </a:r>
                      <a:endParaRPr lang="en-US" sz="14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40 MOTOS</a:t>
                      </a:r>
                      <a:endParaRPr lang="en-US" sz="14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40</a:t>
                      </a:r>
                      <a:endParaRPr lang="en-US" sz="14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 </a:t>
                      </a:r>
                      <a:endParaRPr lang="en-US" sz="14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 </a:t>
                      </a:r>
                      <a:endParaRPr lang="en-US" sz="14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 </a:t>
                      </a:r>
                      <a:endParaRPr lang="en-US" sz="14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7666063"/>
                  </a:ext>
                </a:extLst>
              </a:tr>
              <a:tr h="329184">
                <a:tc vMerge="1">
                  <a:txBody>
                    <a:bodyPr/>
                    <a:lstStyle/>
                    <a:p>
                      <a:endParaRPr lang="en-US"/>
                    </a:p>
                  </a:txBody>
                  <a:tcPr/>
                </a:tc>
                <a:tc vMerge="1">
                  <a:txBody>
                    <a:bodyPr/>
                    <a:lstStyle/>
                    <a:p>
                      <a:endParaRPr lang="en-US"/>
                    </a:p>
                  </a:txBody>
                  <a:tcPr/>
                </a:tc>
                <a:tc>
                  <a:txBody>
                    <a:bodyPr/>
                    <a:lstStyle/>
                    <a:p>
                      <a:pPr algn="ctr">
                        <a:spcAft>
                          <a:spcPts val="0"/>
                        </a:spcAft>
                      </a:pPr>
                      <a:r>
                        <a:rPr lang="es-CO" sz="1400" kern="100">
                          <a:effectLst/>
                        </a:rPr>
                        <a:t>12 VEHICULOS</a:t>
                      </a:r>
                      <a:endParaRPr lang="en-US" sz="14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9</a:t>
                      </a:r>
                      <a:endParaRPr lang="en-US" sz="14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 </a:t>
                      </a:r>
                      <a:endParaRPr lang="en-US" sz="14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1</a:t>
                      </a:r>
                      <a:endParaRPr lang="en-US" sz="14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2</a:t>
                      </a:r>
                      <a:endParaRPr lang="en-US" sz="14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8235337"/>
                  </a:ext>
                </a:extLst>
              </a:tr>
            </a:tbl>
          </a:graphicData>
        </a:graphic>
      </p:graphicFrame>
      <p:pic>
        <p:nvPicPr>
          <p:cNvPr id="7" name="Imagen 6">
            <a:extLst>
              <a:ext uri="{FF2B5EF4-FFF2-40B4-BE49-F238E27FC236}">
                <a16:creationId xmlns:a16="http://schemas.microsoft.com/office/drawing/2014/main" id="{95FAC92F-B577-4EDE-8C3C-672D9A1BBCEB}"/>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2077353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1887517"/>
            <a:ext cx="10959736" cy="4462760"/>
          </a:xfrm>
          <a:prstGeom prst="rect">
            <a:avLst/>
          </a:prstGeom>
        </p:spPr>
        <p:txBody>
          <a:bodyPr wrap="square">
            <a:spAutoFit/>
          </a:bodyPr>
          <a:lstStyle/>
          <a:p>
            <a:pPr algn="ctr"/>
            <a:r>
              <a:rPr lang="es-ES" sz="2400" b="1" dirty="0"/>
              <a:t>VISIÓN</a:t>
            </a:r>
          </a:p>
          <a:p>
            <a:pPr algn="just"/>
            <a:endParaRPr lang="es-ES" sz="2400" dirty="0"/>
          </a:p>
          <a:p>
            <a:pPr algn="just"/>
            <a:r>
              <a:rPr lang="es-ES" sz="2400" dirty="0"/>
              <a:t>En el 2023 DISTRISEGURIDAD será reconocida por generar proyectos que mejoren la percepción de seguridad en el distrito de Cartagena, además: Por entregas oportunas de apoyo logístico y tecnológico a la alcaldía distrital, organismos de seguridad y partes interesadas. Por la digitalización, el uso mínimo de papel. Transacciones contables automatizadas y en línea con los procesos relacionados. Por los eficientes recaudos y pagos de compromisos de la entidad. Por responder peticiones, quejas y reclamos con apoyo tecnológico. Por el seguimiento oportuno a los procesos.</a:t>
            </a:r>
          </a:p>
          <a:p>
            <a:pPr algn="just">
              <a:spcAft>
                <a:spcPts val="0"/>
              </a:spcAft>
            </a:pPr>
            <a:endParaRPr lang="en-US" sz="2000" dirty="0">
              <a:latin typeface="Times New Roman" panose="02020603050405020304" pitchFamily="18" charset="0"/>
              <a:ea typeface="Times New Roman" panose="02020603050405020304" pitchFamily="18" charset="0"/>
            </a:endParaRPr>
          </a:p>
        </p:txBody>
      </p:sp>
      <p:pic>
        <p:nvPicPr>
          <p:cNvPr id="4" name="Imagen 3">
            <a:extLst>
              <a:ext uri="{FF2B5EF4-FFF2-40B4-BE49-F238E27FC236}">
                <a16:creationId xmlns:a16="http://schemas.microsoft.com/office/drawing/2014/main" id="{57BA8B07-FB9E-4766-ACC7-8C315F7C74D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7008306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09452" y="1769191"/>
            <a:ext cx="10779034" cy="4555093"/>
          </a:xfrm>
          <a:prstGeom prst="rect">
            <a:avLst/>
          </a:prstGeom>
        </p:spPr>
        <p:txBody>
          <a:bodyPr wrap="square" anchor="ctr">
            <a:spAutoFit/>
          </a:bodyPr>
          <a:lstStyle/>
          <a:p>
            <a:pPr algn="ctr"/>
            <a:r>
              <a:rPr lang="es-CO" sz="2800" b="1" dirty="0"/>
              <a:t>¿Cómo se hizo? </a:t>
            </a:r>
          </a:p>
          <a:p>
            <a:pPr algn="ctr"/>
            <a:endParaRPr lang="en-US" sz="2800" dirty="0"/>
          </a:p>
          <a:p>
            <a:pPr algn="just"/>
            <a:r>
              <a:rPr lang="es-CO" dirty="0"/>
              <a:t>Se logró mediante la elaboración y tramite de dos proyectos de inversión denominados, el primero: FORTALECIMIENTO LOGÍSTICO PARA LA SEGURIDAD, CONVIVENCIA, JUSTICIA Y SOCORRO EN CARTAGENA DE INDIAS, con código BPIN: 2021130010192, el cual tiene como objetivo: AUMENTAR LA CAPACIDAD DE RESPUESTA DE LOS ORGANISMOS DE SEGURIDAD DEL DISRITO DE CARTAGENA EN 50%, y se establecieron las siguientes actividades: </a:t>
            </a:r>
            <a:endParaRPr lang="en-US" dirty="0"/>
          </a:p>
          <a:p>
            <a:pPr algn="just"/>
            <a:r>
              <a:rPr lang="es-CO" dirty="0"/>
              <a:t> </a:t>
            </a:r>
            <a:endParaRPr lang="en-US" dirty="0"/>
          </a:p>
          <a:p>
            <a:pPr algn="just"/>
            <a:r>
              <a:rPr lang="es-CO" b="1" dirty="0"/>
              <a:t>Vigencia 2022:</a:t>
            </a:r>
          </a:p>
          <a:p>
            <a:pPr algn="just"/>
            <a:endParaRPr lang="en-US" b="1" dirty="0"/>
          </a:p>
          <a:p>
            <a:pPr algn="just"/>
            <a:r>
              <a:rPr lang="es-CO" dirty="0"/>
              <a:t>Adquisición de motocicletas uniformadas y no uniformadas con destino a la policía metropolitana de Cartagena y el instituto penitenciario y carcelario de Cartagena de indias, como componente del proyecto fortalecimiento logístico para la seguridad convivencia justicia y socorro, por un valor de $548,715,549.00.</a:t>
            </a:r>
            <a:endParaRPr lang="en-US" dirty="0"/>
          </a:p>
          <a:p>
            <a:r>
              <a:rPr lang="es-CO" dirty="0"/>
              <a:t> </a:t>
            </a:r>
            <a:endParaRPr lang="en-US" dirty="0"/>
          </a:p>
        </p:txBody>
      </p:sp>
      <p:pic>
        <p:nvPicPr>
          <p:cNvPr id="7" name="Imagen 6">
            <a:extLst>
              <a:ext uri="{FF2B5EF4-FFF2-40B4-BE49-F238E27FC236}">
                <a16:creationId xmlns:a16="http://schemas.microsoft.com/office/drawing/2014/main" id="{E4E66DCA-4720-4D26-80D5-028BAEA38F7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40375225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09451" y="1907691"/>
            <a:ext cx="11003675" cy="4278094"/>
          </a:xfrm>
          <a:prstGeom prst="rect">
            <a:avLst/>
          </a:prstGeom>
        </p:spPr>
        <p:txBody>
          <a:bodyPr wrap="square" anchor="ctr">
            <a:spAutoFit/>
          </a:bodyPr>
          <a:lstStyle/>
          <a:p>
            <a:pPr algn="ctr"/>
            <a:r>
              <a:rPr lang="es-CO" sz="2800" b="1" dirty="0"/>
              <a:t>¿Cómo se hizo? </a:t>
            </a:r>
          </a:p>
          <a:p>
            <a:pPr algn="ctr"/>
            <a:endParaRPr lang="en-US" sz="2800" b="1" dirty="0"/>
          </a:p>
          <a:p>
            <a:pPr algn="just"/>
            <a:r>
              <a:rPr lang="es-CO" b="1" dirty="0"/>
              <a:t>Vigencia 2023:</a:t>
            </a:r>
          </a:p>
          <a:p>
            <a:pPr algn="just"/>
            <a:endParaRPr lang="en-US" b="1" dirty="0"/>
          </a:p>
          <a:p>
            <a:pPr algn="just"/>
            <a:r>
              <a:rPr lang="es-CO" dirty="0"/>
              <a:t>adquisición de vehículos uniformados y no uniformados con destino a los organismos de seguridad, justicia y socorro del distrito de Cartagena de indias, como componente del proyecto fortalecimiento logístico para la seguridad, convivencia, justicia y socorro, por valor de $1,672,982,874.00.</a:t>
            </a:r>
            <a:endParaRPr lang="en-US" dirty="0"/>
          </a:p>
          <a:p>
            <a:pPr algn="just"/>
            <a:r>
              <a:rPr lang="es-CO" dirty="0"/>
              <a:t> </a:t>
            </a:r>
            <a:endParaRPr lang="en-US" dirty="0"/>
          </a:p>
          <a:p>
            <a:pPr algn="just"/>
            <a:r>
              <a:rPr lang="es-CO" dirty="0"/>
              <a:t>En el proyecto IMPLEMENTACIÓN DEL PROGRAMA VIGILANCIA DE LAS PLAYAS DEL DISTRITO DE  CARTAGENA DE INDIAS, se adelantó la actividad: Adquisición de Vehículos Uniformados y no uniformados con destino a los organismos de seguridad, justicia y socorro del Distrito de Cartagena de Indias, con una inversión de $888.212.976.</a:t>
            </a:r>
            <a:endParaRPr lang="en-US" dirty="0"/>
          </a:p>
          <a:p>
            <a:r>
              <a:rPr lang="es-CO" b="1" dirty="0"/>
              <a:t> </a:t>
            </a:r>
            <a:endParaRPr lang="en-US" dirty="0"/>
          </a:p>
          <a:p>
            <a:r>
              <a:rPr lang="es-CO" dirty="0"/>
              <a:t> </a:t>
            </a:r>
            <a:endParaRPr lang="en-US" dirty="0"/>
          </a:p>
        </p:txBody>
      </p:sp>
      <p:pic>
        <p:nvPicPr>
          <p:cNvPr id="7" name="Imagen 6">
            <a:extLst>
              <a:ext uri="{FF2B5EF4-FFF2-40B4-BE49-F238E27FC236}">
                <a16:creationId xmlns:a16="http://schemas.microsoft.com/office/drawing/2014/main" id="{7758B931-1B89-4603-B972-788315CF7A0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27278615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09451" y="2082445"/>
            <a:ext cx="10739846" cy="3785652"/>
          </a:xfrm>
          <a:prstGeom prst="rect">
            <a:avLst/>
          </a:prstGeom>
        </p:spPr>
        <p:txBody>
          <a:bodyPr wrap="square" anchor="ctr">
            <a:spAutoFit/>
          </a:bodyPr>
          <a:lstStyle/>
          <a:p>
            <a:pPr marL="342900" indent="-342900" algn="just">
              <a:buFont typeface="Wingdings" panose="05000000000000000000" pitchFamily="2" charset="2"/>
              <a:buChar char="Ø"/>
            </a:pPr>
            <a:r>
              <a:rPr lang="es-CO" sz="2400" b="1" dirty="0">
                <a:latin typeface="Montserrat"/>
              </a:rPr>
              <a:t>Reto:</a:t>
            </a:r>
          </a:p>
          <a:p>
            <a:pPr marL="342900" indent="-342900" algn="just">
              <a:buFont typeface="Wingdings" panose="05000000000000000000" pitchFamily="2" charset="2"/>
              <a:buChar char="Ø"/>
            </a:pPr>
            <a:endParaRPr lang="en-US" sz="2400" b="1" dirty="0">
              <a:latin typeface="Montserrat"/>
            </a:endParaRPr>
          </a:p>
          <a:p>
            <a:pPr algn="just"/>
            <a:r>
              <a:rPr lang="es-ES" sz="2400" dirty="0"/>
              <a:t>Garantizar la inversión en los proyectos de movilidad para el servicio de los organismos de seguridad y socorro.</a:t>
            </a:r>
          </a:p>
          <a:p>
            <a:pPr algn="just"/>
            <a:endParaRPr lang="en-US" sz="2400" dirty="0">
              <a:latin typeface="Montserrat"/>
            </a:endParaRPr>
          </a:p>
          <a:p>
            <a:pPr marL="342900" indent="-342900" algn="just">
              <a:buFont typeface="Wingdings" panose="05000000000000000000" pitchFamily="2" charset="2"/>
              <a:buChar char="Ø"/>
            </a:pPr>
            <a:r>
              <a:rPr lang="es-CO" sz="2400" b="1" dirty="0">
                <a:latin typeface="Montserrat"/>
              </a:rPr>
              <a:t>Recomendación:</a:t>
            </a:r>
          </a:p>
          <a:p>
            <a:pPr marL="342900" indent="-342900" algn="just">
              <a:buFont typeface="Wingdings" panose="05000000000000000000" pitchFamily="2" charset="2"/>
              <a:buChar char="Ø"/>
            </a:pPr>
            <a:endParaRPr lang="en-US" sz="2400" dirty="0"/>
          </a:p>
          <a:p>
            <a:pPr algn="just"/>
            <a:r>
              <a:rPr lang="es-ES" sz="2400" dirty="0"/>
              <a:t>Asignación de mayores recursos para la movilidad con el fin de atender las solicitudes de la Fuerza Pública y Organismos de Seguridad.</a:t>
            </a:r>
            <a:endParaRPr lang="en-US" sz="1600" dirty="0">
              <a:latin typeface="Montserrat"/>
            </a:endParaRPr>
          </a:p>
        </p:txBody>
      </p:sp>
      <p:pic>
        <p:nvPicPr>
          <p:cNvPr id="7" name="Imagen 6">
            <a:extLst>
              <a:ext uri="{FF2B5EF4-FFF2-40B4-BE49-F238E27FC236}">
                <a16:creationId xmlns:a16="http://schemas.microsoft.com/office/drawing/2014/main" id="{7AC1F868-4E86-47CC-A4C1-5FE576FFC3B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42428251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63" y="-26472"/>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754678" y="3626346"/>
            <a:ext cx="10959736" cy="2400657"/>
          </a:xfrm>
          <a:prstGeom prst="rect">
            <a:avLst/>
          </a:prstGeom>
        </p:spPr>
        <p:txBody>
          <a:bodyPr wrap="square">
            <a:spAutoFit/>
          </a:bodyPr>
          <a:lstStyle/>
          <a:p>
            <a:pPr marL="342900" indent="-342900" algn="just">
              <a:buFont typeface="Wingdings" panose="05000000000000000000" pitchFamily="2" charset="2"/>
              <a:buChar char="Ø"/>
            </a:pPr>
            <a:r>
              <a:rPr lang="es-CO" sz="2000" b="1" dirty="0">
                <a:solidFill>
                  <a:srgbClr val="000000"/>
                </a:solidFill>
                <a:latin typeface="Montserrat"/>
                <a:ea typeface="Times New Roman" panose="02020603050405020304" pitchFamily="18" charset="0"/>
              </a:rPr>
              <a:t>Pilar: CARTAGENA TRANSPARENTE</a:t>
            </a:r>
            <a:endParaRPr lang="en-US" sz="2000" b="1" dirty="0">
              <a:latin typeface="Montserrat"/>
              <a:ea typeface="Times New Roman" panose="02020603050405020304" pitchFamily="18" charset="0"/>
            </a:endParaRPr>
          </a:p>
          <a:p>
            <a:pPr marL="342900" indent="-342900" algn="just">
              <a:buFont typeface="Wingdings" panose="05000000000000000000" pitchFamily="2" charset="2"/>
              <a:buChar char="Ø"/>
            </a:pPr>
            <a:r>
              <a:rPr lang="es-CO" sz="2000" b="1" dirty="0">
                <a:solidFill>
                  <a:srgbClr val="000000"/>
                </a:solidFill>
                <a:latin typeface="Montserrat"/>
                <a:ea typeface="Times New Roman" panose="02020603050405020304" pitchFamily="18" charset="0"/>
              </a:rPr>
              <a:t>Línea Estratégica: CONVIVENCIA Y SEGURIDAD PARA LA GOBERNABILIDAD</a:t>
            </a:r>
            <a:endParaRPr lang="en-US" sz="2000" b="1" dirty="0">
              <a:latin typeface="Montserrat"/>
              <a:ea typeface="Times New Roman" panose="02020603050405020304" pitchFamily="18" charset="0"/>
            </a:endParaRPr>
          </a:p>
          <a:p>
            <a:pPr marL="285750" indent="-285750">
              <a:buFont typeface="Wingdings" panose="05000000000000000000" pitchFamily="2" charset="2"/>
              <a:buChar char="Ø"/>
            </a:pPr>
            <a:r>
              <a:rPr lang="es-CO" dirty="0">
                <a:latin typeface="Montserrat"/>
              </a:rPr>
              <a:t> </a:t>
            </a:r>
            <a:r>
              <a:rPr lang="es-CO" b="1" dirty="0">
                <a:latin typeface="Montserrat"/>
              </a:rPr>
              <a:t>Programa: VIGILANCIA DE LAS PLAYAS DEL DISTRITO DE CARTAGENA</a:t>
            </a:r>
            <a:endParaRPr lang="en-US" dirty="0">
              <a:latin typeface="Montserrat"/>
            </a:endParaRPr>
          </a:p>
          <a:p>
            <a:endParaRPr lang="en-US" dirty="0">
              <a:latin typeface="Montserrat"/>
            </a:endParaRPr>
          </a:p>
          <a:p>
            <a:pPr lvl="0"/>
            <a:r>
              <a:rPr lang="es-ES" b="1" dirty="0">
                <a:latin typeface="Montserrat"/>
              </a:rPr>
              <a:t>INDICADOR DE PRODUCTO SEGÚN PDD:</a:t>
            </a:r>
            <a:endParaRPr lang="en-US" dirty="0">
              <a:latin typeface="Montserrat"/>
            </a:endParaRPr>
          </a:p>
          <a:p>
            <a:r>
              <a:rPr lang="es-CO" dirty="0">
                <a:latin typeface="Montserrat"/>
              </a:rPr>
              <a:t>Número de Garitas adicionales de Salvavidas Instaladas</a:t>
            </a:r>
            <a:endParaRPr lang="en-US" dirty="0">
              <a:latin typeface="Montserrat"/>
            </a:endParaRPr>
          </a:p>
          <a:p>
            <a:r>
              <a:rPr lang="es-CO" dirty="0">
                <a:latin typeface="Montserrat"/>
              </a:rPr>
              <a:t> </a:t>
            </a:r>
            <a:r>
              <a:rPr lang="es-CO" dirty="0"/>
              <a:t> </a:t>
            </a:r>
            <a:endParaRPr lang="en-US" dirty="0"/>
          </a:p>
          <a:p>
            <a:pPr lvl="0" algn="just">
              <a:spcAft>
                <a:spcPts val="0"/>
              </a:spcAft>
            </a:pPr>
            <a:endParaRPr lang="es-ES" sz="2000" b="1" dirty="0">
              <a:solidFill>
                <a:srgbClr val="000000"/>
              </a:solidFill>
              <a:latin typeface="Calibri" panose="020F0502020204030204" pitchFamily="34" charset="0"/>
              <a:ea typeface="Times New Roman" panose="02020603050405020304" pitchFamily="18" charset="0"/>
            </a:endParaRPr>
          </a:p>
        </p:txBody>
      </p:sp>
      <p:pic>
        <p:nvPicPr>
          <p:cNvPr id="7" name="Imagen 6">
            <a:extLst>
              <a:ext uri="{FF2B5EF4-FFF2-40B4-BE49-F238E27FC236}">
                <a16:creationId xmlns:a16="http://schemas.microsoft.com/office/drawing/2014/main" id="{C10F62F2-92CB-4AE8-9ABD-A83D402AFC9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
        <p:nvSpPr>
          <p:cNvPr id="8" name="CuadroTexto 7">
            <a:extLst>
              <a:ext uri="{FF2B5EF4-FFF2-40B4-BE49-F238E27FC236}">
                <a16:creationId xmlns:a16="http://schemas.microsoft.com/office/drawing/2014/main" id="{414CEA3E-595F-3D09-427F-E9FF5D771E94}"/>
              </a:ext>
            </a:extLst>
          </p:cNvPr>
          <p:cNvSpPr txBox="1"/>
          <p:nvPr/>
        </p:nvSpPr>
        <p:spPr>
          <a:xfrm>
            <a:off x="934720" y="1780861"/>
            <a:ext cx="9834880" cy="1477328"/>
          </a:xfrm>
          <a:prstGeom prst="rect">
            <a:avLst/>
          </a:prstGeom>
          <a:noFill/>
        </p:spPr>
        <p:txBody>
          <a:bodyPr wrap="square" rtlCol="0">
            <a:spAutoFit/>
          </a:bodyPr>
          <a:lstStyle/>
          <a:p>
            <a:pPr algn="ctr">
              <a:spcAft>
                <a:spcPts val="0"/>
              </a:spcAft>
            </a:pPr>
            <a:r>
              <a:rPr lang="es-CO" sz="2400" b="1" dirty="0">
                <a:solidFill>
                  <a:srgbClr val="00B050"/>
                </a:solidFill>
                <a:latin typeface="+mj-lt"/>
                <a:ea typeface="Times New Roman" panose="02020603050405020304" pitchFamily="18" charset="0"/>
              </a:rPr>
              <a:t>META 7  PRODUCTO 2020-2023</a:t>
            </a:r>
          </a:p>
          <a:p>
            <a:pPr algn="ctr"/>
            <a:r>
              <a:rPr lang="es-CO" sz="2400" b="1" dirty="0"/>
              <a:t>Instalar 5 garitas en las playas Adicionales para salvavidas</a:t>
            </a:r>
            <a:endParaRPr lang="en-US" sz="2400" b="1" dirty="0"/>
          </a:p>
          <a:p>
            <a:pPr algn="ctr">
              <a:spcAft>
                <a:spcPts val="0"/>
              </a:spcAft>
            </a:pPr>
            <a:endParaRPr lang="es-CO" sz="2400" b="1" dirty="0">
              <a:solidFill>
                <a:srgbClr val="00B050"/>
              </a:solidFill>
              <a:latin typeface="+mj-lt"/>
              <a:ea typeface="Times New Roman" panose="02020603050405020304" pitchFamily="18" charset="0"/>
            </a:endParaRPr>
          </a:p>
          <a:p>
            <a:pPr algn="just">
              <a:spcAft>
                <a:spcPts val="0"/>
              </a:spcAft>
            </a:pPr>
            <a:endParaRPr lang="en-US" sz="1800" dirty="0">
              <a:latin typeface="+mj-lt"/>
              <a:ea typeface="Times New Roman" panose="02020603050405020304" pitchFamily="18" charset="0"/>
            </a:endParaRPr>
          </a:p>
        </p:txBody>
      </p:sp>
    </p:spTree>
    <p:extLst>
      <p:ext uri="{BB962C8B-B14F-4D97-AF65-F5344CB8AC3E}">
        <p14:creationId xmlns:p14="http://schemas.microsoft.com/office/powerpoint/2010/main" val="1044940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1695149"/>
            <a:ext cx="10959736" cy="4493538"/>
          </a:xfrm>
          <a:prstGeom prst="rect">
            <a:avLst/>
          </a:prstGeom>
        </p:spPr>
        <p:txBody>
          <a:bodyPr wrap="square">
            <a:spAutoFit/>
          </a:bodyPr>
          <a:lstStyle/>
          <a:p>
            <a:pPr algn="ctr"/>
            <a:r>
              <a:rPr lang="es-CO" sz="2800" b="1" dirty="0">
                <a:latin typeface="Montserrat"/>
              </a:rPr>
              <a:t>¿Qué se hizo? </a:t>
            </a:r>
            <a:endParaRPr lang="en-US" sz="2800" dirty="0">
              <a:latin typeface="Montserrat"/>
            </a:endParaRPr>
          </a:p>
          <a:p>
            <a:endParaRPr lang="es-CO" dirty="0"/>
          </a:p>
          <a:p>
            <a:pPr algn="just"/>
            <a:r>
              <a:rPr lang="es-CO" sz="2000" dirty="0"/>
              <a:t>Cumplimiento del indicador del producto asociado en un 180%, toda vez que la meta establecida era instalar 5 garitas y se avanzó en la instalación de 9 garitas nuevas, se debe resaltar que son 9 sectores de playa de la ciudad en donde en la actualidad se cuenta con una infraestructura que cumple estándares técnicos internacionales para realizar el servicio de guardavidas; esta nueva infraestructura para seguridad de playas se ubicó de la siguiente manera:</a:t>
            </a:r>
          </a:p>
          <a:p>
            <a:endParaRPr lang="en-US" sz="2000" dirty="0"/>
          </a:p>
          <a:p>
            <a:pPr marL="285750" indent="-285750">
              <a:buFont typeface="Arial" panose="020B0604020202020204" pitchFamily="34" charset="0"/>
              <a:buChar char="•"/>
            </a:pPr>
            <a:r>
              <a:rPr lang="es-CO" sz="2000" dirty="0"/>
              <a:t>2 playa blanca</a:t>
            </a:r>
          </a:p>
          <a:p>
            <a:pPr marL="285750" indent="-285750">
              <a:buFont typeface="Arial" panose="020B0604020202020204" pitchFamily="34" charset="0"/>
              <a:buChar char="•"/>
            </a:pPr>
            <a:r>
              <a:rPr lang="es-CO" sz="2000" dirty="0"/>
              <a:t>2 Laguito</a:t>
            </a:r>
          </a:p>
          <a:p>
            <a:pPr marL="285750" indent="-285750">
              <a:buFont typeface="Arial" panose="020B0604020202020204" pitchFamily="34" charset="0"/>
              <a:buChar char="•"/>
            </a:pPr>
            <a:r>
              <a:rPr lang="es-CO" sz="2000" dirty="0"/>
              <a:t>1 Blas el teso</a:t>
            </a:r>
          </a:p>
          <a:p>
            <a:pPr marL="285750" indent="-285750">
              <a:buFont typeface="Arial" panose="020B0604020202020204" pitchFamily="34" charset="0"/>
              <a:buChar char="•"/>
            </a:pPr>
            <a:r>
              <a:rPr lang="es-CO" sz="2000" dirty="0"/>
              <a:t>4 Marbella y Cabrero</a:t>
            </a:r>
            <a:endParaRPr lang="en-US" sz="2000" dirty="0"/>
          </a:p>
          <a:p>
            <a:pPr algn="just"/>
            <a:endParaRPr lang="en-US" sz="2000" dirty="0">
              <a:latin typeface="Times New Roman" panose="02020603050405020304" pitchFamily="18" charset="0"/>
              <a:ea typeface="Times New Roman" panose="02020603050405020304" pitchFamily="18" charset="0"/>
            </a:endParaRPr>
          </a:p>
        </p:txBody>
      </p:sp>
      <p:pic>
        <p:nvPicPr>
          <p:cNvPr id="7" name="Imagen 6">
            <a:extLst>
              <a:ext uri="{FF2B5EF4-FFF2-40B4-BE49-F238E27FC236}">
                <a16:creationId xmlns:a16="http://schemas.microsoft.com/office/drawing/2014/main" id="{A6827D8E-AF14-49D3-825B-B860948B465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35119380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09452" y="1215195"/>
            <a:ext cx="10779034" cy="5663089"/>
          </a:xfrm>
          <a:prstGeom prst="rect">
            <a:avLst/>
          </a:prstGeom>
        </p:spPr>
        <p:txBody>
          <a:bodyPr wrap="square" anchor="ctr">
            <a:spAutoFit/>
          </a:bodyPr>
          <a:lstStyle/>
          <a:p>
            <a:pPr algn="ctr"/>
            <a:r>
              <a:rPr lang="es-CO" sz="2800" b="1" dirty="0"/>
              <a:t>¿Cómo se hizo? </a:t>
            </a:r>
          </a:p>
          <a:p>
            <a:pPr algn="ctr"/>
            <a:endParaRPr lang="en-US" sz="2800" dirty="0"/>
          </a:p>
          <a:p>
            <a:pPr algn="just"/>
            <a:r>
              <a:rPr lang="es-CO" dirty="0"/>
              <a:t>Se logró mediante la elaboración y trámite del proyecto de inversión denominado: IMPLEMENTACIÓN DEL PROGRAMA VIGILANCIA DE LAS PLAYAS DEL DISTRITO DE CARTAGENA DE INDIAS, con código BPIN: 2021130010279, el cual tiene como objetivo: INCREMENTAR LA CAPACIDAD DE RESPUESTA DE LOS ORGANISMOS QUE SE ENCARGAN DE LA VIGILANCIA Y LA SEGURIDAD DE LAS PLAYAS EN EL DISTRITO DE CARTAGENA, y se estableció la actividad.</a:t>
            </a:r>
          </a:p>
          <a:p>
            <a:pPr algn="just"/>
            <a:endParaRPr lang="en-US" dirty="0"/>
          </a:p>
          <a:p>
            <a:pPr algn="just"/>
            <a:r>
              <a:rPr lang="es-CO" b="1" dirty="0"/>
              <a:t>Vigencia 2022:</a:t>
            </a:r>
          </a:p>
          <a:p>
            <a:pPr algn="just"/>
            <a:endParaRPr lang="en-US" b="1" dirty="0"/>
          </a:p>
          <a:p>
            <a:pPr algn="just"/>
            <a:r>
              <a:rPr lang="es-CO" dirty="0"/>
              <a:t>Se contrató la Gerencia Integral de los Proyectos de Inversión: “Fortalecimiento Logístico Para la Seguridad, Convivencia, Justicia y Socorro en Cartagena de Indias BPIN 2021130010192 e Implementación del programa Vigilancia de las Playas del Distrito de Cartagena de indias BPIN 2021130010279, respecto de las actividades: Construcción,  sostenimiento, mantenimiento preventivo y correctivo e interventoría de las obras de infraestructura y señalización en playas del distrito, por valor de $$1,973,525,560.94, con 9 garitas construidas.</a:t>
            </a:r>
            <a:endParaRPr lang="en-US" dirty="0"/>
          </a:p>
          <a:p>
            <a:r>
              <a:rPr lang="es-CO" dirty="0"/>
              <a:t> </a:t>
            </a:r>
            <a:endParaRPr lang="en-US" dirty="0"/>
          </a:p>
        </p:txBody>
      </p:sp>
      <p:pic>
        <p:nvPicPr>
          <p:cNvPr id="7" name="Imagen 6">
            <a:extLst>
              <a:ext uri="{FF2B5EF4-FFF2-40B4-BE49-F238E27FC236}">
                <a16:creationId xmlns:a16="http://schemas.microsoft.com/office/drawing/2014/main" id="{98C43494-ADC2-46AE-93EA-B3713A11DF3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788050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09450" y="2236333"/>
            <a:ext cx="10971349" cy="3477875"/>
          </a:xfrm>
          <a:prstGeom prst="rect">
            <a:avLst/>
          </a:prstGeom>
        </p:spPr>
        <p:txBody>
          <a:bodyPr wrap="square" anchor="ctr">
            <a:spAutoFit/>
          </a:bodyPr>
          <a:lstStyle/>
          <a:p>
            <a:pPr marL="342900" indent="-342900" algn="just">
              <a:buFont typeface="Wingdings" panose="05000000000000000000" pitchFamily="2" charset="2"/>
              <a:buChar char="Ø"/>
            </a:pPr>
            <a:r>
              <a:rPr lang="es-CO" sz="2000" b="1" dirty="0">
                <a:latin typeface="Montserrat"/>
              </a:rPr>
              <a:t>Retos:</a:t>
            </a:r>
            <a:endParaRPr lang="en-US" sz="2000" b="1" dirty="0">
              <a:latin typeface="Montserrat"/>
            </a:endParaRPr>
          </a:p>
          <a:p>
            <a:pPr algn="just"/>
            <a:endParaRPr lang="es-ES" sz="2000" dirty="0"/>
          </a:p>
          <a:p>
            <a:pPr algn="just"/>
            <a:r>
              <a:rPr lang="es-ES" sz="2000" dirty="0"/>
              <a:t>Lograr la concertación con las comunidades y los consejos comunitarios, especialmente en el corregimiento de Playa Blanca, Manzanillo y La Boquilla, para la construcción de las garitas faltantes.</a:t>
            </a:r>
          </a:p>
          <a:p>
            <a:pPr algn="just"/>
            <a:endParaRPr lang="es-ES" sz="2000" dirty="0"/>
          </a:p>
          <a:p>
            <a:pPr algn="just"/>
            <a:endParaRPr lang="es-ES" sz="2000" dirty="0"/>
          </a:p>
          <a:p>
            <a:pPr algn="just"/>
            <a:r>
              <a:rPr lang="es-CO" sz="2000" b="1" dirty="0">
                <a:latin typeface="Montserrat"/>
              </a:rPr>
              <a:t>Recomendaciones: </a:t>
            </a:r>
          </a:p>
          <a:p>
            <a:pPr algn="just"/>
            <a:endParaRPr lang="es-ES" sz="2000" dirty="0"/>
          </a:p>
          <a:p>
            <a:pPr algn="just"/>
            <a:r>
              <a:rPr lang="es-ES" sz="2000" dirty="0"/>
              <a:t>Se recomienda construir 20 garitas de playa para el servicio del Cuerpo de Rescate Náutico “Guardianes de Playa” en los sectores viabilizados por DIMAR.</a:t>
            </a:r>
          </a:p>
        </p:txBody>
      </p:sp>
      <p:pic>
        <p:nvPicPr>
          <p:cNvPr id="7" name="Imagen 6">
            <a:extLst>
              <a:ext uri="{FF2B5EF4-FFF2-40B4-BE49-F238E27FC236}">
                <a16:creationId xmlns:a16="http://schemas.microsoft.com/office/drawing/2014/main" id="{88ECF6CD-E970-4D0E-B3A0-8FC56283416B}"/>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33275250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63" y="-12617"/>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795450" y="3436326"/>
            <a:ext cx="10959736" cy="2400657"/>
          </a:xfrm>
          <a:prstGeom prst="rect">
            <a:avLst/>
          </a:prstGeom>
        </p:spPr>
        <p:txBody>
          <a:bodyPr wrap="square">
            <a:spAutoFit/>
          </a:bodyPr>
          <a:lstStyle/>
          <a:p>
            <a:pPr marL="342900" indent="-342900" algn="just">
              <a:buFont typeface="Wingdings" panose="05000000000000000000" pitchFamily="2" charset="2"/>
              <a:buChar char="Ø"/>
            </a:pPr>
            <a:r>
              <a:rPr lang="es-CO" sz="2000" b="1" dirty="0">
                <a:solidFill>
                  <a:srgbClr val="000000"/>
                </a:solidFill>
                <a:latin typeface="Montserrat"/>
                <a:ea typeface="Times New Roman" panose="02020603050405020304" pitchFamily="18" charset="0"/>
              </a:rPr>
              <a:t>Pilar: CARTAGENA TRANSPARENTE</a:t>
            </a:r>
            <a:endParaRPr lang="en-US" sz="2000" b="1" dirty="0">
              <a:latin typeface="Montserrat"/>
              <a:ea typeface="Times New Roman" panose="02020603050405020304" pitchFamily="18" charset="0"/>
            </a:endParaRPr>
          </a:p>
          <a:p>
            <a:pPr marL="342900" indent="-342900" algn="just">
              <a:buFont typeface="Wingdings" panose="05000000000000000000" pitchFamily="2" charset="2"/>
              <a:buChar char="Ø"/>
            </a:pPr>
            <a:r>
              <a:rPr lang="es-CO" sz="2000" b="1" dirty="0">
                <a:solidFill>
                  <a:srgbClr val="000000"/>
                </a:solidFill>
                <a:latin typeface="Montserrat"/>
                <a:ea typeface="Times New Roman" panose="02020603050405020304" pitchFamily="18" charset="0"/>
              </a:rPr>
              <a:t>Línea Estratégica: CONVIVENCIA Y SEGURIDAD PARA LA GOBERNABILIDAD</a:t>
            </a:r>
            <a:endParaRPr lang="en-US" sz="2000" b="1" dirty="0">
              <a:latin typeface="Montserrat"/>
              <a:ea typeface="Times New Roman" panose="02020603050405020304" pitchFamily="18" charset="0"/>
            </a:endParaRPr>
          </a:p>
          <a:p>
            <a:pPr marL="285750" indent="-285750">
              <a:buFont typeface="Wingdings" panose="05000000000000000000" pitchFamily="2" charset="2"/>
              <a:buChar char="Ø"/>
            </a:pPr>
            <a:r>
              <a:rPr lang="es-CO" dirty="0">
                <a:latin typeface="Montserrat"/>
              </a:rPr>
              <a:t> </a:t>
            </a:r>
            <a:r>
              <a:rPr lang="es-CO" b="1" dirty="0">
                <a:latin typeface="Montserrat"/>
              </a:rPr>
              <a:t>Programa: VIGILANCIA DE LAS PLAYAS DEL DISTRITO DE CARTAGENA</a:t>
            </a:r>
            <a:endParaRPr lang="en-US" dirty="0">
              <a:latin typeface="Montserrat"/>
            </a:endParaRPr>
          </a:p>
          <a:p>
            <a:endParaRPr lang="en-US" dirty="0">
              <a:latin typeface="Montserrat"/>
            </a:endParaRPr>
          </a:p>
          <a:p>
            <a:pPr lvl="0"/>
            <a:r>
              <a:rPr lang="es-ES" dirty="0">
                <a:latin typeface="Montserrat"/>
              </a:rPr>
              <a:t>INDICADOR DE PRODUCTO SEGÚN PDD:</a:t>
            </a:r>
          </a:p>
          <a:p>
            <a:pPr lvl="0"/>
            <a:r>
              <a:rPr lang="es-ES" dirty="0">
                <a:latin typeface="Montserrat"/>
              </a:rPr>
              <a:t>Número de </a:t>
            </a:r>
            <a:r>
              <a:rPr lang="es-ES" u="sng" dirty="0">
                <a:latin typeface="Montserrat"/>
              </a:rPr>
              <a:t>metros lineales de playas</a:t>
            </a:r>
            <a:r>
              <a:rPr lang="es-ES" dirty="0">
                <a:latin typeface="Montserrat"/>
              </a:rPr>
              <a:t> en el Distrito de Cartagena señalizados</a:t>
            </a:r>
          </a:p>
          <a:p>
            <a:r>
              <a:rPr lang="es-CO" dirty="0"/>
              <a:t> </a:t>
            </a:r>
            <a:endParaRPr lang="en-US" dirty="0"/>
          </a:p>
          <a:p>
            <a:pPr lvl="0" algn="just">
              <a:spcAft>
                <a:spcPts val="0"/>
              </a:spcAft>
            </a:pPr>
            <a:endParaRPr lang="es-ES" sz="2000" b="1" dirty="0">
              <a:solidFill>
                <a:srgbClr val="000000"/>
              </a:solidFill>
              <a:latin typeface="Calibri" panose="020F0502020204030204" pitchFamily="34" charset="0"/>
              <a:ea typeface="Times New Roman" panose="02020603050405020304" pitchFamily="18" charset="0"/>
            </a:endParaRPr>
          </a:p>
        </p:txBody>
      </p:sp>
      <p:pic>
        <p:nvPicPr>
          <p:cNvPr id="7" name="Imagen 6">
            <a:extLst>
              <a:ext uri="{FF2B5EF4-FFF2-40B4-BE49-F238E27FC236}">
                <a16:creationId xmlns:a16="http://schemas.microsoft.com/office/drawing/2014/main" id="{C9969F8A-C504-4DDA-B198-2545990C43E8}"/>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
        <p:nvSpPr>
          <p:cNvPr id="8" name="CuadroTexto 7">
            <a:extLst>
              <a:ext uri="{FF2B5EF4-FFF2-40B4-BE49-F238E27FC236}">
                <a16:creationId xmlns:a16="http://schemas.microsoft.com/office/drawing/2014/main" id="{414CEA3E-595F-3D09-427F-E9FF5D771E94}"/>
              </a:ext>
            </a:extLst>
          </p:cNvPr>
          <p:cNvSpPr txBox="1"/>
          <p:nvPr/>
        </p:nvSpPr>
        <p:spPr>
          <a:xfrm>
            <a:off x="934720" y="1780861"/>
            <a:ext cx="9834880" cy="1477328"/>
          </a:xfrm>
          <a:prstGeom prst="rect">
            <a:avLst/>
          </a:prstGeom>
          <a:noFill/>
        </p:spPr>
        <p:txBody>
          <a:bodyPr wrap="square" rtlCol="0">
            <a:spAutoFit/>
          </a:bodyPr>
          <a:lstStyle/>
          <a:p>
            <a:pPr algn="ctr">
              <a:spcAft>
                <a:spcPts val="0"/>
              </a:spcAft>
            </a:pPr>
            <a:r>
              <a:rPr lang="es-CO" sz="2400" b="1" dirty="0">
                <a:solidFill>
                  <a:srgbClr val="00B050"/>
                </a:solidFill>
                <a:latin typeface="+mj-lt"/>
                <a:ea typeface="Times New Roman" panose="02020603050405020304" pitchFamily="18" charset="0"/>
              </a:rPr>
              <a:t>META 8  PRODUCTO 2020-2023</a:t>
            </a:r>
          </a:p>
          <a:p>
            <a:pPr lvl="0" algn="ctr"/>
            <a:r>
              <a:rPr lang="es-ES" sz="2400" b="1" dirty="0"/>
              <a:t>Señalizar 1000 metros lineales de playas en el Distrito de Cartagena</a:t>
            </a:r>
          </a:p>
          <a:p>
            <a:pPr algn="ctr">
              <a:spcAft>
                <a:spcPts val="0"/>
              </a:spcAft>
            </a:pPr>
            <a:endParaRPr lang="es-CO" sz="2400" b="1" dirty="0">
              <a:solidFill>
                <a:srgbClr val="00B050"/>
              </a:solidFill>
              <a:latin typeface="+mj-lt"/>
              <a:ea typeface="Times New Roman" panose="02020603050405020304" pitchFamily="18" charset="0"/>
            </a:endParaRPr>
          </a:p>
          <a:p>
            <a:pPr algn="just">
              <a:spcAft>
                <a:spcPts val="0"/>
              </a:spcAft>
            </a:pPr>
            <a:endParaRPr lang="en-US" sz="1800" dirty="0">
              <a:latin typeface="+mj-lt"/>
              <a:ea typeface="Times New Roman" panose="02020603050405020304" pitchFamily="18" charset="0"/>
            </a:endParaRPr>
          </a:p>
        </p:txBody>
      </p:sp>
    </p:spTree>
    <p:extLst>
      <p:ext uri="{BB962C8B-B14F-4D97-AF65-F5344CB8AC3E}">
        <p14:creationId xmlns:p14="http://schemas.microsoft.com/office/powerpoint/2010/main" val="8231219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1695149"/>
            <a:ext cx="10959736" cy="4062651"/>
          </a:xfrm>
          <a:prstGeom prst="rect">
            <a:avLst/>
          </a:prstGeom>
        </p:spPr>
        <p:txBody>
          <a:bodyPr wrap="square">
            <a:spAutoFit/>
          </a:bodyPr>
          <a:lstStyle/>
          <a:p>
            <a:pPr algn="ctr"/>
            <a:r>
              <a:rPr lang="es-CO" sz="2800" b="1" dirty="0">
                <a:latin typeface="Montserrat"/>
              </a:rPr>
              <a:t>¿Qué se hizo? </a:t>
            </a:r>
            <a:endParaRPr lang="en-US" sz="2800" dirty="0">
              <a:latin typeface="Montserrat"/>
            </a:endParaRPr>
          </a:p>
          <a:p>
            <a:endParaRPr lang="es-CO" dirty="0"/>
          </a:p>
          <a:p>
            <a:pPr algn="just"/>
            <a:r>
              <a:rPr lang="es-CO" sz="2400" dirty="0"/>
              <a:t>Se logró el cumplimiento en un 100% del indicador del plan de desarrollo, al señalizar mil metros de playa, los elementos usados en esta actividad fueron ubicados  en playas de los sectores de: Punta Canoa, Manzanillo del Mar, Boquilla, Laguito, Playa Blanca, Marbella, Cabrero, entre otros, lo anterior contribuye a que habitantes y visitantes de Cartagena puedan acceder a una información clara, actualizada y veraz acerca de las condiciones y características que se deben tener en cuenta para el uso de las playas.</a:t>
            </a:r>
            <a:endParaRPr lang="en-US" sz="2400" dirty="0"/>
          </a:p>
          <a:p>
            <a:pPr algn="just"/>
            <a:endParaRPr lang="en-US" sz="2000" dirty="0">
              <a:latin typeface="Times New Roman" panose="02020603050405020304" pitchFamily="18" charset="0"/>
              <a:ea typeface="Times New Roman" panose="02020603050405020304" pitchFamily="18" charset="0"/>
            </a:endParaRPr>
          </a:p>
        </p:txBody>
      </p:sp>
      <p:pic>
        <p:nvPicPr>
          <p:cNvPr id="7" name="Imagen 6">
            <a:extLst>
              <a:ext uri="{FF2B5EF4-FFF2-40B4-BE49-F238E27FC236}">
                <a16:creationId xmlns:a16="http://schemas.microsoft.com/office/drawing/2014/main" id="{E37CC2FF-CD4A-43DA-8ACD-FB6FF8B33AE9}"/>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4016262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09452" y="1430637"/>
            <a:ext cx="10779034" cy="5232202"/>
          </a:xfrm>
          <a:prstGeom prst="rect">
            <a:avLst/>
          </a:prstGeom>
        </p:spPr>
        <p:txBody>
          <a:bodyPr wrap="square" anchor="ctr">
            <a:spAutoFit/>
          </a:bodyPr>
          <a:lstStyle/>
          <a:p>
            <a:pPr algn="ctr"/>
            <a:r>
              <a:rPr lang="es-CO" sz="2800" b="1" dirty="0"/>
              <a:t>¿Cómo se hizo? </a:t>
            </a:r>
            <a:endParaRPr lang="en-US" sz="2800" dirty="0"/>
          </a:p>
          <a:p>
            <a:pPr algn="just"/>
            <a:r>
              <a:rPr lang="es-CO" sz="1600" dirty="0"/>
              <a:t>Se logró mediante la elaboración y tramite del proyecto de inversión denominado: IMPLEMENTACIÓN DEL PROGRAMA VIGILANCIA DE LAS PLAYAS DEL DISTRITO DE CARTAGENA DE INDIAS, con código BPIN: 2021130010279, el cual tiene como objetivo: INCREMENTAR LA CAPACIDAD DE RESPUESTA DE LOS ORGANISMOS QUE SE ENCARGAN DE LA VIGILANCIA Y LA SEGURIDAD DE LAS PLAYAS EN EL DISTRITO DE CARTAGENA, y se estableció la actividad.</a:t>
            </a:r>
          </a:p>
          <a:p>
            <a:pPr algn="just"/>
            <a:endParaRPr lang="en-US" sz="1600" dirty="0"/>
          </a:p>
          <a:p>
            <a:pPr algn="just"/>
            <a:r>
              <a:rPr lang="es-CO" sz="1600" b="1" dirty="0"/>
              <a:t>Vigencia 2020:</a:t>
            </a:r>
          </a:p>
          <a:p>
            <a:pPr algn="just"/>
            <a:endParaRPr lang="en-US" sz="1600" b="1" dirty="0"/>
          </a:p>
          <a:p>
            <a:pPr algn="just"/>
            <a:r>
              <a:rPr lang="es-CO" sz="1600" dirty="0"/>
              <a:t>Se contrató la ejecución de las obras a precios unitarios sin formula de reajuste necesarias para la rehabilitación de la infraestructura y señalización de las playas tenazas, cabrero, marbella y playa azul La Boquilla del distrito de Cartagena de indias, por un valor de $283,526,274.oo.</a:t>
            </a:r>
            <a:endParaRPr lang="en-US" sz="1600" dirty="0"/>
          </a:p>
          <a:p>
            <a:pPr algn="just"/>
            <a:br>
              <a:rPr lang="es-CO" sz="1600" dirty="0"/>
            </a:br>
            <a:r>
              <a:rPr lang="es-CO" sz="1600" dirty="0"/>
              <a:t>Se contrató la Gerencia Integral de los Proyectos de Inversión: “Fortalecimiento Logístico Para la Seguridad, Convivencia, Justicia y Socorro en Cartagena de Indias BPIN 2021130010192 e Implementación del programa Vigilancia de las Playas del Distrito de Cartagena de indias BPIN 2021130010279, respecto de las actividades: Construcción, sostenimiento, mantenimiento preventivo y correctivo e interventoría de las obras de infraestructura y señalización en playas del distrito, por valor de   $1,973,525,560.94.</a:t>
            </a:r>
            <a:endParaRPr lang="en-US" sz="1600" dirty="0"/>
          </a:p>
          <a:p>
            <a:r>
              <a:rPr lang="es-CO" dirty="0"/>
              <a:t> </a:t>
            </a:r>
            <a:endParaRPr lang="en-US" dirty="0"/>
          </a:p>
        </p:txBody>
      </p:sp>
      <p:pic>
        <p:nvPicPr>
          <p:cNvPr id="7" name="Imagen 6">
            <a:extLst>
              <a:ext uri="{FF2B5EF4-FFF2-40B4-BE49-F238E27FC236}">
                <a16:creationId xmlns:a16="http://schemas.microsoft.com/office/drawing/2014/main" id="{84A1CC66-A328-4914-88CC-285C56A0914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151702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873369" y="1646304"/>
            <a:ext cx="10445261" cy="4801314"/>
          </a:xfrm>
          <a:prstGeom prst="rect">
            <a:avLst/>
          </a:prstGeom>
        </p:spPr>
        <p:txBody>
          <a:bodyPr wrap="square">
            <a:spAutoFit/>
          </a:bodyPr>
          <a:lstStyle/>
          <a:p>
            <a:pPr algn="ctr"/>
            <a:r>
              <a:rPr lang="es-ES" sz="2400" b="1" dirty="0"/>
              <a:t>OBJETIVOS INSTITUCIONALES</a:t>
            </a:r>
          </a:p>
          <a:p>
            <a:pPr algn="just"/>
            <a:endParaRPr lang="es-ES" sz="2400" dirty="0"/>
          </a:p>
          <a:p>
            <a:pPr algn="just"/>
            <a:r>
              <a:rPr lang="es-ES" dirty="0"/>
              <a:t>DISTRISEGURIDAD, es un establecimiento público vinculado al Distrito Turístico y Cultural de Cartagena de Indias, cuyo objeto es:</a:t>
            </a:r>
          </a:p>
          <a:p>
            <a:pPr algn="just"/>
            <a:endParaRPr lang="es-ES" dirty="0"/>
          </a:p>
          <a:p>
            <a:pPr marL="285750" indent="-285750" algn="just">
              <a:buFont typeface="Wingdings" panose="05000000000000000000" pitchFamily="2" charset="2"/>
              <a:buChar char="Ø"/>
            </a:pPr>
            <a:r>
              <a:rPr lang="es-ES" dirty="0"/>
              <a:t>El aprovechamiento de los proyectos tecnológicos aplicados al servicio de la vigilancia y seguridad.</a:t>
            </a:r>
          </a:p>
          <a:p>
            <a:pPr algn="just"/>
            <a:endParaRPr lang="es-ES" sz="2000" dirty="0"/>
          </a:p>
          <a:p>
            <a:pPr marL="285750" indent="-285750" algn="just">
              <a:buFont typeface="Wingdings" panose="05000000000000000000" pitchFamily="2" charset="2"/>
              <a:buChar char="Ø"/>
            </a:pPr>
            <a:r>
              <a:rPr lang="es-ES" dirty="0"/>
              <a:t>La consecución, aplicación y control de los bienes y servicios destinados al apoyo integral de los organismos de seguridad y la fuerza pública que opera en el Distrito Turístico y Cultural de Cartagena de Indias</a:t>
            </a:r>
          </a:p>
          <a:p>
            <a:pPr algn="just"/>
            <a:endParaRPr lang="es-ES" sz="2000" dirty="0"/>
          </a:p>
          <a:p>
            <a:pPr marL="285750" indent="-285750" algn="just">
              <a:buFont typeface="Wingdings" panose="05000000000000000000" pitchFamily="2" charset="2"/>
              <a:buChar char="Ø"/>
            </a:pPr>
            <a:r>
              <a:rPr lang="es-ES" dirty="0"/>
              <a:t>La participación en planes, programas y proyectos que sean diseñados por tales organismos y por la Alcaldía Distrital para la prestación eficiente de los servicios que garantizan la seguridad integral y fomenten la convivencia pacífica en el Distrito.</a:t>
            </a:r>
            <a:endParaRPr lang="es-ES" sz="2000" dirty="0"/>
          </a:p>
          <a:p>
            <a:pPr algn="just">
              <a:spcAft>
                <a:spcPts val="0"/>
              </a:spcAft>
            </a:pPr>
            <a:endParaRPr lang="en-US" sz="2000" dirty="0">
              <a:latin typeface="Times New Roman" panose="02020603050405020304" pitchFamily="18" charset="0"/>
              <a:ea typeface="Times New Roman" panose="02020603050405020304" pitchFamily="18" charset="0"/>
            </a:endParaRPr>
          </a:p>
        </p:txBody>
      </p:sp>
      <p:pic>
        <p:nvPicPr>
          <p:cNvPr id="4" name="Imagen 3">
            <a:extLst>
              <a:ext uri="{FF2B5EF4-FFF2-40B4-BE49-F238E27FC236}">
                <a16:creationId xmlns:a16="http://schemas.microsoft.com/office/drawing/2014/main" id="{57BA8B07-FB9E-4766-ACC7-8C315F7C74D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41306685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09451" y="1928557"/>
            <a:ext cx="10739846" cy="4093428"/>
          </a:xfrm>
          <a:prstGeom prst="rect">
            <a:avLst/>
          </a:prstGeom>
        </p:spPr>
        <p:txBody>
          <a:bodyPr wrap="square" anchor="ctr">
            <a:spAutoFit/>
          </a:bodyPr>
          <a:lstStyle/>
          <a:p>
            <a:pPr marL="342900" indent="-342900" algn="just">
              <a:buFont typeface="Wingdings" panose="05000000000000000000" pitchFamily="2" charset="2"/>
              <a:buChar char="Ø"/>
            </a:pPr>
            <a:r>
              <a:rPr lang="es-CO" sz="2000" b="1" dirty="0">
                <a:latin typeface="Montserrat"/>
              </a:rPr>
              <a:t>Retos:</a:t>
            </a:r>
            <a:endParaRPr lang="en-US" sz="2000" b="1" dirty="0">
              <a:latin typeface="Montserrat"/>
            </a:endParaRPr>
          </a:p>
          <a:p>
            <a:pPr algn="just"/>
            <a:endParaRPr lang="es-ES" sz="2000" dirty="0"/>
          </a:p>
          <a:p>
            <a:pPr algn="just"/>
            <a:r>
              <a:rPr lang="es-ES" sz="2000" dirty="0"/>
              <a:t>Garantizar la señalización de playas urbanas y en las zonas insulares y rurales, realizando la instalación de vallas restrictivas e informativas para garantizar la seguridad de los turistas que acudan a las playas de la ciudad.</a:t>
            </a:r>
          </a:p>
          <a:p>
            <a:pPr algn="just"/>
            <a:endParaRPr lang="es-ES" sz="2000" dirty="0"/>
          </a:p>
          <a:p>
            <a:pPr marL="342900" indent="-342900" algn="just">
              <a:buFont typeface="Wingdings" panose="05000000000000000000" pitchFamily="2" charset="2"/>
              <a:buChar char="Ø"/>
            </a:pPr>
            <a:r>
              <a:rPr lang="es-CO" sz="2000" b="1" dirty="0">
                <a:latin typeface="Montserrat"/>
              </a:rPr>
              <a:t>Recomendaciones </a:t>
            </a:r>
          </a:p>
          <a:p>
            <a:pPr algn="just"/>
            <a:endParaRPr lang="es-CO" sz="2000" b="1" dirty="0">
              <a:latin typeface="Montserrat"/>
            </a:endParaRPr>
          </a:p>
          <a:p>
            <a:pPr algn="just"/>
            <a:r>
              <a:rPr lang="es-ES" sz="2000" dirty="0"/>
              <a:t>Se recomienda generar cultura ciudadana en los cartageneros y visitantes de la zona para para que dichas vallas no sean vandalizadas.</a:t>
            </a:r>
          </a:p>
          <a:p>
            <a:pPr algn="just"/>
            <a:endParaRPr lang="es-ES" sz="2000" dirty="0"/>
          </a:p>
          <a:p>
            <a:pPr algn="just"/>
            <a:r>
              <a:rPr lang="es-ES" sz="2000" dirty="0"/>
              <a:t>Garantizar la señalización permanente de las playas con el mantenimiento de las vallas por el nivel de salinidad a la que están expuestas.</a:t>
            </a:r>
          </a:p>
        </p:txBody>
      </p:sp>
      <p:pic>
        <p:nvPicPr>
          <p:cNvPr id="7" name="Imagen 6">
            <a:extLst>
              <a:ext uri="{FF2B5EF4-FFF2-40B4-BE49-F238E27FC236}">
                <a16:creationId xmlns:a16="http://schemas.microsoft.com/office/drawing/2014/main" id="{5B304222-D3F2-45B5-AFA3-C62B258615A3}"/>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35477939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63" y="-12617"/>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740823" y="3926523"/>
            <a:ext cx="10959736" cy="2677656"/>
          </a:xfrm>
          <a:prstGeom prst="rect">
            <a:avLst/>
          </a:prstGeom>
        </p:spPr>
        <p:txBody>
          <a:bodyPr wrap="square">
            <a:spAutoFit/>
          </a:bodyPr>
          <a:lstStyle/>
          <a:p>
            <a:pPr marL="342900" indent="-342900" algn="just">
              <a:buFont typeface="Wingdings" panose="05000000000000000000" pitchFamily="2" charset="2"/>
              <a:buChar char="Ø"/>
            </a:pPr>
            <a:r>
              <a:rPr lang="es-CO" sz="2000" b="1" dirty="0">
                <a:solidFill>
                  <a:srgbClr val="000000"/>
                </a:solidFill>
                <a:latin typeface="Montserrat"/>
                <a:ea typeface="Times New Roman" panose="02020603050405020304" pitchFamily="18" charset="0"/>
              </a:rPr>
              <a:t>Pilar: CARTAGENA TRANSPARENTE</a:t>
            </a:r>
            <a:endParaRPr lang="en-US" sz="2000" b="1" dirty="0">
              <a:latin typeface="Montserrat"/>
              <a:ea typeface="Times New Roman" panose="02020603050405020304" pitchFamily="18" charset="0"/>
            </a:endParaRPr>
          </a:p>
          <a:p>
            <a:pPr marL="342900" indent="-342900" algn="just">
              <a:buFont typeface="Wingdings" panose="05000000000000000000" pitchFamily="2" charset="2"/>
              <a:buChar char="Ø"/>
            </a:pPr>
            <a:r>
              <a:rPr lang="es-CO" sz="2000" b="1" dirty="0">
                <a:solidFill>
                  <a:srgbClr val="000000"/>
                </a:solidFill>
                <a:latin typeface="Montserrat"/>
                <a:ea typeface="Times New Roman" panose="02020603050405020304" pitchFamily="18" charset="0"/>
              </a:rPr>
              <a:t>Línea Estratégica: CONVIVENCIA Y SEGURIDAD PARA LA GOBERNABILIDAD</a:t>
            </a:r>
            <a:endParaRPr lang="en-US" sz="2000" b="1" dirty="0">
              <a:latin typeface="Montserrat"/>
              <a:ea typeface="Times New Roman" panose="02020603050405020304" pitchFamily="18" charset="0"/>
            </a:endParaRPr>
          </a:p>
          <a:p>
            <a:pPr marL="285750" indent="-285750">
              <a:buFont typeface="Wingdings" panose="05000000000000000000" pitchFamily="2" charset="2"/>
              <a:buChar char="Ø"/>
            </a:pPr>
            <a:r>
              <a:rPr lang="es-CO" dirty="0">
                <a:latin typeface="Montserrat"/>
              </a:rPr>
              <a:t> </a:t>
            </a:r>
            <a:r>
              <a:rPr lang="es-CO" b="1" dirty="0">
                <a:latin typeface="Montserrat"/>
              </a:rPr>
              <a:t>Programa: VIGILANCIA DE LAS PLAYAS DEL DISTRITO DE CARTAGENA</a:t>
            </a:r>
            <a:endParaRPr lang="en-US" dirty="0">
              <a:latin typeface="Montserrat"/>
            </a:endParaRPr>
          </a:p>
          <a:p>
            <a:endParaRPr lang="en-US" dirty="0">
              <a:latin typeface="Montserrat"/>
            </a:endParaRPr>
          </a:p>
          <a:p>
            <a:pPr lvl="0"/>
            <a:r>
              <a:rPr lang="es-ES" b="1" dirty="0">
                <a:latin typeface="Montserrat"/>
              </a:rPr>
              <a:t>INDICADOR DE PRODUCTO SEGÚN PDD:</a:t>
            </a:r>
          </a:p>
          <a:p>
            <a:pPr lvl="0"/>
            <a:r>
              <a:rPr lang="es-ES" dirty="0">
                <a:latin typeface="Montserrat"/>
              </a:rPr>
              <a:t>Número de Avisos de prevención para las playas de Cartagena Instalados</a:t>
            </a:r>
          </a:p>
          <a:p>
            <a:pPr lvl="0"/>
            <a:endParaRPr lang="es-ES" b="1" dirty="0">
              <a:latin typeface="Montserrat"/>
            </a:endParaRPr>
          </a:p>
          <a:p>
            <a:r>
              <a:rPr lang="es-CO" dirty="0"/>
              <a:t> </a:t>
            </a:r>
            <a:endParaRPr lang="en-US" dirty="0"/>
          </a:p>
          <a:p>
            <a:pPr lvl="0" algn="just">
              <a:spcAft>
                <a:spcPts val="0"/>
              </a:spcAft>
            </a:pPr>
            <a:endParaRPr lang="es-ES" sz="2000" b="1" dirty="0">
              <a:solidFill>
                <a:srgbClr val="000000"/>
              </a:solidFill>
              <a:latin typeface="Calibri" panose="020F0502020204030204" pitchFamily="34" charset="0"/>
              <a:ea typeface="Times New Roman" panose="02020603050405020304" pitchFamily="18" charset="0"/>
            </a:endParaRPr>
          </a:p>
        </p:txBody>
      </p:sp>
      <p:pic>
        <p:nvPicPr>
          <p:cNvPr id="7" name="Imagen 6">
            <a:extLst>
              <a:ext uri="{FF2B5EF4-FFF2-40B4-BE49-F238E27FC236}">
                <a16:creationId xmlns:a16="http://schemas.microsoft.com/office/drawing/2014/main" id="{1E7C4D5D-0BF2-4BEB-8A0A-FCFA81D74D8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
        <p:nvSpPr>
          <p:cNvPr id="8" name="CuadroTexto 7">
            <a:extLst>
              <a:ext uri="{FF2B5EF4-FFF2-40B4-BE49-F238E27FC236}">
                <a16:creationId xmlns:a16="http://schemas.microsoft.com/office/drawing/2014/main" id="{414CEA3E-595F-3D09-427F-E9FF5D771E94}"/>
              </a:ext>
            </a:extLst>
          </p:cNvPr>
          <p:cNvSpPr txBox="1"/>
          <p:nvPr/>
        </p:nvSpPr>
        <p:spPr>
          <a:xfrm>
            <a:off x="934720" y="1780861"/>
            <a:ext cx="9834880" cy="1846659"/>
          </a:xfrm>
          <a:prstGeom prst="rect">
            <a:avLst/>
          </a:prstGeom>
          <a:noFill/>
        </p:spPr>
        <p:txBody>
          <a:bodyPr wrap="square" rtlCol="0">
            <a:spAutoFit/>
          </a:bodyPr>
          <a:lstStyle/>
          <a:p>
            <a:pPr algn="ctr">
              <a:spcAft>
                <a:spcPts val="0"/>
              </a:spcAft>
            </a:pPr>
            <a:r>
              <a:rPr lang="es-CO" sz="2400" b="1" dirty="0">
                <a:solidFill>
                  <a:srgbClr val="00B050"/>
                </a:solidFill>
                <a:latin typeface="+mj-lt"/>
                <a:ea typeface="Times New Roman" panose="02020603050405020304" pitchFamily="18" charset="0"/>
              </a:rPr>
              <a:t>META 9  PRODUCTO 2020-2023</a:t>
            </a:r>
          </a:p>
          <a:p>
            <a:pPr lvl="0" algn="ctr"/>
            <a:r>
              <a:rPr lang="es-ES" sz="2400" b="1" dirty="0"/>
              <a:t>Colocar 20 avisos de Información y prevención para las playas de Cartagena</a:t>
            </a:r>
          </a:p>
          <a:p>
            <a:pPr algn="ctr">
              <a:spcAft>
                <a:spcPts val="0"/>
              </a:spcAft>
            </a:pPr>
            <a:endParaRPr lang="es-CO" sz="2400" b="1" dirty="0">
              <a:solidFill>
                <a:srgbClr val="00B050"/>
              </a:solidFill>
              <a:latin typeface="+mj-lt"/>
              <a:ea typeface="Times New Roman" panose="02020603050405020304" pitchFamily="18" charset="0"/>
            </a:endParaRPr>
          </a:p>
          <a:p>
            <a:pPr algn="just">
              <a:spcAft>
                <a:spcPts val="0"/>
              </a:spcAft>
            </a:pPr>
            <a:endParaRPr lang="en-US" sz="1800" dirty="0">
              <a:latin typeface="+mj-lt"/>
              <a:ea typeface="Times New Roman" panose="02020603050405020304" pitchFamily="18" charset="0"/>
            </a:endParaRPr>
          </a:p>
        </p:txBody>
      </p:sp>
    </p:spTree>
    <p:extLst>
      <p:ext uri="{BB962C8B-B14F-4D97-AF65-F5344CB8AC3E}">
        <p14:creationId xmlns:p14="http://schemas.microsoft.com/office/powerpoint/2010/main" val="35454333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1695149"/>
            <a:ext cx="10959736" cy="3385542"/>
          </a:xfrm>
          <a:prstGeom prst="rect">
            <a:avLst/>
          </a:prstGeom>
        </p:spPr>
        <p:txBody>
          <a:bodyPr wrap="square">
            <a:spAutoFit/>
          </a:bodyPr>
          <a:lstStyle/>
          <a:p>
            <a:pPr algn="ctr"/>
            <a:r>
              <a:rPr lang="es-CO" sz="2800" b="1" dirty="0">
                <a:latin typeface="Montserrat"/>
              </a:rPr>
              <a:t>¿Qué se hizo? </a:t>
            </a:r>
            <a:endParaRPr lang="en-US" sz="2800" dirty="0">
              <a:latin typeface="Montserrat"/>
            </a:endParaRPr>
          </a:p>
          <a:p>
            <a:endParaRPr lang="es-CO" dirty="0"/>
          </a:p>
          <a:p>
            <a:pPr algn="just"/>
            <a:r>
              <a:rPr lang="es-ES" sz="2800" dirty="0"/>
              <a:t>Existe un logro en relación con el cumplimiento de la meta asociada al plan de desarrollo, con los avisos instalados en diversos sectores de playas de la ciudad tanto en área rural como insular, estos sirven para garantizar mejores condiciones de uso de las playas, y así asegurar la vida y salud de los visitantes.</a:t>
            </a:r>
            <a:endParaRPr lang="en-US" sz="3200" dirty="0">
              <a:latin typeface="Times New Roman" panose="02020603050405020304" pitchFamily="18" charset="0"/>
              <a:ea typeface="Times New Roman" panose="02020603050405020304" pitchFamily="18" charset="0"/>
            </a:endParaRPr>
          </a:p>
        </p:txBody>
      </p:sp>
      <p:pic>
        <p:nvPicPr>
          <p:cNvPr id="7" name="Imagen 6">
            <a:extLst>
              <a:ext uri="{FF2B5EF4-FFF2-40B4-BE49-F238E27FC236}">
                <a16:creationId xmlns:a16="http://schemas.microsoft.com/office/drawing/2014/main" id="{4C814B9C-60F4-46CE-8EF6-DBADDF0EFF0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23770603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09452" y="1769192"/>
            <a:ext cx="10779034" cy="4555093"/>
          </a:xfrm>
          <a:prstGeom prst="rect">
            <a:avLst/>
          </a:prstGeom>
        </p:spPr>
        <p:txBody>
          <a:bodyPr wrap="square" anchor="ctr">
            <a:spAutoFit/>
          </a:bodyPr>
          <a:lstStyle/>
          <a:p>
            <a:pPr algn="ctr"/>
            <a:r>
              <a:rPr lang="es-CO" sz="2800" b="1" dirty="0"/>
              <a:t>¿Cómo se hizo? </a:t>
            </a:r>
          </a:p>
          <a:p>
            <a:pPr algn="ctr"/>
            <a:endParaRPr lang="en-US" sz="2800" dirty="0"/>
          </a:p>
          <a:p>
            <a:pPr algn="just"/>
            <a:r>
              <a:rPr lang="es-CO" dirty="0"/>
              <a:t>Se logró mediante la elaboración y tramite del proyecto de inversión denominado: IMPLEMENTACIÓN DEL PROGRAMA VIGILANCIA DE LAS PLAYAS DEL DISTRITO DE CARTAGENA DE INDIAS, con código BPIN: 2021130010279, el cual tiene como objetivo: INCREMENTAR LA CAPACIDAD DE RESPUESTA DE LOS ORGANISMOS QUE SE ENCARGAN DE LA VIGILANCIA Y LA SEGURIDAD DE LAS PLAYAS EN EL DISTRITO DE CARTAGENA, y se estableció la actividad.</a:t>
            </a:r>
          </a:p>
          <a:p>
            <a:endParaRPr lang="en-US" dirty="0"/>
          </a:p>
          <a:p>
            <a:r>
              <a:rPr lang="es-CO" b="1" dirty="0"/>
              <a:t>Vigencia 2020:</a:t>
            </a:r>
          </a:p>
          <a:p>
            <a:endParaRPr lang="en-US" b="1" dirty="0"/>
          </a:p>
          <a:p>
            <a:pPr algn="just"/>
            <a:r>
              <a:rPr lang="es-CO" dirty="0"/>
              <a:t>Se contrataron las obras a precios unitarios sin formula de reajuste necesarias para la rehabilitación de la infraestructura y señalización de las playas tenazas, cabrero, marbella y playa azul La Boquilla del distrito de Cartagena de indias, por valor de $283,526,274.</a:t>
            </a:r>
            <a:endParaRPr lang="en-US" dirty="0"/>
          </a:p>
          <a:p>
            <a:r>
              <a:rPr lang="es-CO" dirty="0"/>
              <a:t> </a:t>
            </a:r>
            <a:endParaRPr lang="en-US" dirty="0"/>
          </a:p>
        </p:txBody>
      </p:sp>
      <p:pic>
        <p:nvPicPr>
          <p:cNvPr id="7" name="Imagen 6">
            <a:extLst>
              <a:ext uri="{FF2B5EF4-FFF2-40B4-BE49-F238E27FC236}">
                <a16:creationId xmlns:a16="http://schemas.microsoft.com/office/drawing/2014/main" id="{B910800D-362B-4ED4-8D13-B5EAC929E39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2877620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09451" y="1928557"/>
            <a:ext cx="10739846" cy="4093428"/>
          </a:xfrm>
          <a:prstGeom prst="rect">
            <a:avLst/>
          </a:prstGeom>
        </p:spPr>
        <p:txBody>
          <a:bodyPr wrap="square" anchor="ctr">
            <a:spAutoFit/>
          </a:bodyPr>
          <a:lstStyle/>
          <a:p>
            <a:pPr marL="342900" indent="-342900" algn="just">
              <a:buFont typeface="Wingdings" panose="05000000000000000000" pitchFamily="2" charset="2"/>
              <a:buChar char="Ø"/>
            </a:pPr>
            <a:r>
              <a:rPr lang="es-CO" sz="2000" b="1" dirty="0">
                <a:latin typeface="Montserrat"/>
              </a:rPr>
              <a:t>Retos: </a:t>
            </a:r>
          </a:p>
          <a:p>
            <a:pPr algn="just"/>
            <a:endParaRPr lang="es-ES" sz="2000" dirty="0"/>
          </a:p>
          <a:p>
            <a:pPr algn="just"/>
            <a:r>
              <a:rPr lang="es-ES" sz="2000" dirty="0"/>
              <a:t>Garantizar la señalización de playas urbanas y en las zonas insulares y rurales, realizando la instalación de vallas restrictivas e informativas para garantizar la seguridad de los turistas que acudan a las playas de la ciudad.</a:t>
            </a:r>
          </a:p>
          <a:p>
            <a:pPr algn="just"/>
            <a:endParaRPr lang="es-ES" sz="2000" dirty="0"/>
          </a:p>
          <a:p>
            <a:pPr marL="342900" indent="-342900" algn="just">
              <a:buFont typeface="Wingdings" panose="05000000000000000000" pitchFamily="2" charset="2"/>
              <a:buChar char="Ø"/>
            </a:pPr>
            <a:r>
              <a:rPr lang="es-CO" sz="2000" b="1" dirty="0">
                <a:latin typeface="Montserrat"/>
              </a:rPr>
              <a:t>Recomendaciones:</a:t>
            </a:r>
          </a:p>
          <a:p>
            <a:pPr algn="just"/>
            <a:endParaRPr lang="es-CO" sz="2000" b="1" dirty="0">
              <a:latin typeface="Montserrat"/>
            </a:endParaRPr>
          </a:p>
          <a:p>
            <a:pPr algn="just"/>
            <a:r>
              <a:rPr lang="es-ES" sz="2000" dirty="0"/>
              <a:t>Se recomienda generar cultura ciudadana en los cartageneros y visitantes de la zona para para que dichas vallas no sean vandalizadas.</a:t>
            </a:r>
          </a:p>
          <a:p>
            <a:pPr algn="just"/>
            <a:endParaRPr lang="es-ES" sz="2000" dirty="0"/>
          </a:p>
          <a:p>
            <a:pPr algn="just"/>
            <a:r>
              <a:rPr lang="es-ES" sz="2000" dirty="0"/>
              <a:t>Garantizar la señalización permanente de las playas con el mantenimiento de las vallas por el nivel de salinidad a la que están expuestas.</a:t>
            </a:r>
          </a:p>
        </p:txBody>
      </p:sp>
      <p:pic>
        <p:nvPicPr>
          <p:cNvPr id="7" name="Imagen 6">
            <a:extLst>
              <a:ext uri="{FF2B5EF4-FFF2-40B4-BE49-F238E27FC236}">
                <a16:creationId xmlns:a16="http://schemas.microsoft.com/office/drawing/2014/main" id="{43D316C8-1E6D-4B91-8BCD-52A5E0E61DB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6310624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63" y="-12617"/>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29195" y="4174176"/>
            <a:ext cx="10959736" cy="3231654"/>
          </a:xfrm>
          <a:prstGeom prst="rect">
            <a:avLst/>
          </a:prstGeom>
        </p:spPr>
        <p:txBody>
          <a:bodyPr wrap="square">
            <a:spAutoFit/>
          </a:bodyPr>
          <a:lstStyle/>
          <a:p>
            <a:pPr marL="342900" indent="-342900" algn="just">
              <a:buFont typeface="Wingdings" panose="05000000000000000000" pitchFamily="2" charset="2"/>
              <a:buChar char="Ø"/>
            </a:pPr>
            <a:r>
              <a:rPr lang="es-CO" sz="2000" b="1" dirty="0">
                <a:solidFill>
                  <a:srgbClr val="000000"/>
                </a:solidFill>
                <a:latin typeface="Montserrat"/>
                <a:ea typeface="Times New Roman" panose="02020603050405020304" pitchFamily="18" charset="0"/>
              </a:rPr>
              <a:t>Pilar: CARTAGENA TRANSPARENTE</a:t>
            </a:r>
            <a:endParaRPr lang="en-US" sz="2000" b="1" dirty="0">
              <a:latin typeface="Montserrat"/>
              <a:ea typeface="Times New Roman" panose="02020603050405020304" pitchFamily="18" charset="0"/>
            </a:endParaRPr>
          </a:p>
          <a:p>
            <a:pPr marL="342900" indent="-342900" algn="just">
              <a:buFont typeface="Wingdings" panose="05000000000000000000" pitchFamily="2" charset="2"/>
              <a:buChar char="Ø"/>
            </a:pPr>
            <a:r>
              <a:rPr lang="es-CO" sz="2000" b="1" dirty="0">
                <a:solidFill>
                  <a:srgbClr val="000000"/>
                </a:solidFill>
                <a:latin typeface="Montserrat"/>
                <a:ea typeface="Times New Roman" panose="02020603050405020304" pitchFamily="18" charset="0"/>
              </a:rPr>
              <a:t>Línea Estratégica: CONVIVENCIA Y SEGURIDAD PARA LA GOBERNABILIDAD</a:t>
            </a:r>
            <a:endParaRPr lang="en-US" sz="2000" b="1" dirty="0">
              <a:latin typeface="Montserrat"/>
              <a:ea typeface="Times New Roman" panose="02020603050405020304" pitchFamily="18" charset="0"/>
            </a:endParaRPr>
          </a:p>
          <a:p>
            <a:pPr marL="342900" indent="-342900" algn="just">
              <a:buFont typeface="Wingdings" panose="05000000000000000000" pitchFamily="2" charset="2"/>
              <a:buChar char="Ø"/>
            </a:pPr>
            <a:r>
              <a:rPr lang="es-CO" b="1" dirty="0">
                <a:latin typeface="Montserrat"/>
              </a:rPr>
              <a:t>Programa</a:t>
            </a:r>
            <a:r>
              <a:rPr lang="en-US" dirty="0">
                <a:latin typeface="Montserrat"/>
              </a:rPr>
              <a:t>: </a:t>
            </a:r>
            <a:r>
              <a:rPr lang="es-CO" b="1" dirty="0">
                <a:latin typeface="Montserrat"/>
              </a:rPr>
              <a:t>CONVIVENCIA PARA LA SEGURIDAD</a:t>
            </a:r>
            <a:endParaRPr lang="en-US" dirty="0">
              <a:latin typeface="Montserrat"/>
            </a:endParaRPr>
          </a:p>
          <a:p>
            <a:r>
              <a:rPr lang="es-CO" dirty="0">
                <a:latin typeface="Montserrat"/>
              </a:rPr>
              <a:t> </a:t>
            </a:r>
            <a:endParaRPr lang="en-US" dirty="0">
              <a:latin typeface="Montserrat"/>
            </a:endParaRPr>
          </a:p>
          <a:p>
            <a:r>
              <a:rPr lang="es-CO" b="1" dirty="0">
                <a:latin typeface="Montserrat"/>
              </a:rPr>
              <a:t>INDICADORES DE PRODUCTO SEGÚN PDD:</a:t>
            </a:r>
            <a:endParaRPr lang="en-US" dirty="0">
              <a:latin typeface="Montserrat"/>
            </a:endParaRPr>
          </a:p>
          <a:p>
            <a:r>
              <a:rPr lang="es-CO" dirty="0">
                <a:latin typeface="Montserrat"/>
              </a:rPr>
              <a:t>Número de Personas formadas en Normas de conducta y Convivencia Ciudadana.</a:t>
            </a:r>
            <a:endParaRPr lang="en-US" dirty="0">
              <a:latin typeface="Montserrat"/>
            </a:endParaRPr>
          </a:p>
          <a:p>
            <a:r>
              <a:rPr lang="es-CO" dirty="0">
                <a:latin typeface="Montserrat"/>
              </a:rPr>
              <a:t> </a:t>
            </a:r>
            <a:endParaRPr lang="en-US" dirty="0">
              <a:latin typeface="Montserrat"/>
            </a:endParaRPr>
          </a:p>
          <a:p>
            <a:r>
              <a:rPr lang="es-CO" dirty="0">
                <a:latin typeface="Montserrat"/>
              </a:rPr>
              <a:t>Número de Habitantes de Cartagena Formados como gestores de convivencia.</a:t>
            </a:r>
            <a:endParaRPr lang="en-US" dirty="0">
              <a:latin typeface="Montserrat"/>
            </a:endParaRPr>
          </a:p>
          <a:p>
            <a:r>
              <a:rPr lang="es-CO" dirty="0">
                <a:latin typeface="Montserrat"/>
              </a:rPr>
              <a:t> </a:t>
            </a:r>
            <a:endParaRPr lang="en-US" dirty="0">
              <a:latin typeface="Montserrat"/>
            </a:endParaRPr>
          </a:p>
          <a:p>
            <a:r>
              <a:rPr lang="es-CO" dirty="0"/>
              <a:t> </a:t>
            </a:r>
            <a:endParaRPr lang="en-US" dirty="0"/>
          </a:p>
          <a:p>
            <a:pPr lvl="0" algn="just">
              <a:spcAft>
                <a:spcPts val="0"/>
              </a:spcAft>
            </a:pPr>
            <a:endParaRPr lang="es-ES" sz="2000" b="1" dirty="0">
              <a:solidFill>
                <a:srgbClr val="000000"/>
              </a:solidFill>
              <a:latin typeface="Calibri" panose="020F0502020204030204" pitchFamily="34" charset="0"/>
              <a:ea typeface="Times New Roman" panose="02020603050405020304" pitchFamily="18" charset="0"/>
            </a:endParaRPr>
          </a:p>
        </p:txBody>
      </p:sp>
      <p:sp>
        <p:nvSpPr>
          <p:cNvPr id="7" name="CuadroTexto 6">
            <a:extLst>
              <a:ext uri="{FF2B5EF4-FFF2-40B4-BE49-F238E27FC236}">
                <a16:creationId xmlns:a16="http://schemas.microsoft.com/office/drawing/2014/main" id="{414CEA3E-595F-3D09-427F-E9FF5D771E94}"/>
              </a:ext>
            </a:extLst>
          </p:cNvPr>
          <p:cNvSpPr txBox="1"/>
          <p:nvPr/>
        </p:nvSpPr>
        <p:spPr>
          <a:xfrm>
            <a:off x="948575" y="1559189"/>
            <a:ext cx="9834880" cy="2954655"/>
          </a:xfrm>
          <a:prstGeom prst="rect">
            <a:avLst/>
          </a:prstGeom>
          <a:noFill/>
        </p:spPr>
        <p:txBody>
          <a:bodyPr wrap="square" rtlCol="0">
            <a:spAutoFit/>
          </a:bodyPr>
          <a:lstStyle/>
          <a:p>
            <a:pPr algn="ctr">
              <a:spcAft>
                <a:spcPts val="0"/>
              </a:spcAft>
            </a:pPr>
            <a:r>
              <a:rPr lang="es-CO" sz="2400" b="1" dirty="0">
                <a:solidFill>
                  <a:srgbClr val="00B050"/>
                </a:solidFill>
                <a:latin typeface="+mj-lt"/>
                <a:ea typeface="Times New Roman" panose="02020603050405020304" pitchFamily="18" charset="0"/>
              </a:rPr>
              <a:t>META 10  PRODUCTO 2020-2023</a:t>
            </a:r>
          </a:p>
          <a:p>
            <a:pPr algn="ctr"/>
            <a:r>
              <a:rPr lang="es-CO" sz="2400" b="1" dirty="0"/>
              <a:t>Divulgar a 20.000 personas las normas de conducta y convivencia ciudadana en Cartagena.</a:t>
            </a:r>
            <a:endParaRPr lang="en-US" sz="2400" b="1" dirty="0"/>
          </a:p>
          <a:p>
            <a:pPr algn="ctr"/>
            <a:r>
              <a:rPr lang="es-CO" sz="2400" b="1" dirty="0"/>
              <a:t> </a:t>
            </a:r>
            <a:endParaRPr lang="en-US" sz="2400" b="1" dirty="0"/>
          </a:p>
          <a:p>
            <a:pPr algn="ctr"/>
            <a:r>
              <a:rPr lang="es-CO" sz="2400" b="1" dirty="0"/>
              <a:t>Formar a dos mil (2.000) habitantes de Cartagena como gestores de convivencia ciudadana.</a:t>
            </a:r>
            <a:endParaRPr lang="en-US" sz="2400" b="1" dirty="0"/>
          </a:p>
          <a:p>
            <a:pPr algn="ctr">
              <a:spcAft>
                <a:spcPts val="0"/>
              </a:spcAft>
            </a:pPr>
            <a:endParaRPr lang="es-CO" sz="2400" b="1" dirty="0">
              <a:solidFill>
                <a:srgbClr val="00B050"/>
              </a:solidFill>
              <a:latin typeface="+mj-lt"/>
              <a:ea typeface="Times New Roman" panose="02020603050405020304" pitchFamily="18" charset="0"/>
            </a:endParaRPr>
          </a:p>
          <a:p>
            <a:pPr algn="just">
              <a:spcAft>
                <a:spcPts val="0"/>
              </a:spcAft>
            </a:pPr>
            <a:endParaRPr lang="en-US" sz="1800" dirty="0">
              <a:latin typeface="+mj-lt"/>
              <a:ea typeface="Times New Roman" panose="02020603050405020304" pitchFamily="18" charset="0"/>
            </a:endParaRPr>
          </a:p>
        </p:txBody>
      </p:sp>
    </p:spTree>
    <p:extLst>
      <p:ext uri="{BB962C8B-B14F-4D97-AF65-F5344CB8AC3E}">
        <p14:creationId xmlns:p14="http://schemas.microsoft.com/office/powerpoint/2010/main" val="1198006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616132" y="1695149"/>
            <a:ext cx="10959736" cy="4124206"/>
          </a:xfrm>
          <a:prstGeom prst="rect">
            <a:avLst/>
          </a:prstGeom>
        </p:spPr>
        <p:txBody>
          <a:bodyPr wrap="square">
            <a:spAutoFit/>
          </a:bodyPr>
          <a:lstStyle/>
          <a:p>
            <a:pPr algn="ctr"/>
            <a:r>
              <a:rPr lang="es-CO" sz="2800" b="1" dirty="0">
                <a:latin typeface="Montserrat"/>
              </a:rPr>
              <a:t>¿Qué se hizo? </a:t>
            </a:r>
            <a:endParaRPr lang="en-US" sz="2800" dirty="0">
              <a:latin typeface="Montserrat"/>
            </a:endParaRPr>
          </a:p>
          <a:p>
            <a:pPr algn="just"/>
            <a:endParaRPr lang="es-CO" dirty="0"/>
          </a:p>
          <a:p>
            <a:pPr algn="just"/>
            <a:r>
              <a:rPr lang="es-CO" dirty="0"/>
              <a:t>Se logró el cumplimiento de las dos metas de los indicadores de producto asociadas al programa, mediante la vinculación de personal capacitado y formado en relación con el tema de convivencia ciudadana y comportamientos favorables, con base en un plan de trabajo se desarrollaron en diversos sectores y/o barrios de la ciudad jornadas de trabajo directo presencial con ciudadanos, para socializar y difundir normas de conducta favorables a la seguridad y la convivencia; estos gestores de convivencia ciudadana brindan apoyo principalmente al componente de prevención en convivencia.</a:t>
            </a:r>
            <a:endParaRPr lang="en-US" dirty="0"/>
          </a:p>
          <a:p>
            <a:pPr algn="just"/>
            <a:r>
              <a:rPr lang="es-CO" dirty="0"/>
              <a:t> </a:t>
            </a:r>
            <a:endParaRPr lang="en-US" dirty="0"/>
          </a:p>
          <a:p>
            <a:pPr algn="just"/>
            <a:r>
              <a:rPr lang="es-CO" dirty="0"/>
              <a:t>La meta relacionada con 20.000 personas se cumplió en un 100%, dado que se realizó divulgación a 36.191, así mismo, la meta sobre formación en gestores de convivencia tiene un cumplimiento de 100%, ya que se estableció formación a 2 mil habitantes, y se han formado 5.903.</a:t>
            </a:r>
            <a:endParaRPr lang="en-US" dirty="0"/>
          </a:p>
        </p:txBody>
      </p:sp>
      <p:pic>
        <p:nvPicPr>
          <p:cNvPr id="7" name="Imagen 6">
            <a:extLst>
              <a:ext uri="{FF2B5EF4-FFF2-40B4-BE49-F238E27FC236}">
                <a16:creationId xmlns:a16="http://schemas.microsoft.com/office/drawing/2014/main" id="{7C3FF823-05D0-4E1A-A6DA-0C0E8208F01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24291238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393167" y="1437483"/>
            <a:ext cx="11224402" cy="3262432"/>
          </a:xfrm>
          <a:prstGeom prst="rect">
            <a:avLst/>
          </a:prstGeom>
        </p:spPr>
        <p:txBody>
          <a:bodyPr wrap="square" anchor="ctr">
            <a:spAutoFit/>
          </a:bodyPr>
          <a:lstStyle/>
          <a:p>
            <a:pPr algn="ctr"/>
            <a:r>
              <a:rPr lang="es-CO" sz="2800" b="1" dirty="0"/>
              <a:t>¿Cómo se hizo? </a:t>
            </a:r>
          </a:p>
          <a:p>
            <a:pPr algn="ctr"/>
            <a:endParaRPr lang="es-CO" sz="2800" b="1" dirty="0"/>
          </a:p>
          <a:p>
            <a:pPr algn="just"/>
            <a:r>
              <a:rPr lang="es-CO" sz="1600" dirty="0"/>
              <a:t>Se logró mediante la elaboración y trámite del proyecto de inversión denominado: CONSTRUCCIÓN DE CONVIVENCIA PARA LA SEGURIDAD EN CARTAGENA DE INDIAS, con código BPIN: 2021130010176, el cual tiene como objetivo: AUMENTAR LOS NIVELES DE FORMACIÓN EN TEMAS DE CULTURA CIUDADANA Y LEGALIDAD EN EL DISTRITO DE CARTAGENA., y se estableció la actividad: Convenir el Apoyo a la gestión, Servicios profesionales y Gastos del Proyecto en cuanto a Formulación, estructuración, contratación, Socialización, difusión, aplicación, ejecución, cierre contable, económico y jurídico de proyectos, subproyectos y actividades inherentes de éste, se realizó la siguiente inversión y avance para el cumplimiento de metas</a:t>
            </a:r>
            <a:r>
              <a:rPr lang="es-CO" dirty="0"/>
              <a:t>:</a:t>
            </a:r>
            <a:endParaRPr lang="en-US" dirty="0"/>
          </a:p>
          <a:p>
            <a:pPr algn="just"/>
            <a:r>
              <a:rPr lang="es-CO" dirty="0"/>
              <a:t> </a:t>
            </a:r>
            <a:endParaRPr lang="en-US" dirty="0"/>
          </a:p>
          <a:p>
            <a:pPr algn="just"/>
            <a:r>
              <a:rPr lang="es-CO" dirty="0"/>
              <a:t> </a:t>
            </a:r>
            <a:endParaRPr lang="en-US" dirty="0"/>
          </a:p>
        </p:txBody>
      </p:sp>
      <p:graphicFrame>
        <p:nvGraphicFramePr>
          <p:cNvPr id="4" name="Tabla 3"/>
          <p:cNvGraphicFramePr>
            <a:graphicFrameLocks noGrp="1"/>
          </p:cNvGraphicFramePr>
          <p:nvPr>
            <p:extLst>
              <p:ext uri="{D42A27DB-BD31-4B8C-83A1-F6EECF244321}">
                <p14:modId xmlns:p14="http://schemas.microsoft.com/office/powerpoint/2010/main" val="499107275"/>
              </p:ext>
            </p:extLst>
          </p:nvPr>
        </p:nvGraphicFramePr>
        <p:xfrm>
          <a:off x="1319348" y="4138860"/>
          <a:ext cx="8926672" cy="2272935"/>
        </p:xfrm>
        <a:graphic>
          <a:graphicData uri="http://schemas.openxmlformats.org/drawingml/2006/table">
            <a:tbl>
              <a:tblPr firstRow="1" firstCol="1" bandRow="1">
                <a:tableStyleId>{93296810-A885-4BE3-A3E7-6D5BEEA58F35}</a:tableStyleId>
              </a:tblPr>
              <a:tblGrid>
                <a:gridCol w="618250">
                  <a:extLst>
                    <a:ext uri="{9D8B030D-6E8A-4147-A177-3AD203B41FA5}">
                      <a16:colId xmlns:a16="http://schemas.microsoft.com/office/drawing/2014/main" val="940706494"/>
                    </a:ext>
                  </a:extLst>
                </a:gridCol>
                <a:gridCol w="1236500">
                  <a:extLst>
                    <a:ext uri="{9D8B030D-6E8A-4147-A177-3AD203B41FA5}">
                      <a16:colId xmlns:a16="http://schemas.microsoft.com/office/drawing/2014/main" val="2198813328"/>
                    </a:ext>
                  </a:extLst>
                </a:gridCol>
                <a:gridCol w="2305968">
                  <a:extLst>
                    <a:ext uri="{9D8B030D-6E8A-4147-A177-3AD203B41FA5}">
                      <a16:colId xmlns:a16="http://schemas.microsoft.com/office/drawing/2014/main" val="2098282586"/>
                    </a:ext>
                  </a:extLst>
                </a:gridCol>
                <a:gridCol w="2614007">
                  <a:extLst>
                    <a:ext uri="{9D8B030D-6E8A-4147-A177-3AD203B41FA5}">
                      <a16:colId xmlns:a16="http://schemas.microsoft.com/office/drawing/2014/main" val="4288696084"/>
                    </a:ext>
                  </a:extLst>
                </a:gridCol>
                <a:gridCol w="2151947">
                  <a:extLst>
                    <a:ext uri="{9D8B030D-6E8A-4147-A177-3AD203B41FA5}">
                      <a16:colId xmlns:a16="http://schemas.microsoft.com/office/drawing/2014/main" val="3293302518"/>
                    </a:ext>
                  </a:extLst>
                </a:gridCol>
              </a:tblGrid>
              <a:tr h="852350">
                <a:tc>
                  <a:txBody>
                    <a:bodyPr/>
                    <a:lstStyle/>
                    <a:p>
                      <a:pPr algn="ctr">
                        <a:spcAft>
                          <a:spcPts val="0"/>
                        </a:spcAft>
                      </a:pPr>
                      <a:r>
                        <a:rPr lang="es-CO" sz="1200" kern="100" dirty="0">
                          <a:solidFill>
                            <a:schemeClr val="tx1"/>
                          </a:solidFill>
                          <a:effectLst/>
                        </a:rPr>
                        <a:t> </a:t>
                      </a:r>
                      <a:endParaRPr lang="en-US" sz="1200" kern="100" dirty="0">
                        <a:solidFill>
                          <a:schemeClr val="tx1"/>
                        </a:solidFill>
                        <a:effectLst/>
                      </a:endParaRPr>
                    </a:p>
                    <a:p>
                      <a:pPr algn="ctr">
                        <a:spcAft>
                          <a:spcPts val="0"/>
                        </a:spcAft>
                      </a:pPr>
                      <a:r>
                        <a:rPr lang="es-CO" sz="1200" kern="100" dirty="0">
                          <a:solidFill>
                            <a:schemeClr val="tx1"/>
                          </a:solidFill>
                          <a:effectLst/>
                        </a:rPr>
                        <a:t> </a:t>
                      </a:r>
                      <a:endParaRPr lang="en-US" sz="1200" kern="100" dirty="0">
                        <a:solidFill>
                          <a:schemeClr val="tx1"/>
                        </a:solidFill>
                        <a:effectLst/>
                      </a:endParaRPr>
                    </a:p>
                    <a:p>
                      <a:pPr algn="ctr">
                        <a:spcAft>
                          <a:spcPts val="0"/>
                        </a:spcAft>
                      </a:pPr>
                      <a:r>
                        <a:rPr lang="es-CO" sz="1200" kern="100" dirty="0">
                          <a:solidFill>
                            <a:schemeClr val="tx1"/>
                          </a:solidFill>
                          <a:effectLst/>
                        </a:rPr>
                        <a:t>No</a:t>
                      </a:r>
                      <a:endParaRPr lang="en-US" sz="1200" kern="1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dirty="0">
                          <a:solidFill>
                            <a:schemeClr val="tx1"/>
                          </a:solidFill>
                          <a:effectLst/>
                        </a:rPr>
                        <a:t> </a:t>
                      </a:r>
                      <a:endParaRPr lang="en-US" sz="1200" kern="100" dirty="0">
                        <a:solidFill>
                          <a:schemeClr val="tx1"/>
                        </a:solidFill>
                        <a:effectLst/>
                      </a:endParaRPr>
                    </a:p>
                    <a:p>
                      <a:pPr algn="ctr">
                        <a:spcAft>
                          <a:spcPts val="0"/>
                        </a:spcAft>
                      </a:pPr>
                      <a:r>
                        <a:rPr lang="es-CO" sz="1200" kern="100" dirty="0">
                          <a:solidFill>
                            <a:schemeClr val="tx1"/>
                          </a:solidFill>
                          <a:effectLst/>
                        </a:rPr>
                        <a:t> </a:t>
                      </a:r>
                      <a:endParaRPr lang="en-US" sz="1200" kern="100" dirty="0">
                        <a:solidFill>
                          <a:schemeClr val="tx1"/>
                        </a:solidFill>
                        <a:effectLst/>
                      </a:endParaRPr>
                    </a:p>
                    <a:p>
                      <a:pPr algn="ctr">
                        <a:spcAft>
                          <a:spcPts val="0"/>
                        </a:spcAft>
                      </a:pPr>
                      <a:r>
                        <a:rPr lang="es-CO" sz="1200" kern="100" dirty="0">
                          <a:solidFill>
                            <a:schemeClr val="tx1"/>
                          </a:solidFill>
                          <a:effectLst/>
                        </a:rPr>
                        <a:t>VIGENCIA</a:t>
                      </a:r>
                      <a:endParaRPr lang="en-US" sz="1200" kern="1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dirty="0">
                          <a:solidFill>
                            <a:schemeClr val="tx1"/>
                          </a:solidFill>
                          <a:effectLst/>
                        </a:rPr>
                        <a:t> </a:t>
                      </a:r>
                      <a:endParaRPr lang="en-US" sz="1200" kern="100" dirty="0">
                        <a:solidFill>
                          <a:schemeClr val="tx1"/>
                        </a:solidFill>
                        <a:effectLst/>
                      </a:endParaRPr>
                    </a:p>
                    <a:p>
                      <a:pPr algn="ctr">
                        <a:spcAft>
                          <a:spcPts val="0"/>
                        </a:spcAft>
                      </a:pPr>
                      <a:r>
                        <a:rPr lang="es-CO" sz="1200" kern="100" dirty="0">
                          <a:solidFill>
                            <a:schemeClr val="tx1"/>
                          </a:solidFill>
                          <a:effectLst/>
                        </a:rPr>
                        <a:t> INVERSION</a:t>
                      </a:r>
                      <a:endParaRPr lang="en-US" sz="1200" kern="1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dirty="0">
                          <a:solidFill>
                            <a:schemeClr val="tx1"/>
                          </a:solidFill>
                          <a:effectLst/>
                        </a:rPr>
                        <a:t>AVANCE META</a:t>
                      </a:r>
                      <a:endParaRPr lang="en-US" sz="1200" kern="100" dirty="0">
                        <a:solidFill>
                          <a:schemeClr val="tx1"/>
                        </a:solidFill>
                        <a:effectLst/>
                      </a:endParaRPr>
                    </a:p>
                    <a:p>
                      <a:pPr algn="ctr">
                        <a:spcAft>
                          <a:spcPts val="0"/>
                        </a:spcAft>
                      </a:pPr>
                      <a:r>
                        <a:rPr lang="es-CO" sz="1200" kern="100" dirty="0">
                          <a:solidFill>
                            <a:schemeClr val="tx1"/>
                          </a:solidFill>
                          <a:effectLst/>
                        </a:rPr>
                        <a:t>FORMAR EN NORMAS DE CONDUCTA</a:t>
                      </a:r>
                      <a:endParaRPr lang="en-US" sz="1200" kern="1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dirty="0">
                          <a:solidFill>
                            <a:schemeClr val="tx1"/>
                          </a:solidFill>
                          <a:effectLst/>
                        </a:rPr>
                        <a:t>AVANCE META</a:t>
                      </a:r>
                      <a:endParaRPr lang="en-US" sz="1200" kern="100" dirty="0">
                        <a:solidFill>
                          <a:schemeClr val="tx1"/>
                        </a:solidFill>
                        <a:effectLst/>
                      </a:endParaRPr>
                    </a:p>
                    <a:p>
                      <a:pPr algn="ctr">
                        <a:spcAft>
                          <a:spcPts val="0"/>
                        </a:spcAft>
                      </a:pPr>
                      <a:r>
                        <a:rPr lang="es-CO" sz="1200" kern="100" dirty="0">
                          <a:solidFill>
                            <a:schemeClr val="tx1"/>
                          </a:solidFill>
                          <a:effectLst/>
                        </a:rPr>
                        <a:t>GESTORES CONVIVENCIA</a:t>
                      </a:r>
                      <a:endParaRPr lang="en-US" sz="1200" kern="1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880378337"/>
                  </a:ext>
                </a:extLst>
              </a:tr>
              <a:tr h="284117">
                <a:tc>
                  <a:txBody>
                    <a:bodyPr/>
                    <a:lstStyle/>
                    <a:p>
                      <a:pPr algn="ctr">
                        <a:spcAft>
                          <a:spcPts val="0"/>
                        </a:spcAft>
                      </a:pPr>
                      <a:r>
                        <a:rPr lang="es-CO" sz="1200" kern="100">
                          <a:solidFill>
                            <a:schemeClr val="tx1"/>
                          </a:solidFill>
                          <a:effectLst/>
                        </a:rPr>
                        <a:t>1</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a:solidFill>
                            <a:schemeClr val="tx1"/>
                          </a:solidFill>
                          <a:effectLst/>
                        </a:rPr>
                        <a:t>2020</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a:solidFill>
                            <a:schemeClr val="tx1"/>
                          </a:solidFill>
                          <a:effectLst/>
                        </a:rPr>
                        <a:t>$501,279,400.oo</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dirty="0">
                          <a:solidFill>
                            <a:schemeClr val="tx1"/>
                          </a:solidFill>
                          <a:effectLst/>
                        </a:rPr>
                        <a:t>5.556</a:t>
                      </a:r>
                      <a:endParaRPr lang="en-US" sz="1200" kern="1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dirty="0">
                          <a:solidFill>
                            <a:schemeClr val="tx1"/>
                          </a:solidFill>
                          <a:effectLst/>
                        </a:rPr>
                        <a:t>1.106</a:t>
                      </a:r>
                      <a:endParaRPr lang="en-US" sz="1200" kern="1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693343569"/>
                  </a:ext>
                </a:extLst>
              </a:tr>
              <a:tr h="284117">
                <a:tc>
                  <a:txBody>
                    <a:bodyPr/>
                    <a:lstStyle/>
                    <a:p>
                      <a:pPr algn="ctr">
                        <a:spcAft>
                          <a:spcPts val="0"/>
                        </a:spcAft>
                      </a:pPr>
                      <a:r>
                        <a:rPr lang="es-CO" sz="1200" kern="100">
                          <a:solidFill>
                            <a:schemeClr val="tx1"/>
                          </a:solidFill>
                          <a:effectLst/>
                        </a:rPr>
                        <a:t>2</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a:solidFill>
                            <a:schemeClr val="tx1"/>
                          </a:solidFill>
                          <a:effectLst/>
                        </a:rPr>
                        <a:t>2021</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a:solidFill>
                            <a:schemeClr val="tx1"/>
                          </a:solidFill>
                          <a:effectLst/>
                        </a:rPr>
                        <a:t>$168,300,000.oo</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a:solidFill>
                            <a:schemeClr val="tx1"/>
                          </a:solidFill>
                          <a:effectLst/>
                        </a:rPr>
                        <a:t>3.428</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dirty="0">
                          <a:solidFill>
                            <a:schemeClr val="tx1"/>
                          </a:solidFill>
                          <a:effectLst/>
                        </a:rPr>
                        <a:t>1.541</a:t>
                      </a:r>
                      <a:endParaRPr lang="en-US" sz="1200" kern="1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28633450"/>
                  </a:ext>
                </a:extLst>
              </a:tr>
              <a:tr h="284117">
                <a:tc>
                  <a:txBody>
                    <a:bodyPr/>
                    <a:lstStyle/>
                    <a:p>
                      <a:pPr algn="ctr">
                        <a:spcAft>
                          <a:spcPts val="0"/>
                        </a:spcAft>
                      </a:pPr>
                      <a:r>
                        <a:rPr lang="es-CO" sz="1200" kern="100">
                          <a:solidFill>
                            <a:schemeClr val="tx1"/>
                          </a:solidFill>
                          <a:effectLst/>
                        </a:rPr>
                        <a:t>3</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a:solidFill>
                            <a:schemeClr val="tx1"/>
                          </a:solidFill>
                          <a:effectLst/>
                        </a:rPr>
                        <a:t>2022</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a:solidFill>
                            <a:schemeClr val="tx1"/>
                          </a:solidFill>
                          <a:effectLst/>
                        </a:rPr>
                        <a:t>$268,531,620.oo</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a:solidFill>
                            <a:schemeClr val="tx1"/>
                          </a:solidFill>
                          <a:effectLst/>
                        </a:rPr>
                        <a:t>20.289</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dirty="0">
                          <a:solidFill>
                            <a:schemeClr val="tx1"/>
                          </a:solidFill>
                          <a:effectLst/>
                        </a:rPr>
                        <a:t>1.804</a:t>
                      </a:r>
                      <a:endParaRPr lang="en-US" sz="1200" kern="1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656855663"/>
                  </a:ext>
                </a:extLst>
              </a:tr>
              <a:tr h="284117">
                <a:tc>
                  <a:txBody>
                    <a:bodyPr/>
                    <a:lstStyle/>
                    <a:p>
                      <a:pPr algn="ctr">
                        <a:spcAft>
                          <a:spcPts val="0"/>
                        </a:spcAft>
                      </a:pPr>
                      <a:r>
                        <a:rPr lang="es-CO" sz="1200" kern="100">
                          <a:solidFill>
                            <a:schemeClr val="tx1"/>
                          </a:solidFill>
                          <a:effectLst/>
                        </a:rPr>
                        <a:t>4</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a:solidFill>
                            <a:schemeClr val="tx1"/>
                          </a:solidFill>
                          <a:effectLst/>
                        </a:rPr>
                        <a:t>2023</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a:solidFill>
                            <a:schemeClr val="tx1"/>
                          </a:solidFill>
                          <a:effectLst/>
                        </a:rPr>
                        <a:t>$425,314,729.oo</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a:solidFill>
                            <a:schemeClr val="tx1"/>
                          </a:solidFill>
                          <a:effectLst/>
                        </a:rPr>
                        <a:t>6.918</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dirty="0">
                          <a:solidFill>
                            <a:schemeClr val="tx1"/>
                          </a:solidFill>
                          <a:effectLst/>
                        </a:rPr>
                        <a:t>1.452</a:t>
                      </a:r>
                      <a:endParaRPr lang="en-US" sz="1200" kern="1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542090046"/>
                  </a:ext>
                </a:extLst>
              </a:tr>
              <a:tr h="284117">
                <a:tc>
                  <a:txBody>
                    <a:bodyPr/>
                    <a:lstStyle/>
                    <a:p>
                      <a:pPr algn="ctr">
                        <a:spcAft>
                          <a:spcPts val="0"/>
                        </a:spcAft>
                      </a:pPr>
                      <a:r>
                        <a:rPr lang="es-CO" sz="1200" kern="100">
                          <a:solidFill>
                            <a:schemeClr val="tx1"/>
                          </a:solidFill>
                          <a:effectLst/>
                        </a:rPr>
                        <a:t> </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a:solidFill>
                            <a:schemeClr val="tx1"/>
                          </a:solidFill>
                          <a:effectLst/>
                        </a:rPr>
                        <a:t>TOTALES</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a:solidFill>
                            <a:schemeClr val="tx1"/>
                          </a:solidFill>
                          <a:effectLst/>
                        </a:rPr>
                        <a:t>$1.363.425.749,oo</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a:solidFill>
                            <a:schemeClr val="tx1"/>
                          </a:solidFill>
                          <a:effectLst/>
                        </a:rPr>
                        <a:t>36.191</a:t>
                      </a:r>
                      <a:endParaRPr lang="en-US" sz="1200" kern="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CO" sz="1200" kern="100" dirty="0">
                          <a:solidFill>
                            <a:schemeClr val="tx1"/>
                          </a:solidFill>
                          <a:effectLst/>
                        </a:rPr>
                        <a:t>5.903</a:t>
                      </a:r>
                      <a:endParaRPr lang="en-US" sz="1200" kern="1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87237527"/>
                  </a:ext>
                </a:extLst>
              </a:tr>
            </a:tbl>
          </a:graphicData>
        </a:graphic>
      </p:graphicFrame>
      <p:pic>
        <p:nvPicPr>
          <p:cNvPr id="7" name="Imagen 6">
            <a:extLst>
              <a:ext uri="{FF2B5EF4-FFF2-40B4-BE49-F238E27FC236}">
                <a16:creationId xmlns:a16="http://schemas.microsoft.com/office/drawing/2014/main" id="{9159670E-CED4-410E-A2B5-5F4C1D4D461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7311235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09451" y="1897779"/>
            <a:ext cx="10739846" cy="4154984"/>
          </a:xfrm>
          <a:prstGeom prst="rect">
            <a:avLst/>
          </a:prstGeom>
        </p:spPr>
        <p:txBody>
          <a:bodyPr wrap="square" anchor="ctr">
            <a:spAutoFit/>
          </a:bodyPr>
          <a:lstStyle/>
          <a:p>
            <a:pPr marL="342900" indent="-342900" algn="just">
              <a:buFont typeface="Wingdings" panose="05000000000000000000" pitchFamily="2" charset="2"/>
              <a:buChar char="Ø"/>
            </a:pPr>
            <a:r>
              <a:rPr lang="es-CO" sz="2400" b="1" dirty="0">
                <a:latin typeface="Montserrat"/>
              </a:rPr>
              <a:t>Reto:</a:t>
            </a:r>
            <a:endParaRPr lang="en-US" sz="2400" b="1" dirty="0">
              <a:latin typeface="Montserrat"/>
            </a:endParaRPr>
          </a:p>
          <a:p>
            <a:pPr algn="just"/>
            <a:r>
              <a:rPr lang="es-ES" sz="2400" dirty="0"/>
              <a:t>Aumentar la meta relacionada con la cantidad de beneficiarios del programa en sus indicadores asociados, lo que implica aumento del presupuesto asignado al programa.</a:t>
            </a:r>
          </a:p>
          <a:p>
            <a:pPr algn="just"/>
            <a:endParaRPr lang="en-US" sz="2400" dirty="0">
              <a:latin typeface="Montserrat"/>
            </a:endParaRPr>
          </a:p>
          <a:p>
            <a:pPr marL="342900" indent="-342900" algn="just">
              <a:buFont typeface="Wingdings" panose="05000000000000000000" pitchFamily="2" charset="2"/>
              <a:buChar char="Ø"/>
            </a:pPr>
            <a:r>
              <a:rPr lang="es-CO" sz="2400" b="1" dirty="0">
                <a:latin typeface="Montserrat"/>
              </a:rPr>
              <a:t>Recomendación:</a:t>
            </a:r>
            <a:endParaRPr lang="en-US" sz="2400" dirty="0"/>
          </a:p>
          <a:p>
            <a:pPr algn="just"/>
            <a:r>
              <a:rPr lang="es-ES" sz="2400" dirty="0"/>
              <a:t>Diseñar estrategias de trabajo para ampliar el impacto del programa de conductas favorables a la convivencia, como ejemplo: estructuración y desarrollo de campañas en convivencia, formación de carácter formal tipo diplomado, esto estaría asociado a un fortalecimiento en la financiación del programa.</a:t>
            </a:r>
            <a:endParaRPr lang="en-US" sz="1600"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2595570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415667" y="2815376"/>
            <a:ext cx="10739846" cy="584775"/>
          </a:xfrm>
          <a:prstGeom prst="rect">
            <a:avLst/>
          </a:prstGeom>
        </p:spPr>
        <p:txBody>
          <a:bodyPr wrap="square" anchor="ctr">
            <a:spAutoFit/>
          </a:bodyPr>
          <a:lstStyle/>
          <a:p>
            <a:pPr algn="ctr"/>
            <a:r>
              <a:rPr lang="es-ES" sz="3200" b="1" dirty="0">
                <a:latin typeface="Montserrat"/>
              </a:rPr>
              <a:t>SITUACION DE LOS RECURSOS</a:t>
            </a:r>
            <a:endParaRPr lang="en-US" sz="3200"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4058467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873369" y="1469676"/>
            <a:ext cx="10445261" cy="5878532"/>
          </a:xfrm>
          <a:prstGeom prst="rect">
            <a:avLst/>
          </a:prstGeom>
        </p:spPr>
        <p:txBody>
          <a:bodyPr wrap="square">
            <a:spAutoFit/>
          </a:bodyPr>
          <a:lstStyle/>
          <a:p>
            <a:pPr algn="ctr"/>
            <a:r>
              <a:rPr lang="es-ES" sz="3200" b="1" dirty="0"/>
              <a:t>Órganos de Dirección</a:t>
            </a:r>
            <a:endParaRPr lang="es-CO" sz="3200" dirty="0"/>
          </a:p>
          <a:p>
            <a:r>
              <a:rPr lang="es-ES" dirty="0"/>
              <a:t> </a:t>
            </a:r>
            <a:endParaRPr lang="es-CO" dirty="0"/>
          </a:p>
          <a:p>
            <a:pPr algn="just"/>
            <a:r>
              <a:rPr lang="es-ES" sz="2400" dirty="0"/>
              <a:t>DISTRISEGURIDAD tiene los siguientes órganos de Dirección:</a:t>
            </a:r>
            <a:endParaRPr lang="es-CO" sz="2400" dirty="0"/>
          </a:p>
          <a:p>
            <a:pPr algn="just"/>
            <a:r>
              <a:rPr lang="es-ES" sz="2400" dirty="0"/>
              <a:t> </a:t>
            </a:r>
            <a:endParaRPr lang="es-CO" sz="2400" dirty="0"/>
          </a:p>
          <a:p>
            <a:pPr lvl="0" algn="just"/>
            <a:r>
              <a:rPr lang="es-ES" sz="2400" dirty="0"/>
              <a:t>La Junta Directiva, máxima autoridad del Establecimiento Público y El Director General, representante legal y primera autoridad ejecutiva.</a:t>
            </a:r>
          </a:p>
          <a:p>
            <a:pPr lvl="0" algn="just"/>
            <a:endParaRPr lang="es-ES" sz="2400" dirty="0"/>
          </a:p>
          <a:p>
            <a:pPr lvl="0" algn="just"/>
            <a:r>
              <a:rPr lang="es-ES" sz="2400" dirty="0"/>
              <a:t>Alcalde de Cartagena</a:t>
            </a:r>
          </a:p>
          <a:p>
            <a:pPr algn="just"/>
            <a:r>
              <a:rPr lang="es-ES" sz="2400" dirty="0"/>
              <a:t>Secretario de Hacienda </a:t>
            </a:r>
          </a:p>
          <a:p>
            <a:pPr lvl="0" algn="just"/>
            <a:r>
              <a:rPr lang="es-ES" sz="2400" dirty="0"/>
              <a:t>Secretario de Interior y Convivencia Ciudadana</a:t>
            </a:r>
          </a:p>
          <a:p>
            <a:pPr lvl="0" algn="just"/>
            <a:r>
              <a:rPr lang="es-ES" sz="2400" dirty="0"/>
              <a:t>Secretario General</a:t>
            </a:r>
          </a:p>
          <a:p>
            <a:pPr lvl="0" algn="just"/>
            <a:r>
              <a:rPr lang="es-ES" sz="2400" dirty="0"/>
              <a:t>Jefe de Oficina Jurídica del distrito</a:t>
            </a:r>
          </a:p>
          <a:p>
            <a:pPr lvl="0" algn="just"/>
            <a:r>
              <a:rPr lang="es-ES" sz="2400" dirty="0"/>
              <a:t>Director de </a:t>
            </a:r>
            <a:r>
              <a:rPr lang="es-ES" sz="2400" dirty="0" err="1"/>
              <a:t>Distriseguridad</a:t>
            </a:r>
            <a:r>
              <a:rPr lang="es-ES" sz="2400" dirty="0"/>
              <a:t> (Secretario técnico)</a:t>
            </a:r>
          </a:p>
          <a:p>
            <a:pPr lvl="0" algn="just"/>
            <a:endParaRPr lang="es-CO" dirty="0"/>
          </a:p>
          <a:p>
            <a:pPr algn="just">
              <a:spcAft>
                <a:spcPts val="0"/>
              </a:spcAft>
            </a:pPr>
            <a:endParaRPr lang="en-US" sz="2000" dirty="0">
              <a:latin typeface="Times New Roman" panose="02020603050405020304" pitchFamily="18" charset="0"/>
              <a:ea typeface="Times New Roman" panose="02020603050405020304" pitchFamily="18" charset="0"/>
            </a:endParaRPr>
          </a:p>
        </p:txBody>
      </p:sp>
      <p:pic>
        <p:nvPicPr>
          <p:cNvPr id="4" name="Imagen 3">
            <a:extLst>
              <a:ext uri="{FF2B5EF4-FFF2-40B4-BE49-F238E27FC236}">
                <a16:creationId xmlns:a16="http://schemas.microsoft.com/office/drawing/2014/main" id="{57BA8B07-FB9E-4766-ACC7-8C315F7C74D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42174353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85959" y="1755891"/>
            <a:ext cx="10739846" cy="738664"/>
          </a:xfrm>
          <a:prstGeom prst="rect">
            <a:avLst/>
          </a:prstGeom>
        </p:spPr>
        <p:txBody>
          <a:bodyPr wrap="square" anchor="ctr">
            <a:spAutoFit/>
          </a:bodyPr>
          <a:lstStyle/>
          <a:p>
            <a:pPr algn="ctr"/>
            <a:r>
              <a:rPr lang="es-ES" sz="2400" b="1" dirty="0">
                <a:latin typeface="Montserrat"/>
              </a:rPr>
              <a:t> RECURSOS FINANCIEROS</a:t>
            </a:r>
          </a:p>
          <a:p>
            <a:pPr algn="ctr"/>
            <a:r>
              <a:rPr lang="es-CO" dirty="0"/>
              <a:t>Vigencia fiscal 2020 - 1° de enero a 31 de diciembre de 2020</a:t>
            </a:r>
            <a:endParaRPr lang="en-US" sz="1600"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2" name="Tabla 1">
            <a:extLst>
              <a:ext uri="{FF2B5EF4-FFF2-40B4-BE49-F238E27FC236}">
                <a16:creationId xmlns:a16="http://schemas.microsoft.com/office/drawing/2014/main" id="{4CC7B5C6-A6D2-44CE-80B9-6107D3C3E918}"/>
              </a:ext>
            </a:extLst>
          </p:cNvPr>
          <p:cNvGraphicFramePr>
            <a:graphicFrameLocks noGrp="1"/>
          </p:cNvGraphicFramePr>
          <p:nvPr>
            <p:extLst>
              <p:ext uri="{D42A27DB-BD31-4B8C-83A1-F6EECF244321}">
                <p14:modId xmlns:p14="http://schemas.microsoft.com/office/powerpoint/2010/main" val="203364099"/>
              </p:ext>
            </p:extLst>
          </p:nvPr>
        </p:nvGraphicFramePr>
        <p:xfrm>
          <a:off x="152400" y="2797724"/>
          <a:ext cx="5814646" cy="3951240"/>
        </p:xfrm>
        <a:graphic>
          <a:graphicData uri="http://schemas.openxmlformats.org/drawingml/2006/table">
            <a:tbl>
              <a:tblPr firstRow="1" firstCol="1" bandRow="1">
                <a:tableStyleId>{93296810-A885-4BE3-A3E7-6D5BEEA58F35}</a:tableStyleId>
              </a:tblPr>
              <a:tblGrid>
                <a:gridCol w="3097947">
                  <a:extLst>
                    <a:ext uri="{9D8B030D-6E8A-4147-A177-3AD203B41FA5}">
                      <a16:colId xmlns:a16="http://schemas.microsoft.com/office/drawing/2014/main" val="1709522223"/>
                    </a:ext>
                  </a:extLst>
                </a:gridCol>
                <a:gridCol w="2716699">
                  <a:extLst>
                    <a:ext uri="{9D8B030D-6E8A-4147-A177-3AD203B41FA5}">
                      <a16:colId xmlns:a16="http://schemas.microsoft.com/office/drawing/2014/main" val="4087568163"/>
                    </a:ext>
                  </a:extLst>
                </a:gridCol>
              </a:tblGrid>
              <a:tr h="987810">
                <a:tc>
                  <a:txBody>
                    <a:bodyPr/>
                    <a:lstStyle/>
                    <a:p>
                      <a:pPr algn="ctr">
                        <a:spcAft>
                          <a:spcPts val="0"/>
                        </a:spcAft>
                      </a:pPr>
                      <a:r>
                        <a:rPr lang="es-CO" sz="1800" kern="100" dirty="0">
                          <a:effectLst/>
                        </a:rPr>
                        <a:t>CONCEPTO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a:effectLst/>
                        </a:rPr>
                        <a:t>VALOR</a:t>
                      </a:r>
                      <a:endParaRPr lang="es-CO" sz="2400" kern="100">
                        <a:effectLst/>
                      </a:endParaRPr>
                    </a:p>
                    <a:p>
                      <a:pPr algn="ctr">
                        <a:spcAft>
                          <a:spcPts val="0"/>
                        </a:spcAft>
                      </a:pPr>
                      <a:r>
                        <a:rPr lang="es-CO" sz="1800" kern="100">
                          <a:effectLst/>
                        </a:rPr>
                        <a:t>(En millones de Pesos)</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58197644"/>
                  </a:ext>
                </a:extLst>
              </a:tr>
              <a:tr h="329270">
                <a:tc>
                  <a:txBody>
                    <a:bodyPr/>
                    <a:lstStyle/>
                    <a:p>
                      <a:pPr algn="ctr">
                        <a:spcAft>
                          <a:spcPts val="0"/>
                        </a:spcAft>
                      </a:pPr>
                      <a:r>
                        <a:rPr lang="es-CO" sz="1800" kern="100" dirty="0">
                          <a:effectLst/>
                        </a:rPr>
                        <a:t>ACTIVOS CORRIENTES</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$ 2.061.483.465</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151281607"/>
                  </a:ext>
                </a:extLst>
              </a:tr>
              <a:tr h="658540">
                <a:tc>
                  <a:txBody>
                    <a:bodyPr/>
                    <a:lstStyle/>
                    <a:p>
                      <a:pPr algn="ctr">
                        <a:spcAft>
                          <a:spcPts val="0"/>
                        </a:spcAft>
                      </a:pPr>
                      <a:r>
                        <a:rPr lang="es-CO" sz="1800" kern="100" dirty="0">
                          <a:effectLst/>
                        </a:rPr>
                        <a:t>ACTIVOS NO CORRIENTES</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$ 1.388.323.883</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530171187"/>
                  </a:ext>
                </a:extLst>
              </a:tr>
              <a:tr h="329270">
                <a:tc>
                  <a:txBody>
                    <a:bodyPr/>
                    <a:lstStyle/>
                    <a:p>
                      <a:pPr algn="ctr">
                        <a:spcAft>
                          <a:spcPts val="0"/>
                        </a:spcAft>
                      </a:pPr>
                      <a:r>
                        <a:rPr lang="es-CO" sz="1800" kern="100" dirty="0">
                          <a:effectLst/>
                        </a:rPr>
                        <a:t>TOTAL ACTIVOS</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$ 3.449.807.348</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098071493"/>
                  </a:ext>
                </a:extLst>
              </a:tr>
              <a:tr h="329270">
                <a:tc>
                  <a:txBody>
                    <a:bodyPr/>
                    <a:lstStyle/>
                    <a:p>
                      <a:pPr algn="ctr">
                        <a:spcAft>
                          <a:spcPts val="0"/>
                        </a:spcAft>
                      </a:pPr>
                      <a:r>
                        <a:rPr lang="es-CO" sz="1800" kern="100">
                          <a:effectLst/>
                        </a:rPr>
                        <a:t>PASIVOS CORRIENTES</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$ 447.364.825</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516002993"/>
                  </a:ext>
                </a:extLst>
              </a:tr>
              <a:tr h="658540">
                <a:tc>
                  <a:txBody>
                    <a:bodyPr/>
                    <a:lstStyle/>
                    <a:p>
                      <a:pPr algn="ctr">
                        <a:spcAft>
                          <a:spcPts val="0"/>
                        </a:spcAft>
                      </a:pPr>
                      <a:r>
                        <a:rPr lang="es-CO" sz="1800" kern="100">
                          <a:effectLst/>
                        </a:rPr>
                        <a:t>PASIVOS NO CORRENTES</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173990441"/>
                  </a:ext>
                </a:extLst>
              </a:tr>
              <a:tr h="329270">
                <a:tc>
                  <a:txBody>
                    <a:bodyPr/>
                    <a:lstStyle/>
                    <a:p>
                      <a:pPr algn="ctr">
                        <a:spcAft>
                          <a:spcPts val="0"/>
                        </a:spcAft>
                      </a:pPr>
                      <a:r>
                        <a:rPr lang="es-CO" sz="1800" kern="100">
                          <a:effectLst/>
                        </a:rPr>
                        <a:t>TOTAL PASIVOS</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$ 447.364.825</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25773601"/>
                  </a:ext>
                </a:extLst>
              </a:tr>
              <a:tr h="329270">
                <a:tc>
                  <a:txBody>
                    <a:bodyPr/>
                    <a:lstStyle/>
                    <a:p>
                      <a:pPr algn="ctr">
                        <a:spcAft>
                          <a:spcPts val="0"/>
                        </a:spcAft>
                      </a:pPr>
                      <a:r>
                        <a:rPr lang="es-CO" sz="1800" kern="100">
                          <a:effectLst/>
                        </a:rPr>
                        <a:t>PATRIMONIO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$ 3.002.442.523</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92946556"/>
                  </a:ext>
                </a:extLst>
              </a:tr>
            </a:tbl>
          </a:graphicData>
        </a:graphic>
      </p:graphicFrame>
      <p:graphicFrame>
        <p:nvGraphicFramePr>
          <p:cNvPr id="4" name="Tabla 3">
            <a:extLst>
              <a:ext uri="{FF2B5EF4-FFF2-40B4-BE49-F238E27FC236}">
                <a16:creationId xmlns:a16="http://schemas.microsoft.com/office/drawing/2014/main" id="{BB48DB27-6808-4BBE-B216-512B00D18C0F}"/>
              </a:ext>
            </a:extLst>
          </p:cNvPr>
          <p:cNvGraphicFramePr>
            <a:graphicFrameLocks noGrp="1"/>
          </p:cNvGraphicFramePr>
          <p:nvPr>
            <p:extLst>
              <p:ext uri="{D42A27DB-BD31-4B8C-83A1-F6EECF244321}">
                <p14:modId xmlns:p14="http://schemas.microsoft.com/office/powerpoint/2010/main" val="1872154357"/>
              </p:ext>
            </p:extLst>
          </p:nvPr>
        </p:nvGraphicFramePr>
        <p:xfrm>
          <a:off x="6095998" y="2797722"/>
          <a:ext cx="5943602" cy="4449668"/>
        </p:xfrm>
        <a:graphic>
          <a:graphicData uri="http://schemas.openxmlformats.org/drawingml/2006/table">
            <a:tbl>
              <a:tblPr firstRow="1" firstCol="1" bandRow="1">
                <a:tableStyleId>{93296810-A885-4BE3-A3E7-6D5BEEA58F35}</a:tableStyleId>
              </a:tblPr>
              <a:tblGrid>
                <a:gridCol w="2971801">
                  <a:extLst>
                    <a:ext uri="{9D8B030D-6E8A-4147-A177-3AD203B41FA5}">
                      <a16:colId xmlns:a16="http://schemas.microsoft.com/office/drawing/2014/main" val="3595764174"/>
                    </a:ext>
                  </a:extLst>
                </a:gridCol>
                <a:gridCol w="2971801">
                  <a:extLst>
                    <a:ext uri="{9D8B030D-6E8A-4147-A177-3AD203B41FA5}">
                      <a16:colId xmlns:a16="http://schemas.microsoft.com/office/drawing/2014/main" val="3357057141"/>
                    </a:ext>
                  </a:extLst>
                </a:gridCol>
              </a:tblGrid>
              <a:tr h="585888">
                <a:tc>
                  <a:txBody>
                    <a:bodyPr/>
                    <a:lstStyle/>
                    <a:p>
                      <a:pPr algn="ctr">
                        <a:spcAft>
                          <a:spcPts val="0"/>
                        </a:spcAft>
                      </a:pPr>
                      <a:r>
                        <a:rPr lang="es-CO" sz="1600" kern="100" dirty="0">
                          <a:effectLst/>
                        </a:rPr>
                        <a:t>CONCEPTO</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600" kern="100">
                          <a:effectLst/>
                        </a:rPr>
                        <a:t>VALOR</a:t>
                      </a:r>
                      <a:endParaRPr lang="es-CO" sz="2000" kern="100">
                        <a:effectLst/>
                      </a:endParaRPr>
                    </a:p>
                    <a:p>
                      <a:pPr algn="ctr">
                        <a:spcAft>
                          <a:spcPts val="0"/>
                        </a:spcAft>
                      </a:pPr>
                      <a:r>
                        <a:rPr lang="es-CO" sz="1600" kern="100">
                          <a:effectLst/>
                        </a:rPr>
                        <a:t>(En millones de Pesos)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08806046"/>
                  </a:ext>
                </a:extLst>
              </a:tr>
              <a:tr h="321538">
                <a:tc>
                  <a:txBody>
                    <a:bodyPr/>
                    <a:lstStyle/>
                    <a:p>
                      <a:pPr algn="ctr">
                        <a:spcAft>
                          <a:spcPts val="0"/>
                        </a:spcAft>
                      </a:pPr>
                      <a:r>
                        <a:rPr lang="es-MX" sz="1600" kern="100" dirty="0">
                          <a:effectLst/>
                        </a:rPr>
                        <a:t>INGRESOS OPERACIONALES</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600" kern="100">
                          <a:effectLst/>
                        </a:rPr>
                        <a:t>$ 7.553.501.172</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344412646"/>
                  </a:ext>
                </a:extLst>
              </a:tr>
              <a:tr h="321538">
                <a:tc>
                  <a:txBody>
                    <a:bodyPr/>
                    <a:lstStyle/>
                    <a:p>
                      <a:pPr algn="ctr">
                        <a:spcAft>
                          <a:spcPts val="0"/>
                        </a:spcAft>
                      </a:pPr>
                      <a:r>
                        <a:rPr lang="es-MX" sz="1600" kern="100">
                          <a:effectLst/>
                        </a:rPr>
                        <a:t>GASTOS OPERACIONALES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600" kern="100" dirty="0">
                          <a:effectLst/>
                        </a:rPr>
                        <a:t>$ 6.467.050.153</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24285604"/>
                  </a:ext>
                </a:extLst>
              </a:tr>
              <a:tr h="585888">
                <a:tc>
                  <a:txBody>
                    <a:bodyPr/>
                    <a:lstStyle/>
                    <a:p>
                      <a:pPr algn="ctr">
                        <a:spcAft>
                          <a:spcPts val="0"/>
                        </a:spcAft>
                      </a:pPr>
                      <a:r>
                        <a:rPr lang="es-MX" sz="1600" kern="100">
                          <a:effectLst/>
                        </a:rPr>
                        <a:t>COSTOS DE VENTA Y OPERACIÓN</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600" kern="100">
                          <a:effectLst/>
                        </a:rPr>
                        <a:t>$.00</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973145000"/>
                  </a:ext>
                </a:extLst>
              </a:tr>
              <a:tr h="321538">
                <a:tc>
                  <a:txBody>
                    <a:bodyPr/>
                    <a:lstStyle/>
                    <a:p>
                      <a:pPr algn="ctr">
                        <a:spcAft>
                          <a:spcPts val="0"/>
                        </a:spcAft>
                      </a:pPr>
                      <a:r>
                        <a:rPr lang="es-MX" sz="1600" kern="100">
                          <a:effectLst/>
                        </a:rPr>
                        <a:t>RESULTADO OPERACIONAL</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600" kern="100" dirty="0">
                          <a:effectLst/>
                        </a:rPr>
                        <a:t>$ 1.086.451.419</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72823291"/>
                  </a:ext>
                </a:extLst>
              </a:tr>
              <a:tr h="585888">
                <a:tc>
                  <a:txBody>
                    <a:bodyPr/>
                    <a:lstStyle/>
                    <a:p>
                      <a:pPr algn="ctr">
                        <a:spcAft>
                          <a:spcPts val="0"/>
                        </a:spcAft>
                      </a:pPr>
                      <a:r>
                        <a:rPr lang="es-MX" sz="1600" kern="100">
                          <a:effectLst/>
                        </a:rPr>
                        <a:t>INGRESOS EXTRAORDINARIOS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600" kern="100" dirty="0">
                          <a:effectLst/>
                        </a:rPr>
                        <a:t>$ .</a:t>
                      </a:r>
                      <a:r>
                        <a:rPr lang="es-CO" sz="1600" kern="100" dirty="0" err="1">
                          <a:effectLst/>
                        </a:rPr>
                        <a:t>oo</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518984779"/>
                  </a:ext>
                </a:extLst>
              </a:tr>
              <a:tr h="321538">
                <a:tc>
                  <a:txBody>
                    <a:bodyPr/>
                    <a:lstStyle/>
                    <a:p>
                      <a:pPr algn="ctr">
                        <a:spcAft>
                          <a:spcPts val="0"/>
                        </a:spcAft>
                      </a:pPr>
                      <a:r>
                        <a:rPr lang="es-MX" sz="1600" kern="100">
                          <a:effectLst/>
                        </a:rPr>
                        <a:t>GATOS EXTRAORDINARIOS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600" kern="100" dirty="0">
                          <a:effectLst/>
                        </a:rPr>
                        <a:t>$ .</a:t>
                      </a:r>
                      <a:r>
                        <a:rPr lang="es-CO" sz="1600" kern="100" dirty="0" err="1">
                          <a:effectLst/>
                        </a:rPr>
                        <a:t>oo</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38825236"/>
                  </a:ext>
                </a:extLst>
              </a:tr>
              <a:tr h="585888">
                <a:tc>
                  <a:txBody>
                    <a:bodyPr/>
                    <a:lstStyle/>
                    <a:p>
                      <a:pPr algn="ctr">
                        <a:spcAft>
                          <a:spcPts val="0"/>
                        </a:spcAft>
                      </a:pPr>
                      <a:r>
                        <a:rPr lang="es-MX" sz="1600" kern="100">
                          <a:effectLst/>
                        </a:rPr>
                        <a:t>RESULTADO NO OPERACIONAL</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600" kern="100" dirty="0">
                          <a:effectLst/>
                        </a:rPr>
                        <a:t>$ .</a:t>
                      </a:r>
                      <a:r>
                        <a:rPr lang="es-CO" sz="1600" kern="100" dirty="0" err="1">
                          <a:effectLst/>
                        </a:rPr>
                        <a:t>oo</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022064798"/>
                  </a:ext>
                </a:extLst>
              </a:tr>
              <a:tr h="321538">
                <a:tc>
                  <a:txBody>
                    <a:bodyPr/>
                    <a:lstStyle/>
                    <a:p>
                      <a:pPr algn="ctr">
                        <a:spcAft>
                          <a:spcPts val="0"/>
                        </a:spcAft>
                      </a:pPr>
                      <a:r>
                        <a:rPr lang="es-MX" sz="1600" kern="100">
                          <a:effectLst/>
                        </a:rPr>
                        <a:t>RESULTADO NETO</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600" kern="100" dirty="0">
                          <a:effectLst/>
                        </a:rPr>
                        <a:t>$ 1.086.451.019</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83406700"/>
                  </a:ext>
                </a:extLst>
              </a:tr>
            </a:tbl>
          </a:graphicData>
        </a:graphic>
      </p:graphicFrame>
    </p:spTree>
    <p:extLst>
      <p:ext uri="{BB962C8B-B14F-4D97-AF65-F5344CB8AC3E}">
        <p14:creationId xmlns:p14="http://schemas.microsoft.com/office/powerpoint/2010/main" val="16198854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85959" y="1755891"/>
            <a:ext cx="10739846" cy="738664"/>
          </a:xfrm>
          <a:prstGeom prst="rect">
            <a:avLst/>
          </a:prstGeom>
        </p:spPr>
        <p:txBody>
          <a:bodyPr wrap="square" anchor="ctr">
            <a:spAutoFit/>
          </a:bodyPr>
          <a:lstStyle/>
          <a:p>
            <a:pPr algn="ctr"/>
            <a:r>
              <a:rPr lang="es-ES" sz="2400" b="1" dirty="0">
                <a:latin typeface="Montserrat"/>
              </a:rPr>
              <a:t> RECURSOS FINANCIEROS</a:t>
            </a:r>
          </a:p>
          <a:p>
            <a:pPr algn="ctr"/>
            <a:r>
              <a:rPr lang="es-CO" dirty="0"/>
              <a:t>Vigencia fiscal 2021 - 1° de enero a 31 de diciembre de 2021</a:t>
            </a:r>
            <a:endParaRPr lang="en-US" sz="1600"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8" name="Tabla 7">
            <a:extLst>
              <a:ext uri="{FF2B5EF4-FFF2-40B4-BE49-F238E27FC236}">
                <a16:creationId xmlns:a16="http://schemas.microsoft.com/office/drawing/2014/main" id="{8F34545C-84C0-47AA-8DE0-0AC1C843F881}"/>
              </a:ext>
            </a:extLst>
          </p:cNvPr>
          <p:cNvGraphicFramePr>
            <a:graphicFrameLocks noGrp="1"/>
          </p:cNvGraphicFramePr>
          <p:nvPr>
            <p:extLst>
              <p:ext uri="{D42A27DB-BD31-4B8C-83A1-F6EECF244321}">
                <p14:modId xmlns:p14="http://schemas.microsoft.com/office/powerpoint/2010/main" val="2816846283"/>
              </p:ext>
            </p:extLst>
          </p:nvPr>
        </p:nvGraphicFramePr>
        <p:xfrm>
          <a:off x="132080" y="2915794"/>
          <a:ext cx="5963920" cy="3623552"/>
        </p:xfrm>
        <a:graphic>
          <a:graphicData uri="http://schemas.openxmlformats.org/drawingml/2006/table">
            <a:tbl>
              <a:tblPr firstRow="1" firstCol="1" bandRow="1">
                <a:tableStyleId>{93296810-A885-4BE3-A3E7-6D5BEEA58F35}</a:tableStyleId>
              </a:tblPr>
              <a:tblGrid>
                <a:gridCol w="2981960">
                  <a:extLst>
                    <a:ext uri="{9D8B030D-6E8A-4147-A177-3AD203B41FA5}">
                      <a16:colId xmlns:a16="http://schemas.microsoft.com/office/drawing/2014/main" val="3699906878"/>
                    </a:ext>
                  </a:extLst>
                </a:gridCol>
                <a:gridCol w="2981960">
                  <a:extLst>
                    <a:ext uri="{9D8B030D-6E8A-4147-A177-3AD203B41FA5}">
                      <a16:colId xmlns:a16="http://schemas.microsoft.com/office/drawing/2014/main" val="427982115"/>
                    </a:ext>
                  </a:extLst>
                </a:gridCol>
              </a:tblGrid>
              <a:tr h="604135">
                <a:tc>
                  <a:txBody>
                    <a:bodyPr/>
                    <a:lstStyle/>
                    <a:p>
                      <a:pPr algn="ctr">
                        <a:spcAft>
                          <a:spcPts val="0"/>
                        </a:spcAft>
                      </a:pPr>
                      <a:r>
                        <a:rPr lang="es-CO" sz="1600" kern="100" dirty="0">
                          <a:effectLst/>
                        </a:rPr>
                        <a:t>CONCEPTO</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600" kern="100">
                          <a:effectLst/>
                        </a:rPr>
                        <a:t>VALOR</a:t>
                      </a:r>
                      <a:endParaRPr lang="es-CO" sz="2000" kern="100">
                        <a:effectLst/>
                      </a:endParaRPr>
                    </a:p>
                    <a:p>
                      <a:pPr algn="ctr">
                        <a:spcAft>
                          <a:spcPts val="0"/>
                        </a:spcAft>
                      </a:pPr>
                      <a:r>
                        <a:rPr lang="es-CO" sz="1600" kern="100">
                          <a:effectLst/>
                        </a:rPr>
                        <a:t>(En millones de Pesos)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854483962"/>
                  </a:ext>
                </a:extLst>
              </a:tr>
              <a:tr h="427929">
                <a:tc>
                  <a:txBody>
                    <a:bodyPr/>
                    <a:lstStyle/>
                    <a:p>
                      <a:pPr algn="ctr">
                        <a:spcAft>
                          <a:spcPts val="0"/>
                        </a:spcAft>
                      </a:pPr>
                      <a:r>
                        <a:rPr lang="es-CO" sz="1600" kern="100" dirty="0">
                          <a:effectLst/>
                        </a:rPr>
                        <a:t>ACTIVOS CORRIENTES</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$ 4.685.768.646</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01897391"/>
                  </a:ext>
                </a:extLst>
              </a:tr>
              <a:tr h="427929">
                <a:tc>
                  <a:txBody>
                    <a:bodyPr/>
                    <a:lstStyle/>
                    <a:p>
                      <a:pPr algn="ctr">
                        <a:spcAft>
                          <a:spcPts val="0"/>
                        </a:spcAft>
                      </a:pPr>
                      <a:r>
                        <a:rPr lang="es-CO" sz="1600" kern="100">
                          <a:effectLst/>
                        </a:rPr>
                        <a:t>ACTIVOS NO CORRIENTES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$ 1.123.799.685</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608358732"/>
                  </a:ext>
                </a:extLst>
              </a:tr>
              <a:tr h="427929">
                <a:tc>
                  <a:txBody>
                    <a:bodyPr/>
                    <a:lstStyle/>
                    <a:p>
                      <a:pPr algn="ctr">
                        <a:spcAft>
                          <a:spcPts val="0"/>
                        </a:spcAft>
                      </a:pPr>
                      <a:r>
                        <a:rPr lang="es-CO" sz="1600" kern="100">
                          <a:effectLst/>
                        </a:rPr>
                        <a:t>TOTAL ACTIVOS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$ 5.809.568.331</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211149291"/>
                  </a:ext>
                </a:extLst>
              </a:tr>
              <a:tr h="427929">
                <a:tc>
                  <a:txBody>
                    <a:bodyPr/>
                    <a:lstStyle/>
                    <a:p>
                      <a:pPr algn="ctr">
                        <a:spcAft>
                          <a:spcPts val="0"/>
                        </a:spcAft>
                      </a:pPr>
                      <a:r>
                        <a:rPr lang="es-CO" sz="1600" kern="100">
                          <a:effectLst/>
                        </a:rPr>
                        <a:t>PASIVOS CORRIENTES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$ 479.637.218</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389653528"/>
                  </a:ext>
                </a:extLst>
              </a:tr>
              <a:tr h="427929">
                <a:tc>
                  <a:txBody>
                    <a:bodyPr/>
                    <a:lstStyle/>
                    <a:p>
                      <a:pPr algn="ctr">
                        <a:spcAft>
                          <a:spcPts val="0"/>
                        </a:spcAft>
                      </a:pPr>
                      <a:r>
                        <a:rPr lang="es-CO" sz="1600" kern="100">
                          <a:effectLst/>
                        </a:rPr>
                        <a:t>PASIVOS NO CORRENTES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.00</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72419630"/>
                  </a:ext>
                </a:extLst>
              </a:tr>
              <a:tr h="427929">
                <a:tc>
                  <a:txBody>
                    <a:bodyPr/>
                    <a:lstStyle/>
                    <a:p>
                      <a:pPr algn="ctr">
                        <a:spcAft>
                          <a:spcPts val="0"/>
                        </a:spcAft>
                      </a:pPr>
                      <a:r>
                        <a:rPr lang="es-CO" sz="1600" kern="100">
                          <a:effectLst/>
                        </a:rPr>
                        <a:t>TOTAL PASIVOS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$ 479.637.218</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737988822"/>
                  </a:ext>
                </a:extLst>
              </a:tr>
              <a:tr h="451843">
                <a:tc>
                  <a:txBody>
                    <a:bodyPr/>
                    <a:lstStyle/>
                    <a:p>
                      <a:pPr algn="ctr">
                        <a:spcAft>
                          <a:spcPts val="0"/>
                        </a:spcAft>
                      </a:pPr>
                      <a:r>
                        <a:rPr lang="es-CO" sz="1600" kern="100">
                          <a:effectLst/>
                        </a:rPr>
                        <a:t>PATRIMONIO</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$ 5.329.931.113</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599016219"/>
                  </a:ext>
                </a:extLst>
              </a:tr>
            </a:tbl>
          </a:graphicData>
        </a:graphic>
      </p:graphicFrame>
      <p:graphicFrame>
        <p:nvGraphicFramePr>
          <p:cNvPr id="9" name="Tabla 8">
            <a:extLst>
              <a:ext uri="{FF2B5EF4-FFF2-40B4-BE49-F238E27FC236}">
                <a16:creationId xmlns:a16="http://schemas.microsoft.com/office/drawing/2014/main" id="{B5DE558E-26D3-4B73-8DA9-B02FA884675C}"/>
              </a:ext>
            </a:extLst>
          </p:cNvPr>
          <p:cNvGraphicFramePr>
            <a:graphicFrameLocks noGrp="1"/>
          </p:cNvGraphicFramePr>
          <p:nvPr>
            <p:extLst>
              <p:ext uri="{D42A27DB-BD31-4B8C-83A1-F6EECF244321}">
                <p14:modId xmlns:p14="http://schemas.microsoft.com/office/powerpoint/2010/main" val="2792991309"/>
              </p:ext>
            </p:extLst>
          </p:nvPr>
        </p:nvGraphicFramePr>
        <p:xfrm>
          <a:off x="6207270" y="2915796"/>
          <a:ext cx="5740890" cy="3623548"/>
        </p:xfrm>
        <a:graphic>
          <a:graphicData uri="http://schemas.openxmlformats.org/drawingml/2006/table">
            <a:tbl>
              <a:tblPr firstRow="1" firstCol="1" bandRow="1">
                <a:tableStyleId>{93296810-A885-4BE3-A3E7-6D5BEEA58F35}</a:tableStyleId>
              </a:tblPr>
              <a:tblGrid>
                <a:gridCol w="2870445">
                  <a:extLst>
                    <a:ext uri="{9D8B030D-6E8A-4147-A177-3AD203B41FA5}">
                      <a16:colId xmlns:a16="http://schemas.microsoft.com/office/drawing/2014/main" val="1040300788"/>
                    </a:ext>
                  </a:extLst>
                </a:gridCol>
                <a:gridCol w="2870445">
                  <a:extLst>
                    <a:ext uri="{9D8B030D-6E8A-4147-A177-3AD203B41FA5}">
                      <a16:colId xmlns:a16="http://schemas.microsoft.com/office/drawing/2014/main" val="673636942"/>
                    </a:ext>
                  </a:extLst>
                </a:gridCol>
              </a:tblGrid>
              <a:tr h="543532">
                <a:tc>
                  <a:txBody>
                    <a:bodyPr/>
                    <a:lstStyle/>
                    <a:p>
                      <a:pPr algn="ctr">
                        <a:spcAft>
                          <a:spcPts val="0"/>
                        </a:spcAft>
                      </a:pPr>
                      <a:r>
                        <a:rPr lang="es-CO" sz="1200" kern="100" dirty="0">
                          <a:effectLst/>
                        </a:rPr>
                        <a:t>CONCEPTO</a:t>
                      </a:r>
                      <a:endParaRPr lang="es-CO"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200" kern="100">
                          <a:effectLst/>
                        </a:rPr>
                        <a:t>VALOR</a:t>
                      </a:r>
                      <a:endParaRPr lang="es-CO" sz="1600" kern="100">
                        <a:effectLst/>
                      </a:endParaRPr>
                    </a:p>
                    <a:p>
                      <a:pPr algn="ctr">
                        <a:spcAft>
                          <a:spcPts val="0"/>
                        </a:spcAft>
                      </a:pPr>
                      <a:r>
                        <a:rPr lang="es-CO" sz="1200" kern="100">
                          <a:effectLst/>
                        </a:rPr>
                        <a:t>(En millones de Pesos)</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613393994"/>
                  </a:ext>
                </a:extLst>
              </a:tr>
              <a:tr h="385002">
                <a:tc>
                  <a:txBody>
                    <a:bodyPr/>
                    <a:lstStyle/>
                    <a:p>
                      <a:pPr algn="ctr">
                        <a:spcAft>
                          <a:spcPts val="0"/>
                        </a:spcAft>
                      </a:pPr>
                      <a:r>
                        <a:rPr lang="es-MX" sz="1200" kern="100" dirty="0">
                          <a:effectLst/>
                        </a:rPr>
                        <a:t>INGRESOS OPERACIONALES</a:t>
                      </a:r>
                      <a:endParaRPr lang="es-CO"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a:effectLst/>
                        </a:rPr>
                        <a:t>$ 12.171.859.084</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068775383"/>
                  </a:ext>
                </a:extLst>
              </a:tr>
              <a:tr h="385002">
                <a:tc>
                  <a:txBody>
                    <a:bodyPr/>
                    <a:lstStyle/>
                    <a:p>
                      <a:pPr algn="ctr">
                        <a:spcAft>
                          <a:spcPts val="0"/>
                        </a:spcAft>
                      </a:pPr>
                      <a:r>
                        <a:rPr lang="es-MX" sz="1200" kern="100">
                          <a:effectLst/>
                        </a:rPr>
                        <a:t>GASTOS OPERACIONALES</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$ 9.847.072.621</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512995578"/>
                  </a:ext>
                </a:extLst>
              </a:tr>
              <a:tr h="385002">
                <a:tc>
                  <a:txBody>
                    <a:bodyPr/>
                    <a:lstStyle/>
                    <a:p>
                      <a:pPr algn="ctr">
                        <a:spcAft>
                          <a:spcPts val="0"/>
                        </a:spcAft>
                      </a:pPr>
                      <a:r>
                        <a:rPr lang="es-MX" sz="1200" kern="100">
                          <a:effectLst/>
                        </a:rPr>
                        <a:t>COSTOS DE VENTA Y OPERACIÓN</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530208818"/>
                  </a:ext>
                </a:extLst>
              </a:tr>
              <a:tr h="385002">
                <a:tc>
                  <a:txBody>
                    <a:bodyPr/>
                    <a:lstStyle/>
                    <a:p>
                      <a:pPr algn="ctr">
                        <a:spcAft>
                          <a:spcPts val="0"/>
                        </a:spcAft>
                      </a:pPr>
                      <a:r>
                        <a:rPr lang="es-MX" sz="1200" kern="100">
                          <a:effectLst/>
                        </a:rPr>
                        <a:t>RESULTADO OPERACIONAL</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$ 2.324.786.463</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169723171"/>
                  </a:ext>
                </a:extLst>
              </a:tr>
              <a:tr h="385002">
                <a:tc>
                  <a:txBody>
                    <a:bodyPr/>
                    <a:lstStyle/>
                    <a:p>
                      <a:pPr algn="ctr">
                        <a:spcAft>
                          <a:spcPts val="0"/>
                        </a:spcAft>
                      </a:pPr>
                      <a:r>
                        <a:rPr lang="es-MX" sz="1200" kern="100">
                          <a:effectLst/>
                        </a:rPr>
                        <a:t>INGRESOS EXTRAORDINARIOS</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133561506"/>
                  </a:ext>
                </a:extLst>
              </a:tr>
              <a:tr h="385002">
                <a:tc>
                  <a:txBody>
                    <a:bodyPr/>
                    <a:lstStyle/>
                    <a:p>
                      <a:pPr algn="ctr">
                        <a:spcAft>
                          <a:spcPts val="0"/>
                        </a:spcAft>
                      </a:pPr>
                      <a:r>
                        <a:rPr lang="es-MX" sz="1200" kern="100">
                          <a:effectLst/>
                        </a:rPr>
                        <a:t>GATOS EXTRAORDINARIOS</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225105586"/>
                  </a:ext>
                </a:extLst>
              </a:tr>
              <a:tr h="385002">
                <a:tc>
                  <a:txBody>
                    <a:bodyPr/>
                    <a:lstStyle/>
                    <a:p>
                      <a:pPr algn="ctr">
                        <a:spcAft>
                          <a:spcPts val="0"/>
                        </a:spcAft>
                      </a:pPr>
                      <a:r>
                        <a:rPr lang="es-MX" sz="1200" kern="100">
                          <a:effectLst/>
                        </a:rPr>
                        <a:t>RESULTADO NO OPERACIONAL</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563396649"/>
                  </a:ext>
                </a:extLst>
              </a:tr>
              <a:tr h="385002">
                <a:tc>
                  <a:txBody>
                    <a:bodyPr/>
                    <a:lstStyle/>
                    <a:p>
                      <a:pPr algn="ctr">
                        <a:spcAft>
                          <a:spcPts val="0"/>
                        </a:spcAft>
                      </a:pPr>
                      <a:r>
                        <a:rPr lang="es-MX" sz="1200" kern="100">
                          <a:effectLst/>
                        </a:rPr>
                        <a:t>RESULTADO NETO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$ 2.324.786.463</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766942379"/>
                  </a:ext>
                </a:extLst>
              </a:tr>
            </a:tbl>
          </a:graphicData>
        </a:graphic>
      </p:graphicFrame>
    </p:spTree>
    <p:extLst>
      <p:ext uri="{BB962C8B-B14F-4D97-AF65-F5344CB8AC3E}">
        <p14:creationId xmlns:p14="http://schemas.microsoft.com/office/powerpoint/2010/main" val="31076125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85959" y="1755891"/>
            <a:ext cx="10739846" cy="738664"/>
          </a:xfrm>
          <a:prstGeom prst="rect">
            <a:avLst/>
          </a:prstGeom>
        </p:spPr>
        <p:txBody>
          <a:bodyPr wrap="square" anchor="ctr">
            <a:spAutoFit/>
          </a:bodyPr>
          <a:lstStyle/>
          <a:p>
            <a:pPr algn="ctr"/>
            <a:r>
              <a:rPr lang="es-ES" sz="2400" b="1" dirty="0">
                <a:latin typeface="Montserrat"/>
              </a:rPr>
              <a:t> RECURSOS FINANCIEROS</a:t>
            </a:r>
          </a:p>
          <a:p>
            <a:pPr algn="ctr"/>
            <a:r>
              <a:rPr lang="es-CO" dirty="0"/>
              <a:t>Vigencia fiscal 2022 - 1° de enero a 31 de diciembre de 2022</a:t>
            </a:r>
            <a:endParaRPr lang="en-US" sz="1600"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2" name="Tabla 1">
            <a:extLst>
              <a:ext uri="{FF2B5EF4-FFF2-40B4-BE49-F238E27FC236}">
                <a16:creationId xmlns:a16="http://schemas.microsoft.com/office/drawing/2014/main" id="{F3AD18B7-947F-496B-9670-66FD5C023EBE}"/>
              </a:ext>
            </a:extLst>
          </p:cNvPr>
          <p:cNvGraphicFramePr>
            <a:graphicFrameLocks noGrp="1"/>
          </p:cNvGraphicFramePr>
          <p:nvPr>
            <p:extLst>
              <p:ext uri="{D42A27DB-BD31-4B8C-83A1-F6EECF244321}">
                <p14:modId xmlns:p14="http://schemas.microsoft.com/office/powerpoint/2010/main" val="3710151913"/>
              </p:ext>
            </p:extLst>
          </p:nvPr>
        </p:nvGraphicFramePr>
        <p:xfrm>
          <a:off x="285959" y="3014076"/>
          <a:ext cx="5488816" cy="3515599"/>
        </p:xfrm>
        <a:graphic>
          <a:graphicData uri="http://schemas.openxmlformats.org/drawingml/2006/table">
            <a:tbl>
              <a:tblPr firstRow="1" firstCol="1" bandRow="1">
                <a:tableStyleId>{93296810-A885-4BE3-A3E7-6D5BEEA58F35}</a:tableStyleId>
              </a:tblPr>
              <a:tblGrid>
                <a:gridCol w="2744408">
                  <a:extLst>
                    <a:ext uri="{9D8B030D-6E8A-4147-A177-3AD203B41FA5}">
                      <a16:colId xmlns:a16="http://schemas.microsoft.com/office/drawing/2014/main" val="892607362"/>
                    </a:ext>
                  </a:extLst>
                </a:gridCol>
                <a:gridCol w="2744408">
                  <a:extLst>
                    <a:ext uri="{9D8B030D-6E8A-4147-A177-3AD203B41FA5}">
                      <a16:colId xmlns:a16="http://schemas.microsoft.com/office/drawing/2014/main" val="1717374791"/>
                    </a:ext>
                  </a:extLst>
                </a:gridCol>
              </a:tblGrid>
              <a:tr h="554486">
                <a:tc>
                  <a:txBody>
                    <a:bodyPr/>
                    <a:lstStyle/>
                    <a:p>
                      <a:pPr algn="ctr">
                        <a:spcAft>
                          <a:spcPts val="0"/>
                        </a:spcAft>
                      </a:pPr>
                      <a:r>
                        <a:rPr lang="es-CO" sz="1600" kern="100" dirty="0">
                          <a:effectLst/>
                        </a:rPr>
                        <a:t>CONCEPTO</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600" kern="100" dirty="0">
                          <a:effectLst/>
                        </a:rPr>
                        <a:t>VALOR</a:t>
                      </a:r>
                      <a:endParaRPr lang="es-CO" sz="2000" kern="100" dirty="0">
                        <a:effectLst/>
                      </a:endParaRPr>
                    </a:p>
                    <a:p>
                      <a:pPr algn="ctr">
                        <a:spcAft>
                          <a:spcPts val="0"/>
                        </a:spcAft>
                      </a:pPr>
                      <a:r>
                        <a:rPr lang="es-CO" sz="1600" kern="100" dirty="0">
                          <a:effectLst/>
                        </a:rPr>
                        <a:t>(En millones de Pesos)</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810317835"/>
                  </a:ext>
                </a:extLst>
              </a:tr>
              <a:tr h="392761">
                <a:tc>
                  <a:txBody>
                    <a:bodyPr/>
                    <a:lstStyle/>
                    <a:p>
                      <a:pPr algn="ctr">
                        <a:spcAft>
                          <a:spcPts val="0"/>
                        </a:spcAft>
                      </a:pPr>
                      <a:r>
                        <a:rPr lang="es-CO" sz="1600" kern="100">
                          <a:effectLst/>
                        </a:rPr>
                        <a:t>ACTIVOS CORRIENTES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$ 12.591.909.569</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770568280"/>
                  </a:ext>
                </a:extLst>
              </a:tr>
              <a:tr h="392761">
                <a:tc>
                  <a:txBody>
                    <a:bodyPr/>
                    <a:lstStyle/>
                    <a:p>
                      <a:pPr algn="ctr">
                        <a:spcAft>
                          <a:spcPts val="0"/>
                        </a:spcAft>
                      </a:pPr>
                      <a:r>
                        <a:rPr lang="es-CO" sz="1600" kern="100">
                          <a:effectLst/>
                        </a:rPr>
                        <a:t>ACTIVOS NO CORRIENTES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$ 896.564.318</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536545720"/>
                  </a:ext>
                </a:extLst>
              </a:tr>
              <a:tr h="392761">
                <a:tc>
                  <a:txBody>
                    <a:bodyPr/>
                    <a:lstStyle/>
                    <a:p>
                      <a:pPr algn="ctr">
                        <a:spcAft>
                          <a:spcPts val="0"/>
                        </a:spcAft>
                      </a:pPr>
                      <a:r>
                        <a:rPr lang="es-CO" sz="1600" kern="100">
                          <a:effectLst/>
                        </a:rPr>
                        <a:t>TOTAL ACTIVOS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$ 13.488.473.887</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172218830"/>
                  </a:ext>
                </a:extLst>
              </a:tr>
              <a:tr h="392761">
                <a:tc>
                  <a:txBody>
                    <a:bodyPr/>
                    <a:lstStyle/>
                    <a:p>
                      <a:pPr algn="ctr">
                        <a:spcAft>
                          <a:spcPts val="0"/>
                        </a:spcAft>
                      </a:pPr>
                      <a:r>
                        <a:rPr lang="es-CO" sz="1600" kern="100">
                          <a:effectLst/>
                        </a:rPr>
                        <a:t>PASIVOS CORRIENTES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$ 259.371.547</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24213646"/>
                  </a:ext>
                </a:extLst>
              </a:tr>
              <a:tr h="392761">
                <a:tc>
                  <a:txBody>
                    <a:bodyPr/>
                    <a:lstStyle/>
                    <a:p>
                      <a:pPr algn="ctr">
                        <a:spcAft>
                          <a:spcPts val="0"/>
                        </a:spcAft>
                      </a:pPr>
                      <a:r>
                        <a:rPr lang="es-CO" sz="1600" kern="100">
                          <a:effectLst/>
                        </a:rPr>
                        <a:t>PASIVOS NO CORRENTES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811337989"/>
                  </a:ext>
                </a:extLst>
              </a:tr>
              <a:tr h="392761">
                <a:tc>
                  <a:txBody>
                    <a:bodyPr/>
                    <a:lstStyle/>
                    <a:p>
                      <a:pPr algn="ctr">
                        <a:spcAft>
                          <a:spcPts val="0"/>
                        </a:spcAft>
                      </a:pPr>
                      <a:r>
                        <a:rPr lang="es-CO" sz="1600" kern="100">
                          <a:effectLst/>
                        </a:rPr>
                        <a:t>TOTAL PASIVOS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$ 259.371.547</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352094260"/>
                  </a:ext>
                </a:extLst>
              </a:tr>
              <a:tr h="414709">
                <a:tc>
                  <a:txBody>
                    <a:bodyPr/>
                    <a:lstStyle/>
                    <a:p>
                      <a:pPr algn="ctr">
                        <a:spcAft>
                          <a:spcPts val="0"/>
                        </a:spcAft>
                      </a:pPr>
                      <a:r>
                        <a:rPr lang="es-CO" sz="1600" kern="100">
                          <a:effectLst/>
                        </a:rPr>
                        <a:t>PATRIMONIO</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$ 12.120.370.311</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732670357"/>
                  </a:ext>
                </a:extLst>
              </a:tr>
            </a:tbl>
          </a:graphicData>
        </a:graphic>
      </p:graphicFrame>
      <p:graphicFrame>
        <p:nvGraphicFramePr>
          <p:cNvPr id="4" name="Tabla 3">
            <a:extLst>
              <a:ext uri="{FF2B5EF4-FFF2-40B4-BE49-F238E27FC236}">
                <a16:creationId xmlns:a16="http://schemas.microsoft.com/office/drawing/2014/main" id="{8CF22ED8-CE1D-4C63-8FB7-776B16EDEDBB}"/>
              </a:ext>
            </a:extLst>
          </p:cNvPr>
          <p:cNvGraphicFramePr>
            <a:graphicFrameLocks noGrp="1"/>
          </p:cNvGraphicFramePr>
          <p:nvPr>
            <p:extLst>
              <p:ext uri="{D42A27DB-BD31-4B8C-83A1-F6EECF244321}">
                <p14:modId xmlns:p14="http://schemas.microsoft.com/office/powerpoint/2010/main" val="778104471"/>
              </p:ext>
            </p:extLst>
          </p:nvPr>
        </p:nvGraphicFramePr>
        <p:xfrm>
          <a:off x="6184983" y="3014077"/>
          <a:ext cx="5721058" cy="3545834"/>
        </p:xfrm>
        <a:graphic>
          <a:graphicData uri="http://schemas.openxmlformats.org/drawingml/2006/table">
            <a:tbl>
              <a:tblPr firstRow="1" firstCol="1" bandRow="1">
                <a:tableStyleId>{93296810-A885-4BE3-A3E7-6D5BEEA58F35}</a:tableStyleId>
              </a:tblPr>
              <a:tblGrid>
                <a:gridCol w="2860529">
                  <a:extLst>
                    <a:ext uri="{9D8B030D-6E8A-4147-A177-3AD203B41FA5}">
                      <a16:colId xmlns:a16="http://schemas.microsoft.com/office/drawing/2014/main" val="1742263497"/>
                    </a:ext>
                  </a:extLst>
                </a:gridCol>
                <a:gridCol w="2860529">
                  <a:extLst>
                    <a:ext uri="{9D8B030D-6E8A-4147-A177-3AD203B41FA5}">
                      <a16:colId xmlns:a16="http://schemas.microsoft.com/office/drawing/2014/main" val="604822801"/>
                    </a:ext>
                  </a:extLst>
                </a:gridCol>
              </a:tblGrid>
              <a:tr h="498864">
                <a:tc>
                  <a:txBody>
                    <a:bodyPr/>
                    <a:lstStyle/>
                    <a:p>
                      <a:pPr algn="ctr">
                        <a:spcAft>
                          <a:spcPts val="0"/>
                        </a:spcAft>
                      </a:pPr>
                      <a:r>
                        <a:rPr lang="es-CO" sz="1400" kern="100" dirty="0">
                          <a:effectLst/>
                        </a:rPr>
                        <a:t>CONCEPTO</a:t>
                      </a: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400" kern="100">
                          <a:effectLst/>
                        </a:rPr>
                        <a:t>VALOR</a:t>
                      </a:r>
                      <a:endParaRPr lang="es-CO" sz="1800" kern="100">
                        <a:effectLst/>
                      </a:endParaRPr>
                    </a:p>
                    <a:p>
                      <a:pPr algn="ctr">
                        <a:spcAft>
                          <a:spcPts val="0"/>
                        </a:spcAft>
                      </a:pPr>
                      <a:r>
                        <a:rPr lang="es-CO" sz="1400" kern="100">
                          <a:effectLst/>
                        </a:rPr>
                        <a:t>(En millones de Pesos)</a:t>
                      </a:r>
                      <a:endParaRPr lang="es-C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42701363"/>
                  </a:ext>
                </a:extLst>
              </a:tr>
              <a:tr h="353362">
                <a:tc>
                  <a:txBody>
                    <a:bodyPr/>
                    <a:lstStyle/>
                    <a:p>
                      <a:pPr algn="ctr">
                        <a:spcAft>
                          <a:spcPts val="0"/>
                        </a:spcAft>
                      </a:pPr>
                      <a:r>
                        <a:rPr lang="es-MX" sz="1400" kern="100" dirty="0">
                          <a:effectLst/>
                        </a:rPr>
                        <a:t>INGRESOS OPERACIONALES</a:t>
                      </a: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a:effectLst/>
                        </a:rPr>
                        <a:t>$ 20.579.334.947</a:t>
                      </a:r>
                      <a:endParaRPr lang="es-C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7090"/>
                  </a:ext>
                </a:extLst>
              </a:tr>
              <a:tr h="353362">
                <a:tc>
                  <a:txBody>
                    <a:bodyPr/>
                    <a:lstStyle/>
                    <a:p>
                      <a:pPr algn="ctr">
                        <a:spcAft>
                          <a:spcPts val="0"/>
                        </a:spcAft>
                      </a:pPr>
                      <a:r>
                        <a:rPr lang="es-MX" sz="1400" kern="100" dirty="0">
                          <a:effectLst/>
                        </a:rPr>
                        <a:t>GASTOS OPERACIONALES</a:t>
                      </a: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a:effectLst/>
                        </a:rPr>
                        <a:t>$ 13.788.895.748</a:t>
                      </a:r>
                      <a:endParaRPr lang="es-C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022558058"/>
                  </a:ext>
                </a:extLst>
              </a:tr>
              <a:tr h="353362">
                <a:tc>
                  <a:txBody>
                    <a:bodyPr/>
                    <a:lstStyle/>
                    <a:p>
                      <a:pPr algn="ctr">
                        <a:spcAft>
                          <a:spcPts val="0"/>
                        </a:spcAft>
                      </a:pPr>
                      <a:r>
                        <a:rPr lang="es-MX" sz="1400" kern="100" dirty="0">
                          <a:effectLst/>
                        </a:rPr>
                        <a:t>COSTOS DE VENTA Y OPERACIÓN</a:t>
                      </a: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a:effectLst/>
                        </a:rPr>
                        <a:t>$ .oo</a:t>
                      </a:r>
                      <a:endParaRPr lang="es-C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873542793"/>
                  </a:ext>
                </a:extLst>
              </a:tr>
              <a:tr h="353362">
                <a:tc>
                  <a:txBody>
                    <a:bodyPr/>
                    <a:lstStyle/>
                    <a:p>
                      <a:pPr algn="ctr">
                        <a:spcAft>
                          <a:spcPts val="0"/>
                        </a:spcAft>
                      </a:pPr>
                      <a:r>
                        <a:rPr lang="es-MX" sz="1400" kern="100" dirty="0">
                          <a:effectLst/>
                        </a:rPr>
                        <a:t>RESULTADO OPERACIONAL</a:t>
                      </a: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a:effectLst/>
                        </a:rPr>
                        <a:t>$ 6.790.439.199</a:t>
                      </a:r>
                      <a:endParaRPr lang="es-C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7867697"/>
                  </a:ext>
                </a:extLst>
              </a:tr>
              <a:tr h="353362">
                <a:tc>
                  <a:txBody>
                    <a:bodyPr/>
                    <a:lstStyle/>
                    <a:p>
                      <a:pPr algn="ctr">
                        <a:spcAft>
                          <a:spcPts val="0"/>
                        </a:spcAft>
                      </a:pPr>
                      <a:r>
                        <a:rPr lang="es-MX" sz="1400" kern="100" dirty="0">
                          <a:effectLst/>
                        </a:rPr>
                        <a:t>INGRESOS EXTRAORDINARIOS</a:t>
                      </a: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a:t>
                      </a:r>
                      <a:r>
                        <a:rPr lang="es-CO" sz="1800" kern="100" dirty="0" err="1">
                          <a:effectLst/>
                        </a:rPr>
                        <a:t>oo</a:t>
                      </a: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19211771"/>
                  </a:ext>
                </a:extLst>
              </a:tr>
              <a:tr h="353362">
                <a:tc>
                  <a:txBody>
                    <a:bodyPr/>
                    <a:lstStyle/>
                    <a:p>
                      <a:pPr algn="ctr">
                        <a:spcAft>
                          <a:spcPts val="0"/>
                        </a:spcAft>
                      </a:pPr>
                      <a:r>
                        <a:rPr lang="es-MX" sz="1400" kern="100">
                          <a:effectLst/>
                        </a:rPr>
                        <a:t>GATOS EXTRAORDINARIOS</a:t>
                      </a:r>
                      <a:endParaRPr lang="es-C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a:t>
                      </a:r>
                      <a:r>
                        <a:rPr lang="es-CO" sz="1800" kern="100" dirty="0" err="1">
                          <a:effectLst/>
                        </a:rPr>
                        <a:t>oo</a:t>
                      </a: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45900569"/>
                  </a:ext>
                </a:extLst>
              </a:tr>
              <a:tr h="353362">
                <a:tc>
                  <a:txBody>
                    <a:bodyPr/>
                    <a:lstStyle/>
                    <a:p>
                      <a:pPr algn="ctr">
                        <a:spcAft>
                          <a:spcPts val="0"/>
                        </a:spcAft>
                      </a:pPr>
                      <a:r>
                        <a:rPr lang="es-MX" sz="1400" kern="100" dirty="0">
                          <a:effectLst/>
                        </a:rPr>
                        <a:t>RESULTADO NO OPERACIONAL</a:t>
                      </a: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a:t>
                      </a:r>
                      <a:r>
                        <a:rPr lang="es-CO" sz="1800" kern="100" dirty="0" err="1">
                          <a:effectLst/>
                        </a:rPr>
                        <a:t>oo</a:t>
                      </a: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28071909"/>
                  </a:ext>
                </a:extLst>
              </a:tr>
              <a:tr h="353362">
                <a:tc>
                  <a:txBody>
                    <a:bodyPr/>
                    <a:lstStyle/>
                    <a:p>
                      <a:pPr algn="ctr">
                        <a:spcAft>
                          <a:spcPts val="0"/>
                        </a:spcAft>
                      </a:pPr>
                      <a:r>
                        <a:rPr lang="es-MX" sz="1400" kern="100">
                          <a:effectLst/>
                        </a:rPr>
                        <a:t>RESULTADO NETO</a:t>
                      </a:r>
                      <a:endParaRPr lang="es-C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$ 6.790.439.199</a:t>
                      </a: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1813394"/>
                  </a:ext>
                </a:extLst>
              </a:tr>
            </a:tbl>
          </a:graphicData>
        </a:graphic>
      </p:graphicFrame>
    </p:spTree>
    <p:extLst>
      <p:ext uri="{BB962C8B-B14F-4D97-AF65-F5344CB8AC3E}">
        <p14:creationId xmlns:p14="http://schemas.microsoft.com/office/powerpoint/2010/main" val="1076816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85959" y="1755891"/>
            <a:ext cx="10739846" cy="738664"/>
          </a:xfrm>
          <a:prstGeom prst="rect">
            <a:avLst/>
          </a:prstGeom>
        </p:spPr>
        <p:txBody>
          <a:bodyPr wrap="square" anchor="ctr">
            <a:spAutoFit/>
          </a:bodyPr>
          <a:lstStyle/>
          <a:p>
            <a:pPr algn="ctr"/>
            <a:r>
              <a:rPr lang="es-ES" sz="2400" b="1" dirty="0">
                <a:latin typeface="Montserrat"/>
              </a:rPr>
              <a:t> RECURSOS FINANCIEROS</a:t>
            </a:r>
          </a:p>
          <a:p>
            <a:pPr algn="ctr"/>
            <a:r>
              <a:rPr lang="es-CO" dirty="0"/>
              <a:t>Vigencia fiscal 2023 - 1° de enero a 31 de diciembre de 2023</a:t>
            </a:r>
            <a:endParaRPr lang="en-US" sz="1600"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8" name="Tabla 7">
            <a:extLst>
              <a:ext uri="{FF2B5EF4-FFF2-40B4-BE49-F238E27FC236}">
                <a16:creationId xmlns:a16="http://schemas.microsoft.com/office/drawing/2014/main" id="{B92BF5DB-AB13-42B0-BB75-1F33E1A2160B}"/>
              </a:ext>
            </a:extLst>
          </p:cNvPr>
          <p:cNvGraphicFramePr>
            <a:graphicFrameLocks noGrp="1"/>
          </p:cNvGraphicFramePr>
          <p:nvPr>
            <p:extLst>
              <p:ext uri="{D42A27DB-BD31-4B8C-83A1-F6EECF244321}">
                <p14:modId xmlns:p14="http://schemas.microsoft.com/office/powerpoint/2010/main" val="3106589203"/>
              </p:ext>
            </p:extLst>
          </p:nvPr>
        </p:nvGraphicFramePr>
        <p:xfrm>
          <a:off x="285959" y="2985294"/>
          <a:ext cx="5399734" cy="3638466"/>
        </p:xfrm>
        <a:graphic>
          <a:graphicData uri="http://schemas.openxmlformats.org/drawingml/2006/table">
            <a:tbl>
              <a:tblPr firstRow="1" firstCol="1" bandRow="1">
                <a:tableStyleId>{93296810-A885-4BE3-A3E7-6D5BEEA58F35}</a:tableStyleId>
              </a:tblPr>
              <a:tblGrid>
                <a:gridCol w="2699867">
                  <a:extLst>
                    <a:ext uri="{9D8B030D-6E8A-4147-A177-3AD203B41FA5}">
                      <a16:colId xmlns:a16="http://schemas.microsoft.com/office/drawing/2014/main" val="1437575191"/>
                    </a:ext>
                  </a:extLst>
                </a:gridCol>
                <a:gridCol w="2699867">
                  <a:extLst>
                    <a:ext uri="{9D8B030D-6E8A-4147-A177-3AD203B41FA5}">
                      <a16:colId xmlns:a16="http://schemas.microsoft.com/office/drawing/2014/main" val="4034288977"/>
                    </a:ext>
                  </a:extLst>
                </a:gridCol>
              </a:tblGrid>
              <a:tr h="581306">
                <a:tc>
                  <a:txBody>
                    <a:bodyPr/>
                    <a:lstStyle/>
                    <a:p>
                      <a:pPr algn="ctr">
                        <a:spcAft>
                          <a:spcPts val="0"/>
                        </a:spcAft>
                      </a:pPr>
                      <a:r>
                        <a:rPr lang="es-CO" sz="1600" kern="100" dirty="0">
                          <a:effectLst/>
                        </a:rPr>
                        <a:t>CONCEPTO</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600" kern="100">
                          <a:effectLst/>
                        </a:rPr>
                        <a:t>VALOR</a:t>
                      </a:r>
                      <a:endParaRPr lang="es-CO" sz="2000" kern="100">
                        <a:effectLst/>
                      </a:endParaRPr>
                    </a:p>
                    <a:p>
                      <a:pPr algn="ctr">
                        <a:spcAft>
                          <a:spcPts val="0"/>
                        </a:spcAft>
                      </a:pPr>
                      <a:r>
                        <a:rPr lang="es-CO" sz="1600" kern="100">
                          <a:effectLst/>
                        </a:rPr>
                        <a:t>(En millones de Pesos)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23484917"/>
                  </a:ext>
                </a:extLst>
              </a:tr>
              <a:tr h="411758">
                <a:tc>
                  <a:txBody>
                    <a:bodyPr/>
                    <a:lstStyle/>
                    <a:p>
                      <a:pPr algn="ctr">
                        <a:spcAft>
                          <a:spcPts val="0"/>
                        </a:spcAft>
                      </a:pPr>
                      <a:r>
                        <a:rPr lang="es-CO" sz="1600" kern="100">
                          <a:effectLst/>
                        </a:rPr>
                        <a:t>ACTIVOS CORRIENTES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$ 33.987.268.000</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03944411"/>
                  </a:ext>
                </a:extLst>
              </a:tr>
              <a:tr h="411758">
                <a:tc>
                  <a:txBody>
                    <a:bodyPr/>
                    <a:lstStyle/>
                    <a:p>
                      <a:pPr algn="ctr">
                        <a:spcAft>
                          <a:spcPts val="0"/>
                        </a:spcAft>
                      </a:pPr>
                      <a:r>
                        <a:rPr lang="es-CO" sz="1600" kern="100">
                          <a:effectLst/>
                        </a:rPr>
                        <a:t>ACTIVOS NO CORRIENTES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$ 4.537.436.000</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09995363"/>
                  </a:ext>
                </a:extLst>
              </a:tr>
              <a:tr h="411758">
                <a:tc>
                  <a:txBody>
                    <a:bodyPr/>
                    <a:lstStyle/>
                    <a:p>
                      <a:pPr algn="ctr">
                        <a:spcAft>
                          <a:spcPts val="0"/>
                        </a:spcAft>
                      </a:pPr>
                      <a:r>
                        <a:rPr lang="es-CO" sz="1600" kern="100">
                          <a:effectLst/>
                        </a:rPr>
                        <a:t>TOTAL ACTIVOS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$ 38.524.704.000</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49162178"/>
                  </a:ext>
                </a:extLst>
              </a:tr>
              <a:tr h="411758">
                <a:tc>
                  <a:txBody>
                    <a:bodyPr/>
                    <a:lstStyle/>
                    <a:p>
                      <a:pPr algn="ctr">
                        <a:spcAft>
                          <a:spcPts val="0"/>
                        </a:spcAft>
                      </a:pPr>
                      <a:r>
                        <a:rPr lang="es-CO" sz="1600" kern="100">
                          <a:effectLst/>
                        </a:rPr>
                        <a:t>PASIVOS CORRIENTES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$ 5.321.433.000</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208451681"/>
                  </a:ext>
                </a:extLst>
              </a:tr>
              <a:tr h="411758">
                <a:tc>
                  <a:txBody>
                    <a:bodyPr/>
                    <a:lstStyle/>
                    <a:p>
                      <a:pPr algn="ctr">
                        <a:spcAft>
                          <a:spcPts val="0"/>
                        </a:spcAft>
                      </a:pPr>
                      <a:r>
                        <a:rPr lang="es-CO" sz="1600" kern="100">
                          <a:effectLst/>
                        </a:rPr>
                        <a:t>PASIVOS NO CORRENTES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77156907"/>
                  </a:ext>
                </a:extLst>
              </a:tr>
              <a:tr h="411758">
                <a:tc>
                  <a:txBody>
                    <a:bodyPr/>
                    <a:lstStyle/>
                    <a:p>
                      <a:pPr algn="ctr">
                        <a:spcAft>
                          <a:spcPts val="0"/>
                        </a:spcAft>
                      </a:pPr>
                      <a:r>
                        <a:rPr lang="es-CO" sz="1600" kern="100">
                          <a:effectLst/>
                        </a:rPr>
                        <a:t>TOTAL PASIVOS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$ 5.321.433.000</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668779133"/>
                  </a:ext>
                </a:extLst>
              </a:tr>
              <a:tr h="434768">
                <a:tc>
                  <a:txBody>
                    <a:bodyPr/>
                    <a:lstStyle/>
                    <a:p>
                      <a:pPr algn="ctr">
                        <a:spcAft>
                          <a:spcPts val="0"/>
                        </a:spcAft>
                      </a:pPr>
                      <a:r>
                        <a:rPr lang="es-CO" sz="1600" kern="100">
                          <a:effectLst/>
                        </a:rPr>
                        <a:t>PATRIMONIO</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$ 33.203.271.000</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93949434"/>
                  </a:ext>
                </a:extLst>
              </a:tr>
            </a:tbl>
          </a:graphicData>
        </a:graphic>
      </p:graphicFrame>
      <p:graphicFrame>
        <p:nvGraphicFramePr>
          <p:cNvPr id="9" name="Tabla 8">
            <a:extLst>
              <a:ext uri="{FF2B5EF4-FFF2-40B4-BE49-F238E27FC236}">
                <a16:creationId xmlns:a16="http://schemas.microsoft.com/office/drawing/2014/main" id="{DA30F7D4-04F7-4A14-9886-21B187D4EB10}"/>
              </a:ext>
            </a:extLst>
          </p:cNvPr>
          <p:cNvGraphicFramePr>
            <a:graphicFrameLocks noGrp="1"/>
          </p:cNvGraphicFramePr>
          <p:nvPr>
            <p:extLst>
              <p:ext uri="{D42A27DB-BD31-4B8C-83A1-F6EECF244321}">
                <p14:modId xmlns:p14="http://schemas.microsoft.com/office/powerpoint/2010/main" val="4192633677"/>
              </p:ext>
            </p:extLst>
          </p:nvPr>
        </p:nvGraphicFramePr>
        <p:xfrm>
          <a:off x="5920154" y="2981202"/>
          <a:ext cx="6099126" cy="3599151"/>
        </p:xfrm>
        <a:graphic>
          <a:graphicData uri="http://schemas.openxmlformats.org/drawingml/2006/table">
            <a:tbl>
              <a:tblPr firstRow="1" firstCol="1" bandRow="1">
                <a:tableStyleId>{93296810-A885-4BE3-A3E7-6D5BEEA58F35}</a:tableStyleId>
              </a:tblPr>
              <a:tblGrid>
                <a:gridCol w="3049563">
                  <a:extLst>
                    <a:ext uri="{9D8B030D-6E8A-4147-A177-3AD203B41FA5}">
                      <a16:colId xmlns:a16="http://schemas.microsoft.com/office/drawing/2014/main" val="895190312"/>
                    </a:ext>
                  </a:extLst>
                </a:gridCol>
                <a:gridCol w="3049563">
                  <a:extLst>
                    <a:ext uri="{9D8B030D-6E8A-4147-A177-3AD203B41FA5}">
                      <a16:colId xmlns:a16="http://schemas.microsoft.com/office/drawing/2014/main" val="2551983560"/>
                    </a:ext>
                  </a:extLst>
                </a:gridCol>
              </a:tblGrid>
              <a:tr h="522993">
                <a:tc>
                  <a:txBody>
                    <a:bodyPr/>
                    <a:lstStyle/>
                    <a:p>
                      <a:pPr algn="ctr">
                        <a:spcAft>
                          <a:spcPts val="0"/>
                        </a:spcAft>
                      </a:pPr>
                      <a:r>
                        <a:rPr lang="es-CO" sz="1400" kern="100" dirty="0">
                          <a:effectLst/>
                        </a:rPr>
                        <a:t>CONCEPTO</a:t>
                      </a: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400" kern="100">
                          <a:effectLst/>
                        </a:rPr>
                        <a:t>VALOR</a:t>
                      </a:r>
                      <a:endParaRPr lang="es-CO" sz="1800" kern="100">
                        <a:effectLst/>
                      </a:endParaRPr>
                    </a:p>
                    <a:p>
                      <a:pPr algn="ctr">
                        <a:spcAft>
                          <a:spcPts val="0"/>
                        </a:spcAft>
                      </a:pPr>
                      <a:r>
                        <a:rPr lang="es-CO" sz="1400" kern="100">
                          <a:effectLst/>
                        </a:rPr>
                        <a:t>(En millones de Pesos)</a:t>
                      </a:r>
                      <a:endParaRPr lang="es-C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526809658"/>
                  </a:ext>
                </a:extLst>
              </a:tr>
              <a:tr h="370453">
                <a:tc>
                  <a:txBody>
                    <a:bodyPr/>
                    <a:lstStyle/>
                    <a:p>
                      <a:pPr algn="ctr">
                        <a:spcAft>
                          <a:spcPts val="0"/>
                        </a:spcAft>
                      </a:pPr>
                      <a:r>
                        <a:rPr lang="es-MX" sz="1400" kern="100" dirty="0">
                          <a:effectLst/>
                        </a:rPr>
                        <a:t>INGRESOS OPERACIONALES</a:t>
                      </a: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$ 27.270.139.000</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95329884"/>
                  </a:ext>
                </a:extLst>
              </a:tr>
              <a:tr h="370453">
                <a:tc>
                  <a:txBody>
                    <a:bodyPr/>
                    <a:lstStyle/>
                    <a:p>
                      <a:pPr algn="ctr">
                        <a:spcAft>
                          <a:spcPts val="0"/>
                        </a:spcAft>
                      </a:pPr>
                      <a:r>
                        <a:rPr lang="es-MX" sz="1400" kern="100">
                          <a:effectLst/>
                        </a:rPr>
                        <a:t>GASTOS OPERACIONALES</a:t>
                      </a:r>
                      <a:endParaRPr lang="es-C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a:effectLst/>
                        </a:rPr>
                        <a:t>$ 6.187.238.000</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998758323"/>
                  </a:ext>
                </a:extLst>
              </a:tr>
              <a:tr h="370453">
                <a:tc>
                  <a:txBody>
                    <a:bodyPr/>
                    <a:lstStyle/>
                    <a:p>
                      <a:pPr algn="ctr">
                        <a:spcAft>
                          <a:spcPts val="0"/>
                        </a:spcAft>
                      </a:pPr>
                      <a:r>
                        <a:rPr lang="es-MX" sz="1400" kern="100">
                          <a:effectLst/>
                        </a:rPr>
                        <a:t>COSTOS DE VENTA Y OPERACIÓN</a:t>
                      </a:r>
                      <a:endParaRPr lang="es-C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348626500"/>
                  </a:ext>
                </a:extLst>
              </a:tr>
              <a:tr h="370453">
                <a:tc>
                  <a:txBody>
                    <a:bodyPr/>
                    <a:lstStyle/>
                    <a:p>
                      <a:pPr algn="ctr">
                        <a:spcAft>
                          <a:spcPts val="0"/>
                        </a:spcAft>
                      </a:pPr>
                      <a:r>
                        <a:rPr lang="es-MX" sz="1400" kern="100">
                          <a:effectLst/>
                        </a:rPr>
                        <a:t>RESULTADO OPERACIONAL</a:t>
                      </a:r>
                      <a:endParaRPr lang="es-C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$ 21.082.901.000</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207473631"/>
                  </a:ext>
                </a:extLst>
              </a:tr>
              <a:tr h="370453">
                <a:tc>
                  <a:txBody>
                    <a:bodyPr/>
                    <a:lstStyle/>
                    <a:p>
                      <a:pPr algn="ctr">
                        <a:spcAft>
                          <a:spcPts val="0"/>
                        </a:spcAft>
                      </a:pPr>
                      <a:r>
                        <a:rPr lang="es-MX" sz="1400" kern="100">
                          <a:effectLst/>
                        </a:rPr>
                        <a:t>INGRESOS EXTRAORDINARIOS</a:t>
                      </a:r>
                      <a:endParaRPr lang="es-C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51387469"/>
                  </a:ext>
                </a:extLst>
              </a:tr>
              <a:tr h="370453">
                <a:tc>
                  <a:txBody>
                    <a:bodyPr/>
                    <a:lstStyle/>
                    <a:p>
                      <a:pPr algn="ctr">
                        <a:spcAft>
                          <a:spcPts val="0"/>
                        </a:spcAft>
                      </a:pPr>
                      <a:r>
                        <a:rPr lang="es-MX" sz="1400" kern="100">
                          <a:effectLst/>
                        </a:rPr>
                        <a:t>GATOS EXTRAORDINARIOS</a:t>
                      </a:r>
                      <a:endParaRPr lang="es-C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910548424"/>
                  </a:ext>
                </a:extLst>
              </a:tr>
              <a:tr h="370453">
                <a:tc>
                  <a:txBody>
                    <a:bodyPr/>
                    <a:lstStyle/>
                    <a:p>
                      <a:pPr algn="ctr">
                        <a:spcAft>
                          <a:spcPts val="0"/>
                        </a:spcAft>
                      </a:pPr>
                      <a:r>
                        <a:rPr lang="es-MX" sz="1400" kern="100">
                          <a:effectLst/>
                        </a:rPr>
                        <a:t>RESULTADO NO OPERACIONAL</a:t>
                      </a:r>
                      <a:endParaRPr lang="es-C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2378076"/>
                  </a:ext>
                </a:extLst>
              </a:tr>
              <a:tr h="370453">
                <a:tc>
                  <a:txBody>
                    <a:bodyPr/>
                    <a:lstStyle/>
                    <a:p>
                      <a:pPr algn="ctr">
                        <a:spcAft>
                          <a:spcPts val="0"/>
                        </a:spcAft>
                      </a:pPr>
                      <a:r>
                        <a:rPr lang="es-MX" sz="1400" kern="100">
                          <a:effectLst/>
                        </a:rPr>
                        <a:t>RESULTADO NETO</a:t>
                      </a:r>
                      <a:endParaRPr lang="es-CO"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dirty="0">
                          <a:effectLst/>
                        </a:rPr>
                        <a:t>$ 21.082.901.000</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13060983"/>
                  </a:ext>
                </a:extLst>
              </a:tr>
            </a:tbl>
          </a:graphicData>
        </a:graphic>
      </p:graphicFrame>
    </p:spTree>
    <p:extLst>
      <p:ext uri="{BB962C8B-B14F-4D97-AF65-F5344CB8AC3E}">
        <p14:creationId xmlns:p14="http://schemas.microsoft.com/office/powerpoint/2010/main" val="407680719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85959" y="1755891"/>
            <a:ext cx="10739846" cy="738664"/>
          </a:xfrm>
          <a:prstGeom prst="rect">
            <a:avLst/>
          </a:prstGeom>
        </p:spPr>
        <p:txBody>
          <a:bodyPr wrap="square" anchor="ctr">
            <a:spAutoFit/>
          </a:bodyPr>
          <a:lstStyle/>
          <a:p>
            <a:pPr algn="ctr"/>
            <a:r>
              <a:rPr lang="es-ES" sz="2400" b="1" dirty="0">
                <a:latin typeface="Montserrat"/>
              </a:rPr>
              <a:t> RECURSOS </a:t>
            </a:r>
          </a:p>
          <a:p>
            <a:pPr algn="ctr"/>
            <a:r>
              <a:rPr lang="es-CO" b="1" dirty="0"/>
              <a:t>Recursos materiales y activos fijos e inventarios 2020 </a:t>
            </a:r>
            <a:endParaRPr lang="en-US" sz="1600"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2" name="Tabla 1">
            <a:extLst>
              <a:ext uri="{FF2B5EF4-FFF2-40B4-BE49-F238E27FC236}">
                <a16:creationId xmlns:a16="http://schemas.microsoft.com/office/drawing/2014/main" id="{77302A08-6A91-48AD-8DAD-C94F759D0219}"/>
              </a:ext>
            </a:extLst>
          </p:cNvPr>
          <p:cNvGraphicFramePr>
            <a:graphicFrameLocks noGrp="1"/>
          </p:cNvGraphicFramePr>
          <p:nvPr>
            <p:extLst>
              <p:ext uri="{D42A27DB-BD31-4B8C-83A1-F6EECF244321}">
                <p14:modId xmlns:p14="http://schemas.microsoft.com/office/powerpoint/2010/main" val="2484714745"/>
              </p:ext>
            </p:extLst>
          </p:nvPr>
        </p:nvGraphicFramePr>
        <p:xfrm>
          <a:off x="182880" y="2867572"/>
          <a:ext cx="11440160" cy="3017520"/>
        </p:xfrm>
        <a:graphic>
          <a:graphicData uri="http://schemas.openxmlformats.org/drawingml/2006/table">
            <a:tbl>
              <a:tblPr firstRow="1" firstCol="1" bandRow="1">
                <a:tableStyleId>{93296810-A885-4BE3-A3E7-6D5BEEA58F35}</a:tableStyleId>
              </a:tblPr>
              <a:tblGrid>
                <a:gridCol w="6475698">
                  <a:extLst>
                    <a:ext uri="{9D8B030D-6E8A-4147-A177-3AD203B41FA5}">
                      <a16:colId xmlns:a16="http://schemas.microsoft.com/office/drawing/2014/main" val="3827091143"/>
                    </a:ext>
                  </a:extLst>
                </a:gridCol>
                <a:gridCol w="4964462">
                  <a:extLst>
                    <a:ext uri="{9D8B030D-6E8A-4147-A177-3AD203B41FA5}">
                      <a16:colId xmlns:a16="http://schemas.microsoft.com/office/drawing/2014/main" val="252603981"/>
                    </a:ext>
                  </a:extLst>
                </a:gridCol>
              </a:tblGrid>
              <a:tr h="267970">
                <a:tc>
                  <a:txBody>
                    <a:bodyPr/>
                    <a:lstStyle/>
                    <a:p>
                      <a:pPr algn="ctr">
                        <a:spcAft>
                          <a:spcPts val="0"/>
                        </a:spcAft>
                      </a:pPr>
                      <a:r>
                        <a:rPr lang="es-CO" sz="1800" kern="100" dirty="0">
                          <a:effectLst/>
                        </a:rPr>
                        <a:t>CONCEPTO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a:effectLst/>
                        </a:rPr>
                        <a:t>VALOR</a:t>
                      </a:r>
                      <a:endParaRPr lang="es-CO" sz="2400" kern="100">
                        <a:effectLst/>
                      </a:endParaRPr>
                    </a:p>
                    <a:p>
                      <a:pPr algn="ctr">
                        <a:spcAft>
                          <a:spcPts val="0"/>
                        </a:spcAft>
                      </a:pPr>
                      <a:r>
                        <a:rPr lang="es-CO" sz="1800" kern="100">
                          <a:effectLst/>
                        </a:rPr>
                        <a:t>(En millones de Pesos)</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712231629"/>
                  </a:ext>
                </a:extLst>
              </a:tr>
              <a:tr h="215900">
                <a:tc>
                  <a:txBody>
                    <a:bodyPr/>
                    <a:lstStyle/>
                    <a:p>
                      <a:pPr algn="ctr">
                        <a:spcAft>
                          <a:spcPts val="0"/>
                        </a:spcAft>
                      </a:pPr>
                      <a:r>
                        <a:rPr lang="es-CO" sz="1800" kern="100">
                          <a:effectLst/>
                        </a:rPr>
                        <a:t>EQUIPO DE TRANSPORTE, TRACCIÓN Y ELEVACIÓN</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$ 2.172.424.000</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84588429"/>
                  </a:ext>
                </a:extLst>
              </a:tr>
              <a:tr h="215900">
                <a:tc>
                  <a:txBody>
                    <a:bodyPr/>
                    <a:lstStyle/>
                    <a:p>
                      <a:pPr algn="ctr">
                        <a:spcAft>
                          <a:spcPts val="0"/>
                        </a:spcAft>
                      </a:pPr>
                      <a:r>
                        <a:rPr lang="es-CO" sz="1800" kern="100">
                          <a:effectLst/>
                        </a:rPr>
                        <a:t>EQUIPOS DE COMUNICACIÓN Y COMPUTACIÓN</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$ 52.971.215</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34156729"/>
                  </a:ext>
                </a:extLst>
              </a:tr>
              <a:tr h="215900">
                <a:tc>
                  <a:txBody>
                    <a:bodyPr/>
                    <a:lstStyle/>
                    <a:p>
                      <a:pPr algn="ctr">
                        <a:spcAft>
                          <a:spcPts val="0"/>
                        </a:spcAft>
                      </a:pPr>
                      <a:r>
                        <a:rPr lang="es-CO" sz="1800" kern="100">
                          <a:effectLst/>
                        </a:rPr>
                        <a:t>MUEBLES, ENSERES Y EQUIPO DE OFICINA</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$ 112.988.934</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83999688"/>
                  </a:ext>
                </a:extLst>
              </a:tr>
              <a:tr h="215900">
                <a:tc>
                  <a:txBody>
                    <a:bodyPr/>
                    <a:lstStyle/>
                    <a:p>
                      <a:pPr algn="ctr">
                        <a:spcAft>
                          <a:spcPts val="0"/>
                        </a:spcAft>
                      </a:pPr>
                      <a:r>
                        <a:rPr lang="es-CO" sz="1800" kern="100">
                          <a:effectLst/>
                        </a:rPr>
                        <a:t>BIENES MUEBLES EN BODEGA</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14821062"/>
                  </a:ext>
                </a:extLst>
              </a:tr>
              <a:tr h="215900">
                <a:tc>
                  <a:txBody>
                    <a:bodyPr/>
                    <a:lstStyle/>
                    <a:p>
                      <a:pPr algn="ctr">
                        <a:spcAft>
                          <a:spcPts val="0"/>
                        </a:spcAft>
                      </a:pPr>
                      <a:r>
                        <a:rPr lang="es-CO" sz="1800" kern="100">
                          <a:effectLst/>
                        </a:rPr>
                        <a:t>REDES, LÍNEAS Y CABLES</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86147232"/>
                  </a:ext>
                </a:extLst>
              </a:tr>
              <a:tr h="215900">
                <a:tc>
                  <a:txBody>
                    <a:bodyPr/>
                    <a:lstStyle/>
                    <a:p>
                      <a:pPr algn="ctr">
                        <a:spcAft>
                          <a:spcPts val="0"/>
                        </a:spcAft>
                      </a:pPr>
                      <a:r>
                        <a:rPr lang="es-CO" sz="1800" kern="100">
                          <a:effectLst/>
                        </a:rPr>
                        <a:t>PLANTAS, DUCTOS Y TÚNELES</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46502466"/>
                  </a:ext>
                </a:extLst>
              </a:tr>
              <a:tr h="215900">
                <a:tc>
                  <a:txBody>
                    <a:bodyPr/>
                    <a:lstStyle/>
                    <a:p>
                      <a:pPr algn="ctr">
                        <a:spcAft>
                          <a:spcPts val="0"/>
                        </a:spcAft>
                      </a:pPr>
                      <a:r>
                        <a:rPr lang="es-CO" sz="1800" kern="100">
                          <a:effectLst/>
                        </a:rPr>
                        <a:t>INTANGIBLES (SOFTWARE Y LICENCIAS)</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$ 20.940.000</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70858129"/>
                  </a:ext>
                </a:extLst>
              </a:tr>
              <a:tr h="215900">
                <a:tc>
                  <a:txBody>
                    <a:bodyPr/>
                    <a:lstStyle/>
                    <a:p>
                      <a:pPr algn="ctr">
                        <a:spcAft>
                          <a:spcPts val="0"/>
                        </a:spcAft>
                      </a:pPr>
                      <a:r>
                        <a:rPr lang="es-CO" sz="1800" kern="100">
                          <a:effectLst/>
                        </a:rPr>
                        <a:t>OTROS CONCEPTOS</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95455218"/>
                  </a:ext>
                </a:extLst>
              </a:tr>
              <a:tr h="215900">
                <a:tc>
                  <a:txBody>
                    <a:bodyPr/>
                    <a:lstStyle/>
                    <a:p>
                      <a:pPr algn="ctr">
                        <a:spcAft>
                          <a:spcPts val="0"/>
                        </a:spcAft>
                      </a:pPr>
                      <a:r>
                        <a:rPr lang="es-CO" sz="1800" kern="100">
                          <a:effectLst/>
                        </a:rPr>
                        <a:t>TOTAL</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$ 2.359.324.149</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67178175"/>
                  </a:ext>
                </a:extLst>
              </a:tr>
            </a:tbl>
          </a:graphicData>
        </a:graphic>
      </p:graphicFrame>
    </p:spTree>
    <p:extLst>
      <p:ext uri="{BB962C8B-B14F-4D97-AF65-F5344CB8AC3E}">
        <p14:creationId xmlns:p14="http://schemas.microsoft.com/office/powerpoint/2010/main" val="137651382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85959" y="1755891"/>
            <a:ext cx="10739846" cy="738664"/>
          </a:xfrm>
          <a:prstGeom prst="rect">
            <a:avLst/>
          </a:prstGeom>
        </p:spPr>
        <p:txBody>
          <a:bodyPr wrap="square" anchor="ctr">
            <a:spAutoFit/>
          </a:bodyPr>
          <a:lstStyle/>
          <a:p>
            <a:pPr algn="ctr"/>
            <a:r>
              <a:rPr lang="es-ES" sz="2400" b="1" dirty="0">
                <a:latin typeface="Montserrat"/>
              </a:rPr>
              <a:t> RECURSOS</a:t>
            </a:r>
          </a:p>
          <a:p>
            <a:pPr algn="ctr"/>
            <a:r>
              <a:rPr lang="es-CO" b="1" dirty="0"/>
              <a:t>Recursos materiales y activos fijos e inventarios 2021 </a:t>
            </a:r>
            <a:endParaRPr lang="en-US" sz="1600"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4" name="Tabla 3">
            <a:extLst>
              <a:ext uri="{FF2B5EF4-FFF2-40B4-BE49-F238E27FC236}">
                <a16:creationId xmlns:a16="http://schemas.microsoft.com/office/drawing/2014/main" id="{50F129A0-7EF9-4CE7-9496-EE3329419593}"/>
              </a:ext>
            </a:extLst>
          </p:cNvPr>
          <p:cNvGraphicFramePr>
            <a:graphicFrameLocks noGrp="1"/>
          </p:cNvGraphicFramePr>
          <p:nvPr>
            <p:extLst>
              <p:ext uri="{D42A27DB-BD31-4B8C-83A1-F6EECF244321}">
                <p14:modId xmlns:p14="http://schemas.microsoft.com/office/powerpoint/2010/main" val="2296472025"/>
              </p:ext>
            </p:extLst>
          </p:nvPr>
        </p:nvGraphicFramePr>
        <p:xfrm>
          <a:off x="457200" y="2494553"/>
          <a:ext cx="11125200" cy="4114064"/>
        </p:xfrm>
        <a:graphic>
          <a:graphicData uri="http://schemas.openxmlformats.org/drawingml/2006/table">
            <a:tbl>
              <a:tblPr firstRow="1" firstCol="1" bandRow="1">
                <a:tableStyleId>{93296810-A885-4BE3-A3E7-6D5BEEA58F35}</a:tableStyleId>
              </a:tblPr>
              <a:tblGrid>
                <a:gridCol w="6297415">
                  <a:extLst>
                    <a:ext uri="{9D8B030D-6E8A-4147-A177-3AD203B41FA5}">
                      <a16:colId xmlns:a16="http://schemas.microsoft.com/office/drawing/2014/main" val="670124011"/>
                    </a:ext>
                  </a:extLst>
                </a:gridCol>
                <a:gridCol w="4827785">
                  <a:extLst>
                    <a:ext uri="{9D8B030D-6E8A-4147-A177-3AD203B41FA5}">
                      <a16:colId xmlns:a16="http://schemas.microsoft.com/office/drawing/2014/main" val="913100575"/>
                    </a:ext>
                  </a:extLst>
                </a:gridCol>
              </a:tblGrid>
              <a:tr h="536616">
                <a:tc>
                  <a:txBody>
                    <a:bodyPr/>
                    <a:lstStyle/>
                    <a:p>
                      <a:pPr algn="ctr">
                        <a:spcAft>
                          <a:spcPts val="0"/>
                        </a:spcAft>
                      </a:pPr>
                      <a:r>
                        <a:rPr lang="es-CO" sz="1600" kern="100">
                          <a:effectLst/>
                        </a:rPr>
                        <a:t>CONCEPTO</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600" kern="100">
                          <a:effectLst/>
                        </a:rPr>
                        <a:t>VALOR</a:t>
                      </a:r>
                      <a:endParaRPr lang="es-CO" sz="2000" kern="100">
                        <a:effectLst/>
                      </a:endParaRPr>
                    </a:p>
                    <a:p>
                      <a:pPr algn="ctr">
                        <a:spcAft>
                          <a:spcPts val="0"/>
                        </a:spcAft>
                      </a:pPr>
                      <a:r>
                        <a:rPr lang="es-CO" sz="1600" kern="100">
                          <a:effectLst/>
                        </a:rPr>
                        <a:t>(En millones de Pesos)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73577502"/>
                  </a:ext>
                </a:extLst>
              </a:tr>
              <a:tr h="536616">
                <a:tc>
                  <a:txBody>
                    <a:bodyPr/>
                    <a:lstStyle/>
                    <a:p>
                      <a:pPr algn="ctr">
                        <a:spcAft>
                          <a:spcPts val="0"/>
                        </a:spcAft>
                      </a:pPr>
                      <a:r>
                        <a:rPr lang="es-CO" sz="1600" kern="100">
                          <a:effectLst/>
                        </a:rPr>
                        <a:t>EQUIPO DE TRANSPORTE, TRACCIÓN Y ELEVACIÓN</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$ 2.172.424.594</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11078215"/>
                  </a:ext>
                </a:extLst>
              </a:tr>
              <a:tr h="380104">
                <a:tc>
                  <a:txBody>
                    <a:bodyPr/>
                    <a:lstStyle/>
                    <a:p>
                      <a:pPr algn="ctr">
                        <a:spcAft>
                          <a:spcPts val="0"/>
                        </a:spcAft>
                      </a:pPr>
                      <a:r>
                        <a:rPr lang="es-CO" sz="1600" kern="100">
                          <a:effectLst/>
                        </a:rPr>
                        <a:t>EQUIPOS DE COMUNICACIÓN Y COMPUTACIÓN</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$ 52.971.215</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62718440"/>
                  </a:ext>
                </a:extLst>
              </a:tr>
              <a:tr h="380104">
                <a:tc>
                  <a:txBody>
                    <a:bodyPr/>
                    <a:lstStyle/>
                    <a:p>
                      <a:pPr algn="ctr">
                        <a:spcAft>
                          <a:spcPts val="0"/>
                        </a:spcAft>
                      </a:pPr>
                      <a:r>
                        <a:rPr lang="es-CO" sz="1600" kern="100">
                          <a:effectLst/>
                        </a:rPr>
                        <a:t>MUEBLES, ENSERES Y EQUIPO DE OFICINA</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$ 110.822.176</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52668216"/>
                  </a:ext>
                </a:extLst>
              </a:tr>
              <a:tr h="380104">
                <a:tc>
                  <a:txBody>
                    <a:bodyPr/>
                    <a:lstStyle/>
                    <a:p>
                      <a:pPr algn="ctr">
                        <a:spcAft>
                          <a:spcPts val="0"/>
                        </a:spcAft>
                      </a:pPr>
                      <a:r>
                        <a:rPr lang="es-CO" sz="1600" kern="100" dirty="0">
                          <a:effectLst/>
                        </a:rPr>
                        <a:t>BIENES MUEBLES EN BODEGA</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99925563"/>
                  </a:ext>
                </a:extLst>
              </a:tr>
              <a:tr h="380104">
                <a:tc>
                  <a:txBody>
                    <a:bodyPr/>
                    <a:lstStyle/>
                    <a:p>
                      <a:pPr algn="ctr">
                        <a:spcAft>
                          <a:spcPts val="0"/>
                        </a:spcAft>
                      </a:pPr>
                      <a:r>
                        <a:rPr lang="es-CO" sz="1600" kern="100">
                          <a:effectLst/>
                        </a:rPr>
                        <a:t>REDES, LÍNEAS Y CABLES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71744939"/>
                  </a:ext>
                </a:extLst>
              </a:tr>
              <a:tr h="380104">
                <a:tc>
                  <a:txBody>
                    <a:bodyPr/>
                    <a:lstStyle/>
                    <a:p>
                      <a:pPr algn="ctr">
                        <a:spcAft>
                          <a:spcPts val="0"/>
                        </a:spcAft>
                      </a:pPr>
                      <a:r>
                        <a:rPr lang="es-CO" sz="1600" kern="100">
                          <a:effectLst/>
                        </a:rPr>
                        <a:t>PLANTAS, DUCTOS Y TÚNELES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59406257"/>
                  </a:ext>
                </a:extLst>
              </a:tr>
              <a:tr h="380104">
                <a:tc>
                  <a:txBody>
                    <a:bodyPr/>
                    <a:lstStyle/>
                    <a:p>
                      <a:pPr algn="ctr">
                        <a:spcAft>
                          <a:spcPts val="0"/>
                        </a:spcAft>
                      </a:pPr>
                      <a:r>
                        <a:rPr lang="es-CO" sz="1600" kern="100">
                          <a:effectLst/>
                        </a:rPr>
                        <a:t>INTANGIBLES (SOFTWARE Y LICENCIAS)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68021962"/>
                  </a:ext>
                </a:extLst>
              </a:tr>
              <a:tr h="380104">
                <a:tc>
                  <a:txBody>
                    <a:bodyPr/>
                    <a:lstStyle/>
                    <a:p>
                      <a:pPr algn="ctr">
                        <a:spcAft>
                          <a:spcPts val="0"/>
                        </a:spcAft>
                      </a:pPr>
                      <a:r>
                        <a:rPr lang="es-CO" sz="1600" kern="100">
                          <a:effectLst/>
                        </a:rPr>
                        <a:t>OTROS CONCEPTOS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58407479"/>
                  </a:ext>
                </a:extLst>
              </a:tr>
              <a:tr h="380104">
                <a:tc>
                  <a:txBody>
                    <a:bodyPr/>
                    <a:lstStyle/>
                    <a:p>
                      <a:pPr algn="ctr">
                        <a:spcAft>
                          <a:spcPts val="0"/>
                        </a:spcAft>
                      </a:pPr>
                      <a:r>
                        <a:rPr lang="es-CO" sz="1600" kern="100">
                          <a:effectLst/>
                        </a:rPr>
                        <a:t>TOTAL</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$ 2.336.217.985</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92205179"/>
                  </a:ext>
                </a:extLst>
              </a:tr>
            </a:tbl>
          </a:graphicData>
        </a:graphic>
      </p:graphicFrame>
    </p:spTree>
    <p:extLst>
      <p:ext uri="{BB962C8B-B14F-4D97-AF65-F5344CB8AC3E}">
        <p14:creationId xmlns:p14="http://schemas.microsoft.com/office/powerpoint/2010/main" val="284930841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85959" y="1755891"/>
            <a:ext cx="10739846" cy="738664"/>
          </a:xfrm>
          <a:prstGeom prst="rect">
            <a:avLst/>
          </a:prstGeom>
        </p:spPr>
        <p:txBody>
          <a:bodyPr wrap="square" anchor="ctr">
            <a:spAutoFit/>
          </a:bodyPr>
          <a:lstStyle/>
          <a:p>
            <a:pPr algn="ctr"/>
            <a:r>
              <a:rPr lang="es-ES" sz="2400" b="1" dirty="0">
                <a:latin typeface="Montserrat"/>
              </a:rPr>
              <a:t> RECURSOS</a:t>
            </a:r>
          </a:p>
          <a:p>
            <a:pPr algn="ctr"/>
            <a:r>
              <a:rPr lang="es-CO" b="1" dirty="0"/>
              <a:t>Recursos materiales y activos fijos e inventarios 2022 </a:t>
            </a:r>
            <a:endParaRPr lang="en-US" sz="1600"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2" name="Tabla 1">
            <a:extLst>
              <a:ext uri="{FF2B5EF4-FFF2-40B4-BE49-F238E27FC236}">
                <a16:creationId xmlns:a16="http://schemas.microsoft.com/office/drawing/2014/main" id="{98F49BA2-A265-4C1E-9AF1-18D66CA8CB86}"/>
              </a:ext>
            </a:extLst>
          </p:cNvPr>
          <p:cNvGraphicFramePr>
            <a:graphicFrameLocks noGrp="1"/>
          </p:cNvGraphicFramePr>
          <p:nvPr>
            <p:extLst>
              <p:ext uri="{D42A27DB-BD31-4B8C-83A1-F6EECF244321}">
                <p14:modId xmlns:p14="http://schemas.microsoft.com/office/powerpoint/2010/main" val="3359373223"/>
              </p:ext>
            </p:extLst>
          </p:nvPr>
        </p:nvGraphicFramePr>
        <p:xfrm>
          <a:off x="726077" y="2494555"/>
          <a:ext cx="10739846" cy="4053840"/>
        </p:xfrm>
        <a:graphic>
          <a:graphicData uri="http://schemas.openxmlformats.org/drawingml/2006/table">
            <a:tbl>
              <a:tblPr firstRow="1" firstCol="1" bandRow="1">
                <a:tableStyleId>{93296810-A885-4BE3-A3E7-6D5BEEA58F35}</a:tableStyleId>
              </a:tblPr>
              <a:tblGrid>
                <a:gridCol w="6079285">
                  <a:extLst>
                    <a:ext uri="{9D8B030D-6E8A-4147-A177-3AD203B41FA5}">
                      <a16:colId xmlns:a16="http://schemas.microsoft.com/office/drawing/2014/main" val="2798583804"/>
                    </a:ext>
                  </a:extLst>
                </a:gridCol>
                <a:gridCol w="4660561">
                  <a:extLst>
                    <a:ext uri="{9D8B030D-6E8A-4147-A177-3AD203B41FA5}">
                      <a16:colId xmlns:a16="http://schemas.microsoft.com/office/drawing/2014/main" val="400299596"/>
                    </a:ext>
                  </a:extLst>
                </a:gridCol>
              </a:tblGrid>
              <a:tr h="333031">
                <a:tc>
                  <a:txBody>
                    <a:bodyPr/>
                    <a:lstStyle/>
                    <a:p>
                      <a:pPr algn="ctr">
                        <a:spcAft>
                          <a:spcPts val="0"/>
                        </a:spcAft>
                      </a:pPr>
                      <a:r>
                        <a:rPr lang="es-CO" sz="1600" kern="100" dirty="0">
                          <a:effectLst/>
                        </a:rPr>
                        <a:t>CONCEPTO</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600" kern="100">
                          <a:effectLst/>
                        </a:rPr>
                        <a:t>VALOR</a:t>
                      </a:r>
                      <a:endParaRPr lang="es-CO" sz="2000" kern="100">
                        <a:effectLst/>
                      </a:endParaRPr>
                    </a:p>
                    <a:p>
                      <a:pPr algn="ctr">
                        <a:spcAft>
                          <a:spcPts val="0"/>
                        </a:spcAft>
                      </a:pPr>
                      <a:r>
                        <a:rPr lang="es-CO" sz="1600" kern="100">
                          <a:effectLst/>
                        </a:rPr>
                        <a:t>(En millones de Pesos)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965711780"/>
                  </a:ext>
                </a:extLst>
              </a:tr>
              <a:tr h="235897">
                <a:tc>
                  <a:txBody>
                    <a:bodyPr/>
                    <a:lstStyle/>
                    <a:p>
                      <a:pPr algn="ctr">
                        <a:spcAft>
                          <a:spcPts val="0"/>
                        </a:spcAft>
                      </a:pPr>
                      <a:r>
                        <a:rPr lang="es-CO" sz="1600" kern="100" dirty="0">
                          <a:effectLst/>
                        </a:rPr>
                        <a:t>TERRENOS</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685677237"/>
                  </a:ext>
                </a:extLst>
              </a:tr>
              <a:tr h="235897">
                <a:tc>
                  <a:txBody>
                    <a:bodyPr/>
                    <a:lstStyle/>
                    <a:p>
                      <a:pPr algn="ctr">
                        <a:spcAft>
                          <a:spcPts val="0"/>
                        </a:spcAft>
                      </a:pPr>
                      <a:r>
                        <a:rPr lang="es-CO" sz="1600" kern="100">
                          <a:effectLst/>
                        </a:rPr>
                        <a:t>EDIFICACIONES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59426239"/>
                  </a:ext>
                </a:extLst>
              </a:tr>
              <a:tr h="235897">
                <a:tc>
                  <a:txBody>
                    <a:bodyPr/>
                    <a:lstStyle/>
                    <a:p>
                      <a:pPr algn="ctr">
                        <a:spcAft>
                          <a:spcPts val="0"/>
                        </a:spcAft>
                      </a:pPr>
                      <a:r>
                        <a:rPr lang="es-CO" sz="1600" kern="100">
                          <a:effectLst/>
                        </a:rPr>
                        <a:t>CONSTRUCCIONES EN CURSO</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54407370"/>
                  </a:ext>
                </a:extLst>
              </a:tr>
              <a:tr h="235897">
                <a:tc>
                  <a:txBody>
                    <a:bodyPr/>
                    <a:lstStyle/>
                    <a:p>
                      <a:pPr algn="ctr">
                        <a:spcAft>
                          <a:spcPts val="0"/>
                        </a:spcAft>
                      </a:pPr>
                      <a:r>
                        <a:rPr lang="es-CO" sz="1600" kern="100">
                          <a:effectLst/>
                        </a:rPr>
                        <a:t>MAQUINARIA Y EQUIPO</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50843500"/>
                  </a:ext>
                </a:extLst>
              </a:tr>
              <a:tr h="235897">
                <a:tc>
                  <a:txBody>
                    <a:bodyPr/>
                    <a:lstStyle/>
                    <a:p>
                      <a:pPr algn="ctr">
                        <a:spcAft>
                          <a:spcPts val="0"/>
                        </a:spcAft>
                      </a:pPr>
                      <a:r>
                        <a:rPr lang="es-CO" sz="1600" kern="100">
                          <a:effectLst/>
                        </a:rPr>
                        <a:t>EQUIPO DE TRANSPORTE, TRACCIÓN Y ELEVACIÓN</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$ 2.172.424.594</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53056889"/>
                  </a:ext>
                </a:extLst>
              </a:tr>
              <a:tr h="235897">
                <a:tc>
                  <a:txBody>
                    <a:bodyPr/>
                    <a:lstStyle/>
                    <a:p>
                      <a:pPr algn="ctr">
                        <a:spcAft>
                          <a:spcPts val="0"/>
                        </a:spcAft>
                      </a:pPr>
                      <a:r>
                        <a:rPr lang="es-CO" sz="1600" kern="100" dirty="0">
                          <a:effectLst/>
                        </a:rPr>
                        <a:t>EQUIPOS DE COMUNICACIÓN Y COMPUTACIÓN</a:t>
                      </a:r>
                      <a:endParaRPr lang="es-CO"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$ 52.971.215</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19351402"/>
                  </a:ext>
                </a:extLst>
              </a:tr>
              <a:tr h="235897">
                <a:tc>
                  <a:txBody>
                    <a:bodyPr/>
                    <a:lstStyle/>
                    <a:p>
                      <a:pPr algn="ctr">
                        <a:spcAft>
                          <a:spcPts val="0"/>
                        </a:spcAft>
                      </a:pPr>
                      <a:r>
                        <a:rPr lang="es-CO" sz="1600" kern="100">
                          <a:effectLst/>
                        </a:rPr>
                        <a:t>MUEBLES, ENSERES Y EQUIPO DE OFICINA</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$ 110.822.176</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01979749"/>
                  </a:ext>
                </a:extLst>
              </a:tr>
              <a:tr h="235897">
                <a:tc>
                  <a:txBody>
                    <a:bodyPr/>
                    <a:lstStyle/>
                    <a:p>
                      <a:pPr algn="ctr">
                        <a:spcAft>
                          <a:spcPts val="0"/>
                        </a:spcAft>
                      </a:pPr>
                      <a:r>
                        <a:rPr lang="es-CO" sz="1600" kern="100">
                          <a:effectLst/>
                        </a:rPr>
                        <a:t>BIENES MUEBLES EN BODEGA</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65361822"/>
                  </a:ext>
                </a:extLst>
              </a:tr>
              <a:tr h="235897">
                <a:tc>
                  <a:txBody>
                    <a:bodyPr/>
                    <a:lstStyle/>
                    <a:p>
                      <a:pPr algn="ctr">
                        <a:spcAft>
                          <a:spcPts val="0"/>
                        </a:spcAft>
                      </a:pPr>
                      <a:r>
                        <a:rPr lang="es-CO" sz="1600" kern="100">
                          <a:effectLst/>
                        </a:rPr>
                        <a:t>REDES, LÍNEAS Y CABLES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04602397"/>
                  </a:ext>
                </a:extLst>
              </a:tr>
              <a:tr h="235897">
                <a:tc>
                  <a:txBody>
                    <a:bodyPr/>
                    <a:lstStyle/>
                    <a:p>
                      <a:pPr algn="ctr">
                        <a:spcAft>
                          <a:spcPts val="0"/>
                        </a:spcAft>
                      </a:pPr>
                      <a:r>
                        <a:rPr lang="es-CO" sz="1600" kern="100">
                          <a:effectLst/>
                        </a:rPr>
                        <a:t>PLANTAS, DUCTOS Y TÚNELES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74451445"/>
                  </a:ext>
                </a:extLst>
              </a:tr>
              <a:tr h="235897">
                <a:tc>
                  <a:txBody>
                    <a:bodyPr/>
                    <a:lstStyle/>
                    <a:p>
                      <a:pPr algn="ctr">
                        <a:spcAft>
                          <a:spcPts val="0"/>
                        </a:spcAft>
                      </a:pPr>
                      <a:r>
                        <a:rPr lang="es-CO" sz="1600" kern="100">
                          <a:effectLst/>
                        </a:rPr>
                        <a:t>INTANGIBLES (SOFTWARE Y LICENCIAS)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39601259"/>
                  </a:ext>
                </a:extLst>
              </a:tr>
              <a:tr h="235897">
                <a:tc>
                  <a:txBody>
                    <a:bodyPr/>
                    <a:lstStyle/>
                    <a:p>
                      <a:pPr algn="ctr">
                        <a:spcAft>
                          <a:spcPts val="0"/>
                        </a:spcAft>
                      </a:pPr>
                      <a:r>
                        <a:rPr lang="es-CO" sz="1600" kern="100">
                          <a:effectLst/>
                        </a:rPr>
                        <a:t>OTROS CONCEPTOS</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a:t>
                      </a:r>
                      <a:r>
                        <a:rPr lang="es-CO" sz="1800" kern="100" dirty="0" err="1">
                          <a:effectLst/>
                        </a:rPr>
                        <a:t>oo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33600061"/>
                  </a:ext>
                </a:extLst>
              </a:tr>
              <a:tr h="235897">
                <a:tc>
                  <a:txBody>
                    <a:bodyPr/>
                    <a:lstStyle/>
                    <a:p>
                      <a:pPr algn="ctr">
                        <a:spcAft>
                          <a:spcPts val="0"/>
                        </a:spcAft>
                      </a:pPr>
                      <a:r>
                        <a:rPr lang="es-CO" sz="1600" kern="100">
                          <a:effectLst/>
                        </a:rPr>
                        <a:t>TOTAL</a:t>
                      </a:r>
                      <a:endParaRPr lang="es-CO"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$ 2.336.217.985</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24438599"/>
                  </a:ext>
                </a:extLst>
              </a:tr>
            </a:tbl>
          </a:graphicData>
        </a:graphic>
      </p:graphicFrame>
    </p:spTree>
    <p:extLst>
      <p:ext uri="{BB962C8B-B14F-4D97-AF65-F5344CB8AC3E}">
        <p14:creationId xmlns:p14="http://schemas.microsoft.com/office/powerpoint/2010/main" val="254119216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85959" y="1755891"/>
            <a:ext cx="10739846" cy="738664"/>
          </a:xfrm>
          <a:prstGeom prst="rect">
            <a:avLst/>
          </a:prstGeom>
        </p:spPr>
        <p:txBody>
          <a:bodyPr wrap="square" anchor="ctr">
            <a:spAutoFit/>
          </a:bodyPr>
          <a:lstStyle/>
          <a:p>
            <a:pPr algn="ctr"/>
            <a:r>
              <a:rPr lang="es-ES" sz="2400" b="1" dirty="0">
                <a:latin typeface="Montserrat"/>
              </a:rPr>
              <a:t> RECURSOS</a:t>
            </a:r>
          </a:p>
          <a:p>
            <a:pPr algn="ctr"/>
            <a:r>
              <a:rPr lang="es-CO" b="1" dirty="0"/>
              <a:t>Recursos materiales y activos fijos e inventarios 2023 </a:t>
            </a:r>
            <a:endParaRPr lang="en-US" sz="1600"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4" name="Tabla 3">
            <a:extLst>
              <a:ext uri="{FF2B5EF4-FFF2-40B4-BE49-F238E27FC236}">
                <a16:creationId xmlns:a16="http://schemas.microsoft.com/office/drawing/2014/main" id="{E57EA5E6-222B-4070-8577-78B2F1A36581}"/>
              </a:ext>
            </a:extLst>
          </p:cNvPr>
          <p:cNvGraphicFramePr>
            <a:graphicFrameLocks noGrp="1"/>
          </p:cNvGraphicFramePr>
          <p:nvPr>
            <p:extLst>
              <p:ext uri="{D42A27DB-BD31-4B8C-83A1-F6EECF244321}">
                <p14:modId xmlns:p14="http://schemas.microsoft.com/office/powerpoint/2010/main" val="1160512735"/>
              </p:ext>
            </p:extLst>
          </p:nvPr>
        </p:nvGraphicFramePr>
        <p:xfrm>
          <a:off x="713037" y="2494555"/>
          <a:ext cx="10598727" cy="4389120"/>
        </p:xfrm>
        <a:graphic>
          <a:graphicData uri="http://schemas.openxmlformats.org/drawingml/2006/table">
            <a:tbl>
              <a:tblPr firstRow="1" firstCol="1" bandRow="1">
                <a:tableStyleId>{93296810-A885-4BE3-A3E7-6D5BEEA58F35}</a:tableStyleId>
              </a:tblPr>
              <a:tblGrid>
                <a:gridCol w="5999404">
                  <a:extLst>
                    <a:ext uri="{9D8B030D-6E8A-4147-A177-3AD203B41FA5}">
                      <a16:colId xmlns:a16="http://schemas.microsoft.com/office/drawing/2014/main" val="405296960"/>
                    </a:ext>
                  </a:extLst>
                </a:gridCol>
                <a:gridCol w="4599323">
                  <a:extLst>
                    <a:ext uri="{9D8B030D-6E8A-4147-A177-3AD203B41FA5}">
                      <a16:colId xmlns:a16="http://schemas.microsoft.com/office/drawing/2014/main" val="551048324"/>
                    </a:ext>
                  </a:extLst>
                </a:gridCol>
              </a:tblGrid>
              <a:tr h="330034">
                <a:tc>
                  <a:txBody>
                    <a:bodyPr/>
                    <a:lstStyle/>
                    <a:p>
                      <a:pPr algn="ctr">
                        <a:spcAft>
                          <a:spcPts val="0"/>
                        </a:spcAft>
                      </a:pPr>
                      <a:r>
                        <a:rPr lang="es-CO" sz="1800" kern="100">
                          <a:effectLst/>
                        </a:rPr>
                        <a:t>CONCEPTO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O" sz="1800" kern="100">
                          <a:effectLst/>
                        </a:rPr>
                        <a:t>VALOR</a:t>
                      </a:r>
                      <a:endParaRPr lang="es-CO" sz="2400" kern="100">
                        <a:effectLst/>
                      </a:endParaRPr>
                    </a:p>
                    <a:p>
                      <a:pPr algn="ctr">
                        <a:spcAft>
                          <a:spcPts val="0"/>
                        </a:spcAft>
                      </a:pPr>
                      <a:r>
                        <a:rPr lang="es-CO" sz="1800" kern="100">
                          <a:effectLst/>
                        </a:rPr>
                        <a:t>(En millones de Pesos)</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28836221"/>
                  </a:ext>
                </a:extLst>
              </a:tr>
              <a:tr h="233774">
                <a:tc>
                  <a:txBody>
                    <a:bodyPr/>
                    <a:lstStyle/>
                    <a:p>
                      <a:pPr algn="ctr">
                        <a:spcAft>
                          <a:spcPts val="0"/>
                        </a:spcAft>
                      </a:pPr>
                      <a:r>
                        <a:rPr lang="es-CO" sz="1800" kern="100">
                          <a:effectLst/>
                        </a:rPr>
                        <a:t>TERRENOS</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673857392"/>
                  </a:ext>
                </a:extLst>
              </a:tr>
              <a:tr h="233774">
                <a:tc>
                  <a:txBody>
                    <a:bodyPr/>
                    <a:lstStyle/>
                    <a:p>
                      <a:pPr algn="ctr">
                        <a:spcAft>
                          <a:spcPts val="0"/>
                        </a:spcAft>
                      </a:pPr>
                      <a:r>
                        <a:rPr lang="es-CO" sz="1800" kern="100">
                          <a:effectLst/>
                        </a:rPr>
                        <a:t>EDIFICACIONES</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431593131"/>
                  </a:ext>
                </a:extLst>
              </a:tr>
              <a:tr h="233774">
                <a:tc>
                  <a:txBody>
                    <a:bodyPr/>
                    <a:lstStyle/>
                    <a:p>
                      <a:pPr algn="ctr">
                        <a:spcAft>
                          <a:spcPts val="0"/>
                        </a:spcAft>
                      </a:pPr>
                      <a:r>
                        <a:rPr lang="es-CO" sz="1800" kern="100" dirty="0">
                          <a:effectLst/>
                        </a:rPr>
                        <a:t>CONSTRUCCIONES EN CURSO</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43157376"/>
                  </a:ext>
                </a:extLst>
              </a:tr>
              <a:tr h="233774">
                <a:tc>
                  <a:txBody>
                    <a:bodyPr/>
                    <a:lstStyle/>
                    <a:p>
                      <a:pPr algn="ctr">
                        <a:spcAft>
                          <a:spcPts val="0"/>
                        </a:spcAft>
                      </a:pPr>
                      <a:r>
                        <a:rPr lang="es-CO" sz="1800" kern="100">
                          <a:effectLst/>
                        </a:rPr>
                        <a:t>MAQUINARIA Y EQUIPO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66562288"/>
                  </a:ext>
                </a:extLst>
              </a:tr>
              <a:tr h="233774">
                <a:tc>
                  <a:txBody>
                    <a:bodyPr/>
                    <a:lstStyle/>
                    <a:p>
                      <a:pPr algn="ctr">
                        <a:spcAft>
                          <a:spcPts val="0"/>
                        </a:spcAft>
                      </a:pPr>
                      <a:r>
                        <a:rPr lang="es-CO" sz="1800" kern="100" dirty="0">
                          <a:effectLst/>
                        </a:rPr>
                        <a:t>EQUIPO DE TRANSPORTE, TRACCIÓN Y ELEVACIÓN</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$ 2.172.424.594</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07137226"/>
                  </a:ext>
                </a:extLst>
              </a:tr>
              <a:tr h="233774">
                <a:tc>
                  <a:txBody>
                    <a:bodyPr/>
                    <a:lstStyle/>
                    <a:p>
                      <a:pPr algn="ctr">
                        <a:spcAft>
                          <a:spcPts val="0"/>
                        </a:spcAft>
                      </a:pPr>
                      <a:r>
                        <a:rPr lang="es-CO" sz="1800" kern="100" dirty="0">
                          <a:effectLst/>
                        </a:rPr>
                        <a:t>EQUIPOS DE COMUNICACIÓN Y COMPUTACIÓN</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$ 78.708.798</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84640363"/>
                  </a:ext>
                </a:extLst>
              </a:tr>
              <a:tr h="233774">
                <a:tc>
                  <a:txBody>
                    <a:bodyPr/>
                    <a:lstStyle/>
                    <a:p>
                      <a:pPr algn="ctr">
                        <a:spcAft>
                          <a:spcPts val="0"/>
                        </a:spcAft>
                      </a:pPr>
                      <a:r>
                        <a:rPr lang="es-CO" sz="1800" kern="100" dirty="0">
                          <a:effectLst/>
                        </a:rPr>
                        <a:t>MUEBLES, ENSERES Y EQUIPO DE OFICINA</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$ 110.822.175</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17108518"/>
                  </a:ext>
                </a:extLst>
              </a:tr>
              <a:tr h="233774">
                <a:tc>
                  <a:txBody>
                    <a:bodyPr/>
                    <a:lstStyle/>
                    <a:p>
                      <a:pPr algn="ctr">
                        <a:spcAft>
                          <a:spcPts val="0"/>
                        </a:spcAft>
                      </a:pPr>
                      <a:r>
                        <a:rPr lang="es-CO" sz="1800" kern="100">
                          <a:effectLst/>
                        </a:rPr>
                        <a:t>BIENES MUEBLES EN BODEGA</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57626294"/>
                  </a:ext>
                </a:extLst>
              </a:tr>
              <a:tr h="233774">
                <a:tc>
                  <a:txBody>
                    <a:bodyPr/>
                    <a:lstStyle/>
                    <a:p>
                      <a:pPr algn="ctr">
                        <a:spcAft>
                          <a:spcPts val="0"/>
                        </a:spcAft>
                      </a:pPr>
                      <a:r>
                        <a:rPr lang="es-CO" sz="1800" kern="100">
                          <a:effectLst/>
                        </a:rPr>
                        <a:t>REDES, LÍNEAS Y CABLES</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19707581"/>
                  </a:ext>
                </a:extLst>
              </a:tr>
              <a:tr h="233774">
                <a:tc>
                  <a:txBody>
                    <a:bodyPr/>
                    <a:lstStyle/>
                    <a:p>
                      <a:pPr algn="ctr">
                        <a:spcAft>
                          <a:spcPts val="0"/>
                        </a:spcAft>
                      </a:pPr>
                      <a:r>
                        <a:rPr lang="es-CO" sz="1800" kern="100">
                          <a:effectLst/>
                        </a:rPr>
                        <a:t>PLANTAS, DUCTOS Y TÚNELES</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77804379"/>
                  </a:ext>
                </a:extLst>
              </a:tr>
              <a:tr h="233774">
                <a:tc>
                  <a:txBody>
                    <a:bodyPr/>
                    <a:lstStyle/>
                    <a:p>
                      <a:pPr algn="ctr">
                        <a:spcAft>
                          <a:spcPts val="0"/>
                        </a:spcAft>
                      </a:pPr>
                      <a:r>
                        <a:rPr lang="es-CO" sz="1800" kern="100">
                          <a:effectLst/>
                        </a:rPr>
                        <a:t>INTANGIBLES (SOFTWARE Y LICENCIAS)</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22602553"/>
                  </a:ext>
                </a:extLst>
              </a:tr>
              <a:tr h="233774">
                <a:tc>
                  <a:txBody>
                    <a:bodyPr/>
                    <a:lstStyle/>
                    <a:p>
                      <a:pPr algn="ctr">
                        <a:spcAft>
                          <a:spcPts val="0"/>
                        </a:spcAft>
                      </a:pPr>
                      <a:r>
                        <a:rPr lang="es-CO" sz="1800" kern="100">
                          <a:effectLst/>
                        </a:rPr>
                        <a:t>OTROS CONCEPTOS</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a:effectLst/>
                        </a:rPr>
                        <a:t>$ .oo</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9579021"/>
                  </a:ext>
                </a:extLst>
              </a:tr>
              <a:tr h="233774">
                <a:tc>
                  <a:txBody>
                    <a:bodyPr/>
                    <a:lstStyle/>
                    <a:p>
                      <a:pPr algn="ctr">
                        <a:spcAft>
                          <a:spcPts val="0"/>
                        </a:spcAft>
                      </a:pPr>
                      <a:r>
                        <a:rPr lang="es-CO" sz="1800" kern="100">
                          <a:effectLst/>
                        </a:rPr>
                        <a:t>TOTAL</a:t>
                      </a:r>
                      <a:endParaRPr lang="es-CO"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800" kern="100" dirty="0">
                          <a:effectLst/>
                        </a:rPr>
                        <a:t>$ 2.361.955.567</a:t>
                      </a:r>
                      <a:endParaRPr lang="es-CO"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92233362"/>
                  </a:ext>
                </a:extLst>
              </a:tr>
            </a:tbl>
          </a:graphicData>
        </a:graphic>
      </p:graphicFrame>
    </p:spTree>
    <p:extLst>
      <p:ext uri="{BB962C8B-B14F-4D97-AF65-F5344CB8AC3E}">
        <p14:creationId xmlns:p14="http://schemas.microsoft.com/office/powerpoint/2010/main" val="297028007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726077" y="2751442"/>
            <a:ext cx="10739846" cy="1354217"/>
          </a:xfrm>
          <a:prstGeom prst="rect">
            <a:avLst/>
          </a:prstGeom>
        </p:spPr>
        <p:txBody>
          <a:bodyPr wrap="square" anchor="ctr">
            <a:spAutoFit/>
          </a:bodyPr>
          <a:lstStyle/>
          <a:p>
            <a:pPr lvl="0" algn="ctr"/>
            <a:r>
              <a:rPr lang="es-CO" sz="3200" b="1" dirty="0"/>
              <a:t>SITUACIÓN DE LA PLANTA DE PERSONAL DE LA ENTIDAD</a:t>
            </a:r>
          </a:p>
          <a:p>
            <a:pPr algn="ctr"/>
            <a:endParaRPr lang="es-CO" b="1" dirty="0"/>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33713773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726077" y="1596647"/>
            <a:ext cx="10739846" cy="646331"/>
          </a:xfrm>
          <a:prstGeom prst="rect">
            <a:avLst/>
          </a:prstGeom>
        </p:spPr>
        <p:txBody>
          <a:bodyPr wrap="square" anchor="ctr">
            <a:spAutoFit/>
          </a:bodyPr>
          <a:lstStyle/>
          <a:p>
            <a:pPr lvl="0" algn="ctr"/>
            <a:r>
              <a:rPr lang="es-CO" b="1" dirty="0"/>
              <a:t>Informe sobre la situación de la planta de personal de la entidad 2020 - 2023</a:t>
            </a:r>
          </a:p>
          <a:p>
            <a:pPr algn="ctr"/>
            <a:endParaRPr lang="es-CO" b="1" dirty="0"/>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4" name="Tabla 3">
            <a:extLst>
              <a:ext uri="{FF2B5EF4-FFF2-40B4-BE49-F238E27FC236}">
                <a16:creationId xmlns:a16="http://schemas.microsoft.com/office/drawing/2014/main" id="{C081270B-44FC-4FFE-B4DF-F08DA618A70D}"/>
              </a:ext>
            </a:extLst>
          </p:cNvPr>
          <p:cNvGraphicFramePr>
            <a:graphicFrameLocks noGrp="1"/>
          </p:cNvGraphicFramePr>
          <p:nvPr/>
        </p:nvGraphicFramePr>
        <p:xfrm>
          <a:off x="1606062" y="2025322"/>
          <a:ext cx="8944707" cy="3414187"/>
        </p:xfrm>
        <a:graphic>
          <a:graphicData uri="http://schemas.openxmlformats.org/drawingml/2006/table">
            <a:tbl>
              <a:tblPr firstRow="1" firstCol="1" bandRow="1">
                <a:tableStyleId>{93296810-A885-4BE3-A3E7-6D5BEEA58F35}</a:tableStyleId>
              </a:tblPr>
              <a:tblGrid>
                <a:gridCol w="4766187">
                  <a:extLst>
                    <a:ext uri="{9D8B030D-6E8A-4147-A177-3AD203B41FA5}">
                      <a16:colId xmlns:a16="http://schemas.microsoft.com/office/drawing/2014/main" val="915195227"/>
                    </a:ext>
                  </a:extLst>
                </a:gridCol>
                <a:gridCol w="1378993">
                  <a:extLst>
                    <a:ext uri="{9D8B030D-6E8A-4147-A177-3AD203B41FA5}">
                      <a16:colId xmlns:a16="http://schemas.microsoft.com/office/drawing/2014/main" val="204079550"/>
                    </a:ext>
                  </a:extLst>
                </a:gridCol>
                <a:gridCol w="1396217">
                  <a:extLst>
                    <a:ext uri="{9D8B030D-6E8A-4147-A177-3AD203B41FA5}">
                      <a16:colId xmlns:a16="http://schemas.microsoft.com/office/drawing/2014/main" val="4140910506"/>
                    </a:ext>
                  </a:extLst>
                </a:gridCol>
                <a:gridCol w="1403310">
                  <a:extLst>
                    <a:ext uri="{9D8B030D-6E8A-4147-A177-3AD203B41FA5}">
                      <a16:colId xmlns:a16="http://schemas.microsoft.com/office/drawing/2014/main" val="3367600437"/>
                    </a:ext>
                  </a:extLst>
                </a:gridCol>
              </a:tblGrid>
              <a:tr h="650323">
                <a:tc>
                  <a:txBody>
                    <a:bodyPr/>
                    <a:lstStyle/>
                    <a:p>
                      <a:pPr algn="ctr">
                        <a:spcAft>
                          <a:spcPts val="0"/>
                        </a:spcAft>
                      </a:pPr>
                      <a:r>
                        <a:rPr lang="es-CO" sz="1400" kern="100">
                          <a:effectLst/>
                        </a:rPr>
                        <a:t>CONCEPTO</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NÚMERO TOTAL DE CARGOS </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NÚMERO DE CARGOS PROVISTOS</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NÚMERO DE CARGOS VACANTES</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58882387"/>
                  </a:ext>
                </a:extLst>
              </a:tr>
              <a:tr h="307096">
                <a:tc gridSpan="4">
                  <a:txBody>
                    <a:bodyPr/>
                    <a:lstStyle/>
                    <a:p>
                      <a:pPr algn="ctr">
                        <a:spcAft>
                          <a:spcPts val="0"/>
                        </a:spcAft>
                      </a:pPr>
                      <a:r>
                        <a:rPr lang="es-CO" sz="1400" kern="100" dirty="0">
                          <a:effectLst/>
                        </a:rPr>
                        <a:t>CARGOS DE LIBRE NOMBRAMENTO Y REMOCIÓN</a:t>
                      </a:r>
                      <a:endParaRPr lang="es-CO" sz="20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424089858"/>
                  </a:ext>
                </a:extLst>
              </a:tr>
              <a:tr h="307096">
                <a:tc>
                  <a:txBody>
                    <a:bodyPr/>
                    <a:lstStyle/>
                    <a:p>
                      <a:pPr algn="l">
                        <a:spcAft>
                          <a:spcPts val="0"/>
                        </a:spcAft>
                      </a:pPr>
                      <a:r>
                        <a:rPr lang="es-CO" sz="1400" kern="100">
                          <a:effectLst/>
                        </a:rPr>
                        <a:t>CARGOS A LA FECHA DE INICIO</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4</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4</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0</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7513250"/>
                  </a:ext>
                </a:extLst>
              </a:tr>
              <a:tr h="307096">
                <a:tc>
                  <a:txBody>
                    <a:bodyPr/>
                    <a:lstStyle/>
                    <a:p>
                      <a:pPr algn="l">
                        <a:spcAft>
                          <a:spcPts val="0"/>
                        </a:spcAft>
                      </a:pPr>
                      <a:r>
                        <a:rPr lang="es-CO" sz="1400" kern="100" dirty="0">
                          <a:effectLst/>
                        </a:rPr>
                        <a:t>CARGOS A LA FECHA DE RETIRO</a:t>
                      </a:r>
                      <a:endParaRPr lang="es-CO" sz="20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4</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4</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0</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54230813"/>
                  </a:ext>
                </a:extLst>
              </a:tr>
              <a:tr h="307096">
                <a:tc gridSpan="4">
                  <a:txBody>
                    <a:bodyPr/>
                    <a:lstStyle/>
                    <a:p>
                      <a:pPr algn="ctr">
                        <a:spcAft>
                          <a:spcPts val="0"/>
                        </a:spcAft>
                      </a:pPr>
                      <a:r>
                        <a:rPr lang="es-CO" sz="1400" kern="100">
                          <a:effectLst/>
                        </a:rPr>
                        <a:t>CARGOS DE CARRERA ADMINISTRATIVA</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353764243"/>
                  </a:ext>
                </a:extLst>
              </a:tr>
              <a:tr h="307096">
                <a:tc>
                  <a:txBody>
                    <a:bodyPr/>
                    <a:lstStyle/>
                    <a:p>
                      <a:pPr algn="l">
                        <a:spcAft>
                          <a:spcPts val="0"/>
                        </a:spcAft>
                      </a:pPr>
                      <a:r>
                        <a:rPr lang="es-CO" sz="1400" kern="100">
                          <a:effectLst/>
                        </a:rPr>
                        <a:t>CARGOS A LA FECHA DE INICIO</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10</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10</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0</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13766681"/>
                  </a:ext>
                </a:extLst>
              </a:tr>
              <a:tr h="307096">
                <a:tc>
                  <a:txBody>
                    <a:bodyPr/>
                    <a:lstStyle/>
                    <a:p>
                      <a:pPr algn="l">
                        <a:spcAft>
                          <a:spcPts val="0"/>
                        </a:spcAft>
                      </a:pPr>
                      <a:r>
                        <a:rPr lang="es-CO" sz="1400" kern="100" dirty="0">
                          <a:effectLst/>
                        </a:rPr>
                        <a:t>CARGOS A LA FECHA DE RETIRO</a:t>
                      </a:r>
                      <a:endParaRPr lang="es-CO" sz="20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10</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10</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0</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2214776"/>
                  </a:ext>
                </a:extLst>
              </a:tr>
              <a:tr h="307096">
                <a:tc gridSpan="4">
                  <a:txBody>
                    <a:bodyPr/>
                    <a:lstStyle/>
                    <a:p>
                      <a:pPr algn="ctr">
                        <a:spcAft>
                          <a:spcPts val="0"/>
                        </a:spcAft>
                      </a:pPr>
                      <a:r>
                        <a:rPr lang="es-CO" sz="1400" kern="100">
                          <a:effectLst/>
                        </a:rPr>
                        <a:t>TRABAJADORES Y EMPLEADOS OFICIALES</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428040859"/>
                  </a:ext>
                </a:extLst>
              </a:tr>
              <a:tr h="307096">
                <a:tc>
                  <a:txBody>
                    <a:bodyPr/>
                    <a:lstStyle/>
                    <a:p>
                      <a:pPr algn="l">
                        <a:spcAft>
                          <a:spcPts val="0"/>
                        </a:spcAft>
                      </a:pPr>
                      <a:r>
                        <a:rPr lang="es-CO" sz="1400" kern="100">
                          <a:effectLst/>
                        </a:rPr>
                        <a:t>CARGOS A LA FECHA DE INICIO</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0</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0</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0</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81537758"/>
                  </a:ext>
                </a:extLst>
              </a:tr>
              <a:tr h="307096">
                <a:tc>
                  <a:txBody>
                    <a:bodyPr/>
                    <a:lstStyle/>
                    <a:p>
                      <a:pPr algn="l">
                        <a:spcAft>
                          <a:spcPts val="0"/>
                        </a:spcAft>
                      </a:pPr>
                      <a:r>
                        <a:rPr lang="es-CO" sz="1400" kern="100" dirty="0">
                          <a:effectLst/>
                        </a:rPr>
                        <a:t>CARGOS A LA FECHA DE RETIRO</a:t>
                      </a:r>
                      <a:endParaRPr lang="es-CO" sz="20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0</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a:effectLst/>
                        </a:rPr>
                        <a:t>0</a:t>
                      </a:r>
                      <a:endParaRPr lang="es-CO" sz="2000" kern="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100" kern="100" dirty="0">
                          <a:effectLst/>
                        </a:rPr>
                        <a:t>0</a:t>
                      </a:r>
                      <a:endParaRPr lang="es-CO" sz="20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6762813"/>
                  </a:ext>
                </a:extLst>
              </a:tr>
            </a:tbl>
          </a:graphicData>
        </a:graphic>
      </p:graphicFrame>
      <p:sp>
        <p:nvSpPr>
          <p:cNvPr id="8" name="Rectángulo 7">
            <a:extLst>
              <a:ext uri="{FF2B5EF4-FFF2-40B4-BE49-F238E27FC236}">
                <a16:creationId xmlns:a16="http://schemas.microsoft.com/office/drawing/2014/main" id="{16F2D2BD-EE44-4E2E-8CD2-6632B2F2FD72}"/>
              </a:ext>
            </a:extLst>
          </p:cNvPr>
          <p:cNvSpPr/>
          <p:nvPr/>
        </p:nvSpPr>
        <p:spPr>
          <a:xfrm>
            <a:off x="1529861" y="5652248"/>
            <a:ext cx="9097107" cy="738664"/>
          </a:xfrm>
          <a:prstGeom prst="rect">
            <a:avLst/>
          </a:prstGeom>
        </p:spPr>
        <p:txBody>
          <a:bodyPr wrap="square">
            <a:spAutoFit/>
          </a:bodyPr>
          <a:lstStyle/>
          <a:p>
            <a:pPr algn="just">
              <a:spcAft>
                <a:spcPts val="0"/>
              </a:spcAft>
            </a:pPr>
            <a:r>
              <a:rPr lang="es-CO" sz="1400" dirty="0">
                <a:latin typeface="+mj-lt"/>
                <a:ea typeface="Times New Roman" panose="02020603050405020304" pitchFamily="18" charset="0"/>
              </a:rPr>
              <a:t>Nota: Del total de cargos de Carrera Administrativa, 8 cargos se encuentran en provisionalidad, estos se incluyeron en la Oferta Pública de Empleos de Carrera de la Comisión Nacional del Servicio Civil -CNSC y se incluyeron en su totalidad en el Concurso Territorial 2023.</a:t>
            </a:r>
          </a:p>
        </p:txBody>
      </p:sp>
    </p:spTree>
    <p:extLst>
      <p:ext uri="{BB962C8B-B14F-4D97-AF65-F5344CB8AC3E}">
        <p14:creationId xmlns:p14="http://schemas.microsoft.com/office/powerpoint/2010/main" val="606090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78"/>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817224" y="721829"/>
            <a:ext cx="10959736" cy="1138773"/>
          </a:xfrm>
          <a:prstGeom prst="rect">
            <a:avLst/>
          </a:prstGeom>
        </p:spPr>
        <p:txBody>
          <a:bodyPr wrap="square">
            <a:spAutoFit/>
          </a:bodyPr>
          <a:lstStyle/>
          <a:p>
            <a:pPr algn="ctr"/>
            <a:r>
              <a:rPr lang="es-ES" sz="2400" b="1" dirty="0"/>
              <a:t>ORGANIGRAMA</a:t>
            </a:r>
          </a:p>
          <a:p>
            <a:pPr algn="just"/>
            <a:endParaRPr lang="es-ES" sz="2400" dirty="0"/>
          </a:p>
          <a:p>
            <a:pPr algn="just">
              <a:spcAft>
                <a:spcPts val="0"/>
              </a:spcAft>
            </a:pPr>
            <a:endParaRPr lang="en-US" sz="2000" dirty="0">
              <a:latin typeface="Times New Roman" panose="02020603050405020304" pitchFamily="18" charset="0"/>
              <a:ea typeface="Times New Roman" panose="02020603050405020304" pitchFamily="18" charset="0"/>
            </a:endParaRPr>
          </a:p>
        </p:txBody>
      </p:sp>
      <p:pic>
        <p:nvPicPr>
          <p:cNvPr id="4" name="Imagen 3">
            <a:extLst>
              <a:ext uri="{FF2B5EF4-FFF2-40B4-BE49-F238E27FC236}">
                <a16:creationId xmlns:a16="http://schemas.microsoft.com/office/drawing/2014/main" id="{57BA8B07-FB9E-4766-ACC7-8C315F7C74D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pic>
        <p:nvPicPr>
          <p:cNvPr id="2" name="Imagen 1"/>
          <p:cNvPicPr>
            <a:picLocks noChangeAspect="1"/>
          </p:cNvPicPr>
          <p:nvPr/>
        </p:nvPicPr>
        <p:blipFill rotWithShape="1">
          <a:blip r:embed="rId4"/>
          <a:srcRect l="14692" t="52310" r="4727" b="14906"/>
          <a:stretch/>
        </p:blipFill>
        <p:spPr>
          <a:xfrm>
            <a:off x="799283" y="1690255"/>
            <a:ext cx="10755408" cy="4882233"/>
          </a:xfrm>
          <a:prstGeom prst="rect">
            <a:avLst/>
          </a:prstGeom>
        </p:spPr>
      </p:pic>
    </p:spTree>
    <p:extLst>
      <p:ext uri="{BB962C8B-B14F-4D97-AF65-F5344CB8AC3E}">
        <p14:creationId xmlns:p14="http://schemas.microsoft.com/office/powerpoint/2010/main" val="209903202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726077" y="1559130"/>
            <a:ext cx="10739846" cy="369332"/>
          </a:xfrm>
          <a:prstGeom prst="rect">
            <a:avLst/>
          </a:prstGeom>
        </p:spPr>
        <p:txBody>
          <a:bodyPr wrap="square" anchor="ctr">
            <a:spAutoFit/>
          </a:bodyPr>
          <a:lstStyle/>
          <a:p>
            <a:pPr lvl="0" algn="ctr"/>
            <a:r>
              <a:rPr lang="es-CO" b="1" dirty="0"/>
              <a:t>Asignaciones salariales del distrito de Cartagena de indias D.T. Y C. 2020 - 2023</a:t>
            </a: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2" name="Tabla 1">
            <a:extLst>
              <a:ext uri="{FF2B5EF4-FFF2-40B4-BE49-F238E27FC236}">
                <a16:creationId xmlns:a16="http://schemas.microsoft.com/office/drawing/2014/main" id="{1AE46287-4D2C-403E-B382-CAAEE0A645BC}"/>
              </a:ext>
            </a:extLst>
          </p:cNvPr>
          <p:cNvGraphicFramePr>
            <a:graphicFrameLocks noGrp="1"/>
          </p:cNvGraphicFramePr>
          <p:nvPr>
            <p:extLst>
              <p:ext uri="{D42A27DB-BD31-4B8C-83A1-F6EECF244321}">
                <p14:modId xmlns:p14="http://schemas.microsoft.com/office/powerpoint/2010/main" val="3096756358"/>
              </p:ext>
            </p:extLst>
          </p:nvPr>
        </p:nvGraphicFramePr>
        <p:xfrm>
          <a:off x="820615" y="2028093"/>
          <a:ext cx="10304583" cy="4529481"/>
        </p:xfrm>
        <a:graphic>
          <a:graphicData uri="http://schemas.openxmlformats.org/drawingml/2006/table">
            <a:tbl>
              <a:tblPr firstRow="1" firstCol="1" bandRow="1">
                <a:tableStyleId>{93296810-A885-4BE3-A3E7-6D5BEEA58F35}</a:tableStyleId>
              </a:tblPr>
              <a:tblGrid>
                <a:gridCol w="1108501">
                  <a:extLst>
                    <a:ext uri="{9D8B030D-6E8A-4147-A177-3AD203B41FA5}">
                      <a16:colId xmlns:a16="http://schemas.microsoft.com/office/drawing/2014/main" val="3403134516"/>
                    </a:ext>
                  </a:extLst>
                </a:gridCol>
                <a:gridCol w="2349807">
                  <a:extLst>
                    <a:ext uri="{9D8B030D-6E8A-4147-A177-3AD203B41FA5}">
                      <a16:colId xmlns:a16="http://schemas.microsoft.com/office/drawing/2014/main" val="3369906737"/>
                    </a:ext>
                  </a:extLst>
                </a:gridCol>
                <a:gridCol w="1922585">
                  <a:extLst>
                    <a:ext uri="{9D8B030D-6E8A-4147-A177-3AD203B41FA5}">
                      <a16:colId xmlns:a16="http://schemas.microsoft.com/office/drawing/2014/main" val="3945814299"/>
                    </a:ext>
                  </a:extLst>
                </a:gridCol>
                <a:gridCol w="1723292">
                  <a:extLst>
                    <a:ext uri="{9D8B030D-6E8A-4147-A177-3AD203B41FA5}">
                      <a16:colId xmlns:a16="http://schemas.microsoft.com/office/drawing/2014/main" val="2358625289"/>
                    </a:ext>
                  </a:extLst>
                </a:gridCol>
                <a:gridCol w="3200398">
                  <a:extLst>
                    <a:ext uri="{9D8B030D-6E8A-4147-A177-3AD203B41FA5}">
                      <a16:colId xmlns:a16="http://schemas.microsoft.com/office/drawing/2014/main" val="3791859316"/>
                    </a:ext>
                  </a:extLst>
                </a:gridCol>
              </a:tblGrid>
              <a:tr h="535149">
                <a:tc>
                  <a:txBody>
                    <a:bodyPr/>
                    <a:lstStyle/>
                    <a:p>
                      <a:pPr algn="ctr">
                        <a:lnSpc>
                          <a:spcPct val="107000"/>
                        </a:lnSpc>
                        <a:spcAft>
                          <a:spcPts val="0"/>
                        </a:spcAft>
                      </a:pPr>
                      <a:r>
                        <a:rPr lang="es-CO" sz="1400" kern="100">
                          <a:effectLst/>
                          <a:latin typeface="Montserrat" pitchFamily="2" charset="0"/>
                        </a:rPr>
                        <a:t>No. de empleos</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MX" sz="1400" kern="100">
                          <a:effectLst/>
                          <a:latin typeface="Montserrat" pitchFamily="2" charset="0"/>
                        </a:rPr>
                        <a:t>Denominación del empleo</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MX" sz="1400" kern="100">
                          <a:effectLst/>
                          <a:latin typeface="Montserrat" pitchFamily="2" charset="0"/>
                        </a:rPr>
                        <a:t>Salario Mensual</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latin typeface="Montserrat" pitchFamily="2" charset="0"/>
                        </a:rPr>
                        <a:t>Total Salarios Mensual</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MX" sz="1400" kern="100">
                          <a:effectLst/>
                          <a:latin typeface="Montserrat" pitchFamily="2" charset="0"/>
                        </a:rPr>
                        <a:t>Estado</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7133467"/>
                  </a:ext>
                </a:extLst>
              </a:tr>
              <a:tr h="267574">
                <a:tc>
                  <a:txBody>
                    <a:bodyPr/>
                    <a:lstStyle/>
                    <a:p>
                      <a:pPr algn="ctr">
                        <a:lnSpc>
                          <a:spcPct val="107000"/>
                        </a:lnSpc>
                        <a:spcAft>
                          <a:spcPts val="0"/>
                        </a:spcAft>
                      </a:pPr>
                      <a:r>
                        <a:rPr lang="es-CO" sz="1400" kern="100">
                          <a:effectLst/>
                          <a:latin typeface="Montserrat" pitchFamily="2" charset="0"/>
                        </a:rPr>
                        <a:t>1</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MX" sz="1400" kern="100">
                          <a:effectLst/>
                          <a:latin typeface="Montserrat" pitchFamily="2" charset="0"/>
                        </a:rPr>
                        <a:t>Director General</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0"/>
                        </a:spcAft>
                      </a:pPr>
                      <a:r>
                        <a:rPr lang="es-MX" sz="1400" kern="100">
                          <a:effectLst/>
                          <a:latin typeface="Montserrat" pitchFamily="2" charset="0"/>
                        </a:rPr>
                        <a:t>$ 18.226.194</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0"/>
                        </a:spcAft>
                      </a:pPr>
                      <a:r>
                        <a:rPr lang="es-MX" sz="1400" kern="100">
                          <a:effectLst/>
                          <a:latin typeface="Montserrat" pitchFamily="2" charset="0"/>
                        </a:rPr>
                        <a:t>$ 18.226.194</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CO" sz="1400" kern="100">
                          <a:effectLst/>
                          <a:latin typeface="Montserrat" pitchFamily="2" charset="0"/>
                        </a:rPr>
                        <a:t>Libre Nombramiento y Remoción</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2480421"/>
                  </a:ext>
                </a:extLst>
              </a:tr>
              <a:tr h="674384">
                <a:tc>
                  <a:txBody>
                    <a:bodyPr/>
                    <a:lstStyle/>
                    <a:p>
                      <a:pPr algn="ctr">
                        <a:lnSpc>
                          <a:spcPct val="107000"/>
                        </a:lnSpc>
                        <a:spcAft>
                          <a:spcPts val="0"/>
                        </a:spcAft>
                      </a:pPr>
                      <a:r>
                        <a:rPr lang="es-CO" sz="1400" kern="100">
                          <a:effectLst/>
                          <a:latin typeface="Montserrat" pitchFamily="2" charset="0"/>
                        </a:rPr>
                        <a:t>1</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MX" sz="1400" kern="100">
                          <a:effectLst/>
                          <a:latin typeface="Montserrat" pitchFamily="2" charset="0"/>
                        </a:rPr>
                        <a:t>Director Administrativo y Financiero</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0"/>
                        </a:spcAft>
                      </a:pPr>
                      <a:r>
                        <a:rPr lang="es-MX" sz="1400" kern="100">
                          <a:effectLst/>
                          <a:latin typeface="Montserrat" pitchFamily="2" charset="0"/>
                        </a:rPr>
                        <a:t>$ 13.513.547</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0"/>
                        </a:spcAft>
                      </a:pPr>
                      <a:r>
                        <a:rPr lang="es-MX" sz="1400" kern="100">
                          <a:effectLst/>
                          <a:latin typeface="Montserrat" pitchFamily="2" charset="0"/>
                        </a:rPr>
                        <a:t>$ 13.513.547</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CO" sz="1400" kern="100">
                          <a:effectLst/>
                          <a:latin typeface="Montserrat" pitchFamily="2" charset="0"/>
                        </a:rPr>
                        <a:t>Libre Nombramiento y Remoción</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2921034"/>
                  </a:ext>
                </a:extLst>
              </a:tr>
              <a:tr h="267574">
                <a:tc>
                  <a:txBody>
                    <a:bodyPr/>
                    <a:lstStyle/>
                    <a:p>
                      <a:pPr algn="ctr">
                        <a:lnSpc>
                          <a:spcPct val="107000"/>
                        </a:lnSpc>
                        <a:spcAft>
                          <a:spcPts val="0"/>
                        </a:spcAft>
                      </a:pPr>
                      <a:r>
                        <a:rPr lang="es-CO" sz="1400" kern="100">
                          <a:effectLst/>
                          <a:latin typeface="Montserrat" pitchFamily="2" charset="0"/>
                        </a:rPr>
                        <a:t>1</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MX" sz="1400" kern="100">
                          <a:effectLst/>
                          <a:latin typeface="Montserrat" pitchFamily="2" charset="0"/>
                        </a:rPr>
                        <a:t>Director Operativo</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0"/>
                        </a:spcAft>
                      </a:pPr>
                      <a:r>
                        <a:rPr lang="es-MX" sz="1400" kern="100">
                          <a:effectLst/>
                          <a:latin typeface="Montserrat" pitchFamily="2" charset="0"/>
                        </a:rPr>
                        <a:t>$ 13.513.547</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0"/>
                        </a:spcAft>
                      </a:pPr>
                      <a:r>
                        <a:rPr lang="es-MX" sz="1400" kern="100" dirty="0">
                          <a:effectLst/>
                          <a:latin typeface="Montserrat" pitchFamily="2" charset="0"/>
                        </a:rPr>
                        <a:t>$ 13.513.547</a:t>
                      </a:r>
                      <a:endParaRPr lang="es-CO" sz="1400" kern="100" dirty="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CO" sz="1400" kern="100">
                          <a:effectLst/>
                          <a:latin typeface="Montserrat" pitchFamily="2" charset="0"/>
                        </a:rPr>
                        <a:t>Libre Nombramiento y Remoción</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3688048"/>
                  </a:ext>
                </a:extLst>
              </a:tr>
              <a:tr h="508052">
                <a:tc>
                  <a:txBody>
                    <a:bodyPr/>
                    <a:lstStyle/>
                    <a:p>
                      <a:pPr algn="ctr">
                        <a:lnSpc>
                          <a:spcPct val="107000"/>
                        </a:lnSpc>
                        <a:spcAft>
                          <a:spcPts val="0"/>
                        </a:spcAft>
                      </a:pPr>
                      <a:r>
                        <a:rPr lang="es-CO" sz="1400" kern="100">
                          <a:effectLst/>
                          <a:latin typeface="Montserrat" pitchFamily="2" charset="0"/>
                        </a:rPr>
                        <a:t>1</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MX" sz="1400" kern="100">
                          <a:effectLst/>
                          <a:latin typeface="Montserrat" pitchFamily="2" charset="0"/>
                        </a:rPr>
                        <a:t>Asesor de Control Interno</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0"/>
                        </a:spcAft>
                      </a:pPr>
                      <a:r>
                        <a:rPr lang="es-MX" sz="1400" kern="100">
                          <a:effectLst/>
                          <a:latin typeface="Montserrat" pitchFamily="2" charset="0"/>
                        </a:rPr>
                        <a:t>$ 13.513.552</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0"/>
                        </a:spcAft>
                      </a:pPr>
                      <a:r>
                        <a:rPr lang="es-MX" sz="1400" kern="100">
                          <a:effectLst/>
                          <a:latin typeface="Montserrat" pitchFamily="2" charset="0"/>
                        </a:rPr>
                        <a:t>$ 13.513.552</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CO" sz="1400" kern="100">
                          <a:effectLst/>
                          <a:latin typeface="Montserrat" pitchFamily="2" charset="0"/>
                        </a:rPr>
                        <a:t>Libre Nombramiento y Remoción de Periodo Fijo</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1976638"/>
                  </a:ext>
                </a:extLst>
              </a:tr>
              <a:tr h="482987">
                <a:tc>
                  <a:txBody>
                    <a:bodyPr/>
                    <a:lstStyle/>
                    <a:p>
                      <a:pPr algn="ctr">
                        <a:lnSpc>
                          <a:spcPct val="107000"/>
                        </a:lnSpc>
                        <a:spcAft>
                          <a:spcPts val="0"/>
                        </a:spcAft>
                      </a:pPr>
                      <a:r>
                        <a:rPr lang="es-CO" sz="1400" kern="100">
                          <a:effectLst/>
                          <a:latin typeface="Montserrat" pitchFamily="2" charset="0"/>
                        </a:rPr>
                        <a:t>5</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MX" sz="1400" kern="100">
                          <a:effectLst/>
                          <a:latin typeface="Montserrat" pitchFamily="2" charset="0"/>
                        </a:rPr>
                        <a:t>Profesional Especializado</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0"/>
                        </a:spcAft>
                      </a:pPr>
                      <a:r>
                        <a:rPr lang="es-MX" sz="1400" kern="100">
                          <a:effectLst/>
                          <a:latin typeface="Montserrat" pitchFamily="2" charset="0"/>
                        </a:rPr>
                        <a:t>$ 10.177.459</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0"/>
                        </a:spcAft>
                      </a:pPr>
                      <a:r>
                        <a:rPr lang="es-CO" sz="1400" kern="100">
                          <a:effectLst/>
                          <a:latin typeface="Montserrat" pitchFamily="2" charset="0"/>
                        </a:rPr>
                        <a:t>$50.887.295 </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CO" sz="1400" kern="100">
                          <a:effectLst/>
                          <a:latin typeface="Montserrat" pitchFamily="2" charset="0"/>
                        </a:rPr>
                        <a:t>Carrera (1) – Provisional(4)</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2395897"/>
                  </a:ext>
                </a:extLst>
              </a:tr>
              <a:tr h="267574">
                <a:tc>
                  <a:txBody>
                    <a:bodyPr/>
                    <a:lstStyle/>
                    <a:p>
                      <a:pPr algn="ctr">
                        <a:lnSpc>
                          <a:spcPct val="107000"/>
                        </a:lnSpc>
                        <a:spcAft>
                          <a:spcPts val="0"/>
                        </a:spcAft>
                      </a:pPr>
                      <a:r>
                        <a:rPr lang="es-CO" sz="1400" kern="100">
                          <a:effectLst/>
                          <a:latin typeface="Montserrat" pitchFamily="2" charset="0"/>
                        </a:rPr>
                        <a:t>1</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MX" sz="1400" kern="100">
                          <a:effectLst/>
                          <a:latin typeface="Montserrat" pitchFamily="2" charset="0"/>
                        </a:rPr>
                        <a:t>Profesional</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0"/>
                        </a:spcAft>
                      </a:pPr>
                      <a:r>
                        <a:rPr lang="es-MX" sz="1400" kern="100">
                          <a:effectLst/>
                          <a:latin typeface="Montserrat" pitchFamily="2" charset="0"/>
                        </a:rPr>
                        <a:t>$ 6.658.871</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0"/>
                        </a:spcAft>
                      </a:pPr>
                      <a:r>
                        <a:rPr lang="es-CO" sz="1400" kern="100">
                          <a:effectLst/>
                          <a:latin typeface="Montserrat" pitchFamily="2" charset="0"/>
                        </a:rPr>
                        <a:t>$ </a:t>
                      </a:r>
                      <a:r>
                        <a:rPr lang="es-MX" sz="1400" kern="100">
                          <a:effectLst/>
                          <a:latin typeface="Montserrat" pitchFamily="2" charset="0"/>
                        </a:rPr>
                        <a:t>6.658.871</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CO" sz="1400" kern="100">
                          <a:effectLst/>
                          <a:latin typeface="Montserrat" pitchFamily="2" charset="0"/>
                        </a:rPr>
                        <a:t>Planta – Provisional(1)</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88427677"/>
                  </a:ext>
                </a:extLst>
              </a:tr>
              <a:tr h="267574">
                <a:tc>
                  <a:txBody>
                    <a:bodyPr/>
                    <a:lstStyle/>
                    <a:p>
                      <a:pPr algn="ctr">
                        <a:lnSpc>
                          <a:spcPct val="107000"/>
                        </a:lnSpc>
                        <a:spcAft>
                          <a:spcPts val="0"/>
                        </a:spcAft>
                      </a:pPr>
                      <a:r>
                        <a:rPr lang="es-CO" sz="1400" kern="100">
                          <a:effectLst/>
                          <a:latin typeface="Montserrat" pitchFamily="2" charset="0"/>
                        </a:rPr>
                        <a:t>2</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MX" sz="1400" kern="100">
                          <a:effectLst/>
                          <a:latin typeface="Montserrat" pitchFamily="2" charset="0"/>
                        </a:rPr>
                        <a:t>Técnico Operativo</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0"/>
                        </a:spcAft>
                      </a:pPr>
                      <a:r>
                        <a:rPr lang="es-MX" sz="1400" kern="100">
                          <a:effectLst/>
                          <a:latin typeface="Montserrat" pitchFamily="2" charset="0"/>
                        </a:rPr>
                        <a:t>$5.978.559</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0"/>
                        </a:spcAft>
                      </a:pPr>
                      <a:r>
                        <a:rPr lang="es-CO" sz="1400" kern="100">
                          <a:effectLst/>
                          <a:latin typeface="Montserrat" pitchFamily="2" charset="0"/>
                        </a:rPr>
                        <a:t>$11.957.118</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CO" sz="1400" kern="100">
                          <a:effectLst/>
                          <a:latin typeface="Montserrat" pitchFamily="2" charset="0"/>
                        </a:rPr>
                        <a:t>Carrera (1) – Provisional(1)</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70289846"/>
                  </a:ext>
                </a:extLst>
              </a:tr>
              <a:tr h="482987">
                <a:tc>
                  <a:txBody>
                    <a:bodyPr/>
                    <a:lstStyle/>
                    <a:p>
                      <a:pPr algn="ctr">
                        <a:lnSpc>
                          <a:spcPct val="107000"/>
                        </a:lnSpc>
                        <a:spcAft>
                          <a:spcPts val="0"/>
                        </a:spcAft>
                      </a:pPr>
                      <a:r>
                        <a:rPr lang="es-CO" sz="1400" kern="100">
                          <a:effectLst/>
                          <a:latin typeface="Montserrat" pitchFamily="2" charset="0"/>
                        </a:rPr>
                        <a:t>1</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CO" sz="1400" kern="100">
                          <a:effectLst/>
                          <a:latin typeface="Montserrat" pitchFamily="2" charset="0"/>
                        </a:rPr>
                        <a:t>Auxiliar Administrativo</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pPr>
                      <a:r>
                        <a:rPr lang="es-MX" sz="1400" kern="100">
                          <a:effectLst/>
                          <a:latin typeface="Montserrat" pitchFamily="2" charset="0"/>
                        </a:rPr>
                        <a:t>$ 2.245.245</a:t>
                      </a:r>
                      <a:endParaRPr lang="es-CO" sz="1400" kern="100">
                        <a:effectLst/>
                        <a:latin typeface="Montserrat" pitchFamily="2"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pPr>
                      <a:r>
                        <a:rPr lang="es-MX" sz="1400" kern="100">
                          <a:effectLst/>
                          <a:latin typeface="Montserrat" pitchFamily="2" charset="0"/>
                        </a:rPr>
                        <a:t>$ 2.245.245</a:t>
                      </a:r>
                      <a:endParaRPr lang="es-CO" sz="1400" kern="100">
                        <a:effectLst/>
                        <a:latin typeface="Montserrat" pitchFamily="2"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CO" sz="1400" kern="100">
                          <a:effectLst/>
                          <a:latin typeface="Montserrat" pitchFamily="2" charset="0"/>
                        </a:rPr>
                        <a:t>Planta – Provisional(1)</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82003439"/>
                  </a:ext>
                </a:extLst>
              </a:tr>
              <a:tr h="508052">
                <a:tc>
                  <a:txBody>
                    <a:bodyPr/>
                    <a:lstStyle/>
                    <a:p>
                      <a:pPr algn="ctr">
                        <a:lnSpc>
                          <a:spcPct val="107000"/>
                        </a:lnSpc>
                        <a:spcAft>
                          <a:spcPts val="0"/>
                        </a:spcAft>
                      </a:pPr>
                      <a:r>
                        <a:rPr lang="es-CO" sz="1400" kern="100">
                          <a:effectLst/>
                          <a:latin typeface="Montserrat" pitchFamily="2" charset="0"/>
                        </a:rPr>
                        <a:t>1</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CO" sz="1400" kern="100">
                          <a:effectLst/>
                          <a:latin typeface="Montserrat" pitchFamily="2" charset="0"/>
                        </a:rPr>
                        <a:t>Auxiliar de Servicios Generales</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pPr>
                      <a:r>
                        <a:rPr lang="es-MX" sz="1400" kern="100">
                          <a:effectLst/>
                          <a:latin typeface="Montserrat" pitchFamily="2" charset="0"/>
                        </a:rPr>
                        <a:t>$ 2.245.245</a:t>
                      </a:r>
                      <a:endParaRPr lang="es-CO" sz="1400" kern="100">
                        <a:effectLst/>
                        <a:latin typeface="Montserrat" pitchFamily="2"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pPr>
                      <a:r>
                        <a:rPr lang="es-MX" sz="1400" kern="100">
                          <a:effectLst/>
                          <a:latin typeface="Montserrat" pitchFamily="2" charset="0"/>
                        </a:rPr>
                        <a:t>$ 2.245.245</a:t>
                      </a:r>
                      <a:endParaRPr lang="es-CO" sz="1400" kern="100">
                        <a:effectLst/>
                        <a:latin typeface="Montserrat" pitchFamily="2"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7000"/>
                        </a:lnSpc>
                        <a:spcAft>
                          <a:spcPts val="0"/>
                        </a:spcAft>
                      </a:pPr>
                      <a:r>
                        <a:rPr lang="es-CO" sz="1400" kern="100">
                          <a:effectLst/>
                          <a:latin typeface="Montserrat" pitchFamily="2" charset="0"/>
                        </a:rPr>
                        <a:t>Planta – Provisional(1)</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282790"/>
                  </a:ext>
                </a:extLst>
              </a:tr>
              <a:tr h="267574">
                <a:tc>
                  <a:txBody>
                    <a:bodyPr/>
                    <a:lstStyle/>
                    <a:p>
                      <a:pPr algn="ctr">
                        <a:lnSpc>
                          <a:spcPct val="107000"/>
                        </a:lnSpc>
                        <a:spcAft>
                          <a:spcPts val="0"/>
                        </a:spcAft>
                      </a:pPr>
                      <a:r>
                        <a:rPr lang="es-CO" sz="1400" kern="100">
                          <a:effectLst/>
                          <a:latin typeface="Montserrat" pitchFamily="2" charset="0"/>
                        </a:rPr>
                        <a:t>14</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pPr>
                      <a:endParaRPr lang="es-CO" sz="1400" kern="100">
                        <a:effectLst/>
                        <a:latin typeface="Montserrat" pitchFamily="2" charset="0"/>
                        <a:cs typeface="Times New Roman" panose="02020603050405020304" pitchFamily="18" charset="0"/>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pPr>
                      <a:endParaRPr lang="es-CO" sz="1400" kern="100">
                        <a:effectLst/>
                        <a:latin typeface="Montserrat" pitchFamily="2" charset="0"/>
                        <a:cs typeface="Times New Roman" panose="02020603050405020304" pitchFamily="18" charset="0"/>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0"/>
                        </a:spcAft>
                      </a:pPr>
                      <a:r>
                        <a:rPr lang="es-CO" sz="1400" kern="100">
                          <a:effectLst/>
                          <a:latin typeface="Montserrat" pitchFamily="2" charset="0"/>
                        </a:rPr>
                        <a:t>$ 132.760.614</a:t>
                      </a:r>
                      <a:endParaRPr lang="es-CO" sz="1400" kern="100">
                        <a:effectLst/>
                        <a:latin typeface="Montserrat" pitchFamily="2" charset="0"/>
                        <a:ea typeface="Times New Roman" panose="02020603050405020304" pitchFamily="18" charset="0"/>
                        <a:cs typeface="Times New Roman" panose="02020603050405020304" pitchFamily="18" charset="0"/>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pPr>
                      <a:endParaRPr lang="es-CO" sz="1400" kern="100" dirty="0">
                        <a:effectLst/>
                        <a:latin typeface="Montserrat" pitchFamily="2" charset="0"/>
                        <a:cs typeface="Times New Roman" panose="02020603050405020304" pitchFamily="18" charset="0"/>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29541022"/>
                  </a:ext>
                </a:extLst>
              </a:tr>
            </a:tbl>
          </a:graphicData>
        </a:graphic>
      </p:graphicFrame>
    </p:spTree>
    <p:extLst>
      <p:ext uri="{BB962C8B-B14F-4D97-AF65-F5344CB8AC3E}">
        <p14:creationId xmlns:p14="http://schemas.microsoft.com/office/powerpoint/2010/main" val="11628964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726077" y="2997663"/>
            <a:ext cx="10739846" cy="861774"/>
          </a:xfrm>
          <a:prstGeom prst="rect">
            <a:avLst/>
          </a:prstGeom>
        </p:spPr>
        <p:txBody>
          <a:bodyPr wrap="square" anchor="ctr">
            <a:spAutoFit/>
          </a:bodyPr>
          <a:lstStyle/>
          <a:p>
            <a:pPr lvl="0" algn="ctr"/>
            <a:r>
              <a:rPr lang="es-CO" sz="3200" b="1" dirty="0"/>
              <a:t>Gestión Documental</a:t>
            </a:r>
          </a:p>
          <a:p>
            <a:pPr algn="ctr"/>
            <a:endParaRPr lang="es-CO" b="1" dirty="0"/>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212314196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726076" y="1402171"/>
            <a:ext cx="10739846" cy="369332"/>
          </a:xfrm>
          <a:prstGeom prst="rect">
            <a:avLst/>
          </a:prstGeom>
        </p:spPr>
        <p:txBody>
          <a:bodyPr wrap="square" anchor="ctr">
            <a:spAutoFit/>
          </a:bodyPr>
          <a:lstStyle/>
          <a:p>
            <a:pPr algn="ctr"/>
            <a:r>
              <a:rPr lang="es-ES" b="1" dirty="0"/>
              <a:t>INFORMACIÓN SOBRE LA GESTIÓN DOCUMENTAL – RESPONSABLE ARCHIVO</a:t>
            </a:r>
            <a:endParaRPr lang="en-US" sz="1600" b="1"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2" name="Tabla 1">
            <a:extLst>
              <a:ext uri="{FF2B5EF4-FFF2-40B4-BE49-F238E27FC236}">
                <a16:creationId xmlns:a16="http://schemas.microsoft.com/office/drawing/2014/main" id="{6263D1BD-BE60-4755-9960-5B33F1609126}"/>
              </a:ext>
            </a:extLst>
          </p:cNvPr>
          <p:cNvGraphicFramePr>
            <a:graphicFrameLocks noGrp="1"/>
          </p:cNvGraphicFramePr>
          <p:nvPr>
            <p:extLst>
              <p:ext uri="{D42A27DB-BD31-4B8C-83A1-F6EECF244321}">
                <p14:modId xmlns:p14="http://schemas.microsoft.com/office/powerpoint/2010/main" val="2860388473"/>
              </p:ext>
            </p:extLst>
          </p:nvPr>
        </p:nvGraphicFramePr>
        <p:xfrm>
          <a:off x="515814" y="2682149"/>
          <a:ext cx="10503877" cy="3519592"/>
        </p:xfrm>
        <a:graphic>
          <a:graphicData uri="http://schemas.openxmlformats.org/drawingml/2006/table">
            <a:tbl>
              <a:tblPr firstRow="1" firstCol="1" bandRow="1">
                <a:tableStyleId>{93296810-A885-4BE3-A3E7-6D5BEEA58F35}</a:tableStyleId>
              </a:tblPr>
              <a:tblGrid>
                <a:gridCol w="1629615">
                  <a:extLst>
                    <a:ext uri="{9D8B030D-6E8A-4147-A177-3AD203B41FA5}">
                      <a16:colId xmlns:a16="http://schemas.microsoft.com/office/drawing/2014/main" val="1445699292"/>
                    </a:ext>
                  </a:extLst>
                </a:gridCol>
                <a:gridCol w="3692643">
                  <a:extLst>
                    <a:ext uri="{9D8B030D-6E8A-4147-A177-3AD203B41FA5}">
                      <a16:colId xmlns:a16="http://schemas.microsoft.com/office/drawing/2014/main" val="1060118491"/>
                    </a:ext>
                  </a:extLst>
                </a:gridCol>
                <a:gridCol w="2699167">
                  <a:extLst>
                    <a:ext uri="{9D8B030D-6E8A-4147-A177-3AD203B41FA5}">
                      <a16:colId xmlns:a16="http://schemas.microsoft.com/office/drawing/2014/main" val="2654296114"/>
                    </a:ext>
                  </a:extLst>
                </a:gridCol>
                <a:gridCol w="2482452">
                  <a:extLst>
                    <a:ext uri="{9D8B030D-6E8A-4147-A177-3AD203B41FA5}">
                      <a16:colId xmlns:a16="http://schemas.microsoft.com/office/drawing/2014/main" val="4218457891"/>
                    </a:ext>
                  </a:extLst>
                </a:gridCol>
              </a:tblGrid>
              <a:tr h="287952">
                <a:tc>
                  <a:txBody>
                    <a:bodyPr/>
                    <a:lstStyle/>
                    <a:p>
                      <a:pPr algn="ctr">
                        <a:spcAft>
                          <a:spcPts val="0"/>
                        </a:spcAft>
                      </a:pPr>
                      <a:r>
                        <a:rPr lang="es-CO" sz="1400" kern="100" dirty="0">
                          <a:effectLst/>
                        </a:rPr>
                        <a:t>ITEMS</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DOCUMENTOS</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PROCESO</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RESPONSABLE</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5779304"/>
                  </a:ext>
                </a:extLst>
              </a:tr>
              <a:tr h="575902">
                <a:tc>
                  <a:txBody>
                    <a:bodyPr/>
                    <a:lstStyle/>
                    <a:p>
                      <a:pPr algn="ctr">
                        <a:spcAft>
                          <a:spcPts val="0"/>
                        </a:spcAft>
                      </a:pPr>
                      <a:r>
                        <a:rPr lang="es-CO" sz="1400" kern="100">
                          <a:effectLst/>
                        </a:rPr>
                        <a:t>1</a:t>
                      </a:r>
                      <a:endParaRPr lang="es-CO"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Informe circular externa 003 del 2023 Archivo General de la Nación </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Control, Seguimiento y Evaluación </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Gildardo Pérez </a:t>
                      </a:r>
                      <a:endParaRPr lang="es-CO"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7544202"/>
                  </a:ext>
                </a:extLst>
              </a:tr>
              <a:tr h="287952">
                <a:tc>
                  <a:txBody>
                    <a:bodyPr/>
                    <a:lstStyle/>
                    <a:p>
                      <a:pPr algn="ctr">
                        <a:spcAft>
                          <a:spcPts val="0"/>
                        </a:spcAft>
                      </a:pPr>
                      <a:r>
                        <a:rPr lang="es-CO" sz="1400" kern="100">
                          <a:effectLst/>
                        </a:rPr>
                        <a:t>2</a:t>
                      </a:r>
                      <a:endParaRPr lang="es-CO"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Informe interno de gestión documental</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Gestión Documental</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Remberto Viaña</a:t>
                      </a:r>
                      <a:endParaRPr lang="es-CO"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4264907"/>
                  </a:ext>
                </a:extLst>
              </a:tr>
              <a:tr h="575902">
                <a:tc>
                  <a:txBody>
                    <a:bodyPr/>
                    <a:lstStyle/>
                    <a:p>
                      <a:pPr algn="ctr">
                        <a:spcAft>
                          <a:spcPts val="0"/>
                        </a:spcAft>
                      </a:pPr>
                      <a:r>
                        <a:rPr lang="es-CO" sz="1400" kern="100">
                          <a:effectLst/>
                        </a:rPr>
                        <a:t>3</a:t>
                      </a:r>
                      <a:endParaRPr lang="es-CO"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Tablas de Retención Documental </a:t>
                      </a:r>
                      <a:endParaRPr lang="es-CO"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Gestión Documental </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Remberto Viaña</a:t>
                      </a:r>
                    </a:p>
                    <a:p>
                      <a:pPr algn="ctr">
                        <a:spcAft>
                          <a:spcPts val="0"/>
                        </a:spcAft>
                      </a:pPr>
                      <a:r>
                        <a:rPr lang="es-CO" sz="1400" kern="100">
                          <a:effectLst/>
                        </a:rPr>
                        <a:t>Oswaldo Meza</a:t>
                      </a:r>
                      <a:endParaRPr lang="es-CO"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1055500"/>
                  </a:ext>
                </a:extLst>
              </a:tr>
              <a:tr h="575902">
                <a:tc>
                  <a:txBody>
                    <a:bodyPr/>
                    <a:lstStyle/>
                    <a:p>
                      <a:pPr algn="ctr">
                        <a:spcAft>
                          <a:spcPts val="0"/>
                        </a:spcAft>
                      </a:pPr>
                      <a:r>
                        <a:rPr lang="es-CO" sz="1400" kern="100">
                          <a:effectLst/>
                        </a:rPr>
                        <a:t>4</a:t>
                      </a:r>
                      <a:endParaRPr lang="es-CO"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Actas de Transferencias al Archivo Central del Distrito 2023</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Gestión Documental</a:t>
                      </a:r>
                    </a:p>
                    <a:p>
                      <a:pPr algn="ctr">
                        <a:spcAft>
                          <a:spcPts val="0"/>
                        </a:spcAft>
                      </a:pPr>
                      <a:r>
                        <a:rPr lang="es-CO" sz="1400" kern="100" dirty="0">
                          <a:effectLst/>
                        </a:rPr>
                        <a:t> </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Remberto Viaña</a:t>
                      </a:r>
                    </a:p>
                    <a:p>
                      <a:pPr algn="ctr">
                        <a:spcAft>
                          <a:spcPts val="0"/>
                        </a:spcAft>
                      </a:pPr>
                      <a:r>
                        <a:rPr lang="es-CO" sz="1400" kern="100" dirty="0">
                          <a:effectLst/>
                        </a:rPr>
                        <a:t>Oswaldo Meza</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1848001"/>
                  </a:ext>
                </a:extLst>
              </a:tr>
              <a:tr h="575902">
                <a:tc>
                  <a:txBody>
                    <a:bodyPr/>
                    <a:lstStyle/>
                    <a:p>
                      <a:pPr algn="ctr">
                        <a:spcAft>
                          <a:spcPts val="0"/>
                        </a:spcAft>
                      </a:pPr>
                      <a:r>
                        <a:rPr lang="es-CO" sz="1400" kern="100">
                          <a:effectLst/>
                        </a:rPr>
                        <a:t>5</a:t>
                      </a:r>
                      <a:endParaRPr lang="es-CO"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Actas de transferencias de Archivo de Gestión a Archivo Central Distriseguridad </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Gestión Documental </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Remberto Viaña</a:t>
                      </a:r>
                    </a:p>
                    <a:p>
                      <a:pPr algn="ctr">
                        <a:spcAft>
                          <a:spcPts val="0"/>
                        </a:spcAft>
                      </a:pPr>
                      <a:r>
                        <a:rPr lang="es-CO" sz="1400" kern="100" dirty="0">
                          <a:effectLst/>
                        </a:rPr>
                        <a:t>Oswaldo Meza</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7713101"/>
                  </a:ext>
                </a:extLst>
              </a:tr>
              <a:tr h="575902">
                <a:tc>
                  <a:txBody>
                    <a:bodyPr/>
                    <a:lstStyle/>
                    <a:p>
                      <a:pPr algn="ctr">
                        <a:spcAft>
                          <a:spcPts val="0"/>
                        </a:spcAft>
                      </a:pPr>
                      <a:r>
                        <a:rPr lang="es-CO" sz="1400" kern="100" dirty="0">
                          <a:effectLst/>
                        </a:rPr>
                        <a:t>6</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Informe de seguimiento a plan de Mejoramiento suscrito en Enero 2023</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Gestión Documental</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Remberto Viaña</a:t>
                      </a:r>
                    </a:p>
                    <a:p>
                      <a:pPr algn="ctr">
                        <a:spcAft>
                          <a:spcPts val="0"/>
                        </a:spcAft>
                      </a:pPr>
                      <a:r>
                        <a:rPr lang="es-CO" sz="1400" kern="100" dirty="0">
                          <a:effectLst/>
                        </a:rPr>
                        <a:t>Oswaldo Meza</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79793630"/>
                  </a:ext>
                </a:extLst>
              </a:tr>
            </a:tbl>
          </a:graphicData>
        </a:graphic>
      </p:graphicFrame>
      <p:sp>
        <p:nvSpPr>
          <p:cNvPr id="4" name="CuadroTexto 3">
            <a:extLst>
              <a:ext uri="{FF2B5EF4-FFF2-40B4-BE49-F238E27FC236}">
                <a16:creationId xmlns:a16="http://schemas.microsoft.com/office/drawing/2014/main" id="{E4495669-0A4F-4987-B7E5-F889F85455F1}"/>
              </a:ext>
            </a:extLst>
          </p:cNvPr>
          <p:cNvSpPr txBox="1"/>
          <p:nvPr/>
        </p:nvSpPr>
        <p:spPr>
          <a:xfrm>
            <a:off x="515814" y="1700755"/>
            <a:ext cx="10950107" cy="646331"/>
          </a:xfrm>
          <a:prstGeom prst="rect">
            <a:avLst/>
          </a:prstGeom>
          <a:noFill/>
        </p:spPr>
        <p:txBody>
          <a:bodyPr wrap="square" rtlCol="0">
            <a:spAutoFit/>
          </a:bodyPr>
          <a:lstStyle/>
          <a:p>
            <a:pPr algn="just"/>
            <a:r>
              <a:rPr lang="es-CO" dirty="0"/>
              <a:t>Dimos cumplimiento a la Ley 594 de 2000 de gestión documental, a continuación, relacionamos listado de documentos:  </a:t>
            </a:r>
          </a:p>
        </p:txBody>
      </p:sp>
    </p:spTree>
    <p:extLst>
      <p:ext uri="{BB962C8B-B14F-4D97-AF65-F5344CB8AC3E}">
        <p14:creationId xmlns:p14="http://schemas.microsoft.com/office/powerpoint/2010/main" val="10667464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726076" y="1402171"/>
            <a:ext cx="10739846" cy="369332"/>
          </a:xfrm>
          <a:prstGeom prst="rect">
            <a:avLst/>
          </a:prstGeom>
        </p:spPr>
        <p:txBody>
          <a:bodyPr wrap="square" anchor="ctr">
            <a:spAutoFit/>
          </a:bodyPr>
          <a:lstStyle/>
          <a:p>
            <a:pPr algn="ctr"/>
            <a:r>
              <a:rPr lang="es-ES" b="1" dirty="0"/>
              <a:t>Información sobre la Gestión documental – Responsable Archivo</a:t>
            </a:r>
            <a:endParaRPr lang="en-US" sz="1600" b="1"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8" name="Tabla 7">
            <a:extLst>
              <a:ext uri="{FF2B5EF4-FFF2-40B4-BE49-F238E27FC236}">
                <a16:creationId xmlns:a16="http://schemas.microsoft.com/office/drawing/2014/main" id="{6692A1BE-F7F1-4B35-BFAB-5251E1FDAF0E}"/>
              </a:ext>
            </a:extLst>
          </p:cNvPr>
          <p:cNvGraphicFramePr>
            <a:graphicFrameLocks noGrp="1"/>
          </p:cNvGraphicFramePr>
          <p:nvPr>
            <p:extLst>
              <p:ext uri="{D42A27DB-BD31-4B8C-83A1-F6EECF244321}">
                <p14:modId xmlns:p14="http://schemas.microsoft.com/office/powerpoint/2010/main" val="1505289782"/>
              </p:ext>
            </p:extLst>
          </p:nvPr>
        </p:nvGraphicFramePr>
        <p:xfrm>
          <a:off x="515814" y="2368671"/>
          <a:ext cx="10339755" cy="3755037"/>
        </p:xfrm>
        <a:graphic>
          <a:graphicData uri="http://schemas.openxmlformats.org/drawingml/2006/table">
            <a:tbl>
              <a:tblPr firstRow="1" firstCol="1" bandRow="1">
                <a:tableStyleId>{93296810-A885-4BE3-A3E7-6D5BEEA58F35}</a:tableStyleId>
              </a:tblPr>
              <a:tblGrid>
                <a:gridCol w="1604152">
                  <a:extLst>
                    <a:ext uri="{9D8B030D-6E8A-4147-A177-3AD203B41FA5}">
                      <a16:colId xmlns:a16="http://schemas.microsoft.com/office/drawing/2014/main" val="1154109946"/>
                    </a:ext>
                  </a:extLst>
                </a:gridCol>
                <a:gridCol w="3634946">
                  <a:extLst>
                    <a:ext uri="{9D8B030D-6E8A-4147-A177-3AD203B41FA5}">
                      <a16:colId xmlns:a16="http://schemas.microsoft.com/office/drawing/2014/main" val="1919733309"/>
                    </a:ext>
                  </a:extLst>
                </a:gridCol>
                <a:gridCol w="2656993">
                  <a:extLst>
                    <a:ext uri="{9D8B030D-6E8A-4147-A177-3AD203B41FA5}">
                      <a16:colId xmlns:a16="http://schemas.microsoft.com/office/drawing/2014/main" val="2539459941"/>
                    </a:ext>
                  </a:extLst>
                </a:gridCol>
                <a:gridCol w="2443664">
                  <a:extLst>
                    <a:ext uri="{9D8B030D-6E8A-4147-A177-3AD203B41FA5}">
                      <a16:colId xmlns:a16="http://schemas.microsoft.com/office/drawing/2014/main" val="1438692627"/>
                    </a:ext>
                  </a:extLst>
                </a:gridCol>
              </a:tblGrid>
              <a:tr h="635551">
                <a:tc>
                  <a:txBody>
                    <a:bodyPr/>
                    <a:lstStyle/>
                    <a:p>
                      <a:pPr algn="ctr">
                        <a:spcAft>
                          <a:spcPts val="0"/>
                        </a:spcAft>
                      </a:pPr>
                      <a:r>
                        <a:rPr lang="es-CO" sz="1400" kern="100" dirty="0">
                          <a:effectLst/>
                        </a:rPr>
                        <a:t>7</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b="0" kern="100" dirty="0">
                          <a:solidFill>
                            <a:schemeClr val="tx1"/>
                          </a:solidFill>
                          <a:effectLst/>
                        </a:rPr>
                        <a:t>Plan Institucional de Archivo – PINAR </a:t>
                      </a:r>
                      <a:endParaRPr lang="es-CO" sz="14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BF1E9"/>
                    </a:solidFill>
                  </a:tcPr>
                </a:tc>
                <a:tc>
                  <a:txBody>
                    <a:bodyPr/>
                    <a:lstStyle/>
                    <a:p>
                      <a:pPr algn="ctr">
                        <a:spcAft>
                          <a:spcPts val="0"/>
                        </a:spcAft>
                      </a:pPr>
                      <a:r>
                        <a:rPr lang="es-CO" sz="1400" b="0" kern="100" dirty="0">
                          <a:solidFill>
                            <a:schemeClr val="tx1"/>
                          </a:solidFill>
                          <a:effectLst/>
                        </a:rPr>
                        <a:t>Gestión Documental</a:t>
                      </a:r>
                      <a:endParaRPr lang="es-CO" sz="14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BF1E9"/>
                    </a:solidFill>
                  </a:tcPr>
                </a:tc>
                <a:tc>
                  <a:txBody>
                    <a:bodyPr/>
                    <a:lstStyle/>
                    <a:p>
                      <a:pPr algn="ctr">
                        <a:spcAft>
                          <a:spcPts val="0"/>
                        </a:spcAft>
                      </a:pPr>
                      <a:r>
                        <a:rPr lang="es-CO" sz="1400" b="0" kern="100" dirty="0">
                          <a:solidFill>
                            <a:schemeClr val="tx1"/>
                          </a:solidFill>
                          <a:effectLst/>
                        </a:rPr>
                        <a:t>Remberto Viaña</a:t>
                      </a:r>
                    </a:p>
                    <a:p>
                      <a:pPr algn="ctr">
                        <a:spcAft>
                          <a:spcPts val="0"/>
                        </a:spcAft>
                      </a:pPr>
                      <a:r>
                        <a:rPr lang="es-CO" sz="1400" b="0" kern="100" dirty="0">
                          <a:solidFill>
                            <a:schemeClr val="tx1"/>
                          </a:solidFill>
                          <a:effectLst/>
                        </a:rPr>
                        <a:t>Oswaldo Meza</a:t>
                      </a:r>
                      <a:endParaRPr lang="es-CO" sz="14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BF1E9"/>
                    </a:solidFill>
                  </a:tcPr>
                </a:tc>
                <a:extLst>
                  <a:ext uri="{0D108BD9-81ED-4DB2-BD59-A6C34878D82A}">
                    <a16:rowId xmlns:a16="http://schemas.microsoft.com/office/drawing/2014/main" val="1902565683"/>
                  </a:ext>
                </a:extLst>
              </a:tr>
              <a:tr h="519914">
                <a:tc>
                  <a:txBody>
                    <a:bodyPr/>
                    <a:lstStyle/>
                    <a:p>
                      <a:pPr algn="ctr">
                        <a:spcAft>
                          <a:spcPts val="0"/>
                        </a:spcAft>
                      </a:pPr>
                      <a:r>
                        <a:rPr lang="es-CO" sz="1400" kern="100" dirty="0">
                          <a:effectLst/>
                        </a:rPr>
                        <a:t>8</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Programa de gestión Documental</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Gestión Documental</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Remberto Viaña</a:t>
                      </a:r>
                    </a:p>
                    <a:p>
                      <a:pPr algn="ctr">
                        <a:spcAft>
                          <a:spcPts val="0"/>
                        </a:spcAft>
                      </a:pPr>
                      <a:r>
                        <a:rPr lang="es-CO" sz="1400" kern="100" dirty="0">
                          <a:effectLst/>
                        </a:rPr>
                        <a:t>Oswaldo Meza</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8278223"/>
                  </a:ext>
                </a:extLst>
              </a:tr>
              <a:tr h="519914">
                <a:tc>
                  <a:txBody>
                    <a:bodyPr/>
                    <a:lstStyle/>
                    <a:p>
                      <a:pPr algn="ctr">
                        <a:spcAft>
                          <a:spcPts val="0"/>
                        </a:spcAft>
                      </a:pPr>
                      <a:r>
                        <a:rPr lang="es-CO" sz="1400" kern="100">
                          <a:effectLst/>
                        </a:rPr>
                        <a:t>9</a:t>
                      </a:r>
                      <a:endParaRPr lang="es-CO"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Plan de Sistema Integral Conservación Documental – SIC </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Gestión Documental</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Remberto Viaña</a:t>
                      </a:r>
                    </a:p>
                    <a:p>
                      <a:pPr algn="ctr">
                        <a:spcAft>
                          <a:spcPts val="0"/>
                        </a:spcAft>
                      </a:pPr>
                      <a:r>
                        <a:rPr lang="es-CO" sz="1400" kern="100" dirty="0">
                          <a:effectLst/>
                        </a:rPr>
                        <a:t>Oswaldo Meza</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8456654"/>
                  </a:ext>
                </a:extLst>
              </a:tr>
              <a:tr h="519914">
                <a:tc>
                  <a:txBody>
                    <a:bodyPr/>
                    <a:lstStyle/>
                    <a:p>
                      <a:pPr algn="ctr">
                        <a:spcAft>
                          <a:spcPts val="0"/>
                        </a:spcAft>
                      </a:pPr>
                      <a:r>
                        <a:rPr lang="es-CO" sz="1400" kern="100">
                          <a:effectLst/>
                        </a:rPr>
                        <a:t>10</a:t>
                      </a:r>
                      <a:endParaRPr lang="es-CO"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Autodiagnóstico de gestión Documental – MIPG - DAFP 2023</a:t>
                      </a:r>
                      <a:endParaRPr lang="es-CO"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Gestión Documental</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Remberto Viaña</a:t>
                      </a:r>
                    </a:p>
                    <a:p>
                      <a:pPr algn="ctr">
                        <a:spcAft>
                          <a:spcPts val="0"/>
                        </a:spcAft>
                      </a:pPr>
                      <a:r>
                        <a:rPr lang="es-CO" sz="1400" kern="100" dirty="0">
                          <a:effectLst/>
                        </a:rPr>
                        <a:t>Oswaldo Meza</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3753527"/>
                  </a:ext>
                </a:extLst>
              </a:tr>
              <a:tr h="779872">
                <a:tc>
                  <a:txBody>
                    <a:bodyPr/>
                    <a:lstStyle/>
                    <a:p>
                      <a:pPr algn="ctr">
                        <a:spcAft>
                          <a:spcPts val="0"/>
                        </a:spcAft>
                      </a:pPr>
                      <a:r>
                        <a:rPr lang="es-CO" sz="1400" kern="100">
                          <a:effectLst/>
                        </a:rPr>
                        <a:t>11</a:t>
                      </a:r>
                      <a:endParaRPr lang="es-CO"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Informe de seguimiento a Planes Institucionales a corte segundo trimestre 2023</a:t>
                      </a:r>
                      <a:endParaRPr lang="es-CO"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Control, seguimiento y evaluación </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Gildardo Pérez </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45176939"/>
                  </a:ext>
                </a:extLst>
              </a:tr>
              <a:tr h="779872">
                <a:tc>
                  <a:txBody>
                    <a:bodyPr/>
                    <a:lstStyle/>
                    <a:p>
                      <a:pPr algn="ctr">
                        <a:spcAft>
                          <a:spcPts val="0"/>
                        </a:spcAft>
                      </a:pPr>
                      <a:r>
                        <a:rPr lang="es-CO" sz="1400" kern="100">
                          <a:effectLst/>
                        </a:rPr>
                        <a:t>12</a:t>
                      </a:r>
                      <a:endParaRPr lang="es-CO"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a:effectLst/>
                        </a:rPr>
                        <a:t>Seguimiento de instrumentos archivísticos de la circular 003 de 15 de mayo de 2023</a:t>
                      </a:r>
                      <a:endParaRPr lang="es-CO"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Gestión Documental</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Remberto Viaña</a:t>
                      </a:r>
                    </a:p>
                    <a:p>
                      <a:pPr algn="ctr">
                        <a:spcAft>
                          <a:spcPts val="0"/>
                        </a:spcAft>
                      </a:pPr>
                      <a:r>
                        <a:rPr lang="es-CO" sz="1400" kern="100" dirty="0">
                          <a:effectLst/>
                        </a:rPr>
                        <a:t>Oswaldo Meza</a:t>
                      </a:r>
                    </a:p>
                    <a:p>
                      <a:pPr algn="ctr">
                        <a:spcAft>
                          <a:spcPts val="0"/>
                        </a:spcAft>
                      </a:pPr>
                      <a:r>
                        <a:rPr lang="es-CO" sz="1400" kern="100" dirty="0">
                          <a:effectLst/>
                        </a:rPr>
                        <a:t>Gildardo Pérez</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36984587"/>
                  </a:ext>
                </a:extLst>
              </a:tr>
            </a:tbl>
          </a:graphicData>
        </a:graphic>
      </p:graphicFrame>
      <p:graphicFrame>
        <p:nvGraphicFramePr>
          <p:cNvPr id="9" name="Tabla 8">
            <a:extLst>
              <a:ext uri="{FF2B5EF4-FFF2-40B4-BE49-F238E27FC236}">
                <a16:creationId xmlns:a16="http://schemas.microsoft.com/office/drawing/2014/main" id="{8DECD2B8-6EDF-47FD-BE98-B15061F578AC}"/>
              </a:ext>
            </a:extLst>
          </p:cNvPr>
          <p:cNvGraphicFramePr>
            <a:graphicFrameLocks noGrp="1"/>
          </p:cNvGraphicFramePr>
          <p:nvPr>
            <p:extLst>
              <p:ext uri="{D42A27DB-BD31-4B8C-83A1-F6EECF244321}">
                <p14:modId xmlns:p14="http://schemas.microsoft.com/office/powerpoint/2010/main" val="4280404821"/>
              </p:ext>
            </p:extLst>
          </p:nvPr>
        </p:nvGraphicFramePr>
        <p:xfrm>
          <a:off x="515814" y="2155311"/>
          <a:ext cx="10339755" cy="213360"/>
        </p:xfrm>
        <a:graphic>
          <a:graphicData uri="http://schemas.openxmlformats.org/drawingml/2006/table">
            <a:tbl>
              <a:tblPr firstRow="1" firstCol="1" bandRow="1">
                <a:tableStyleId>{93296810-A885-4BE3-A3E7-6D5BEEA58F35}</a:tableStyleId>
              </a:tblPr>
              <a:tblGrid>
                <a:gridCol w="1604152">
                  <a:extLst>
                    <a:ext uri="{9D8B030D-6E8A-4147-A177-3AD203B41FA5}">
                      <a16:colId xmlns:a16="http://schemas.microsoft.com/office/drawing/2014/main" val="3396715996"/>
                    </a:ext>
                  </a:extLst>
                </a:gridCol>
                <a:gridCol w="3634946">
                  <a:extLst>
                    <a:ext uri="{9D8B030D-6E8A-4147-A177-3AD203B41FA5}">
                      <a16:colId xmlns:a16="http://schemas.microsoft.com/office/drawing/2014/main" val="1116674898"/>
                    </a:ext>
                  </a:extLst>
                </a:gridCol>
                <a:gridCol w="2656993">
                  <a:extLst>
                    <a:ext uri="{9D8B030D-6E8A-4147-A177-3AD203B41FA5}">
                      <a16:colId xmlns:a16="http://schemas.microsoft.com/office/drawing/2014/main" val="2788429607"/>
                    </a:ext>
                  </a:extLst>
                </a:gridCol>
                <a:gridCol w="2443664">
                  <a:extLst>
                    <a:ext uri="{9D8B030D-6E8A-4147-A177-3AD203B41FA5}">
                      <a16:colId xmlns:a16="http://schemas.microsoft.com/office/drawing/2014/main" val="1334880140"/>
                    </a:ext>
                  </a:extLst>
                </a:gridCol>
              </a:tblGrid>
              <a:tr h="194559">
                <a:tc>
                  <a:txBody>
                    <a:bodyPr/>
                    <a:lstStyle/>
                    <a:p>
                      <a:pPr algn="ctr">
                        <a:spcAft>
                          <a:spcPts val="0"/>
                        </a:spcAft>
                      </a:pPr>
                      <a:r>
                        <a:rPr lang="es-CO" sz="1400" kern="100" dirty="0">
                          <a:effectLst/>
                        </a:rPr>
                        <a:t>ITEMS</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DOCUMENTOS</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PROCESO</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400" kern="100" dirty="0">
                          <a:effectLst/>
                        </a:rPr>
                        <a:t>RESPONSABLE</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5370" marR="153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4862348"/>
                  </a:ext>
                </a:extLst>
              </a:tr>
            </a:tbl>
          </a:graphicData>
        </a:graphic>
      </p:graphicFrame>
    </p:spTree>
    <p:extLst>
      <p:ext uri="{BB962C8B-B14F-4D97-AF65-F5344CB8AC3E}">
        <p14:creationId xmlns:p14="http://schemas.microsoft.com/office/powerpoint/2010/main" val="297296306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07218" y="2889944"/>
            <a:ext cx="10739846" cy="1077218"/>
          </a:xfrm>
          <a:prstGeom prst="rect">
            <a:avLst/>
          </a:prstGeom>
        </p:spPr>
        <p:txBody>
          <a:bodyPr wrap="square" anchor="ctr">
            <a:spAutoFit/>
          </a:bodyPr>
          <a:lstStyle/>
          <a:p>
            <a:pPr algn="ctr"/>
            <a:r>
              <a:rPr lang="es-ES" sz="3200" b="1" dirty="0">
                <a:latin typeface="Montserrat"/>
              </a:rPr>
              <a:t>SITUACIÓN DE PROYECTOS EJECUTADOS Y EN EJECUCIÓN 2020 - 2023</a:t>
            </a:r>
            <a:endParaRPr lang="en-US" sz="2800" b="1"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9123900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2" name="Tabla 1">
            <a:extLst>
              <a:ext uri="{FF2B5EF4-FFF2-40B4-BE49-F238E27FC236}">
                <a16:creationId xmlns:a16="http://schemas.microsoft.com/office/drawing/2014/main" id="{89BAEFFC-BF41-4BEF-A4A7-719420078C43}"/>
              </a:ext>
            </a:extLst>
          </p:cNvPr>
          <p:cNvGraphicFramePr>
            <a:graphicFrameLocks noGrp="1"/>
          </p:cNvGraphicFramePr>
          <p:nvPr>
            <p:extLst>
              <p:ext uri="{D42A27DB-BD31-4B8C-83A1-F6EECF244321}">
                <p14:modId xmlns:p14="http://schemas.microsoft.com/office/powerpoint/2010/main" val="378761572"/>
              </p:ext>
            </p:extLst>
          </p:nvPr>
        </p:nvGraphicFramePr>
        <p:xfrm>
          <a:off x="101600" y="1402080"/>
          <a:ext cx="11897358" cy="5521291"/>
        </p:xfrm>
        <a:graphic>
          <a:graphicData uri="http://schemas.openxmlformats.org/drawingml/2006/table">
            <a:tbl>
              <a:tblPr>
                <a:tableStyleId>{93296810-A885-4BE3-A3E7-6D5BEEA58F35}</a:tableStyleId>
              </a:tblPr>
              <a:tblGrid>
                <a:gridCol w="2118266">
                  <a:extLst>
                    <a:ext uri="{9D8B030D-6E8A-4147-A177-3AD203B41FA5}">
                      <a16:colId xmlns:a16="http://schemas.microsoft.com/office/drawing/2014/main" val="2416828430"/>
                    </a:ext>
                  </a:extLst>
                </a:gridCol>
                <a:gridCol w="2290017">
                  <a:extLst>
                    <a:ext uri="{9D8B030D-6E8A-4147-A177-3AD203B41FA5}">
                      <a16:colId xmlns:a16="http://schemas.microsoft.com/office/drawing/2014/main" val="3582447619"/>
                    </a:ext>
                  </a:extLst>
                </a:gridCol>
                <a:gridCol w="858757">
                  <a:extLst>
                    <a:ext uri="{9D8B030D-6E8A-4147-A177-3AD203B41FA5}">
                      <a16:colId xmlns:a16="http://schemas.microsoft.com/office/drawing/2014/main" val="3612644854"/>
                    </a:ext>
                  </a:extLst>
                </a:gridCol>
                <a:gridCol w="1273823">
                  <a:extLst>
                    <a:ext uri="{9D8B030D-6E8A-4147-A177-3AD203B41FA5}">
                      <a16:colId xmlns:a16="http://schemas.microsoft.com/office/drawing/2014/main" val="1844402551"/>
                    </a:ext>
                  </a:extLst>
                </a:gridCol>
                <a:gridCol w="1273823">
                  <a:extLst>
                    <a:ext uri="{9D8B030D-6E8A-4147-A177-3AD203B41FA5}">
                      <a16:colId xmlns:a16="http://schemas.microsoft.com/office/drawing/2014/main" val="3236300347"/>
                    </a:ext>
                  </a:extLst>
                </a:gridCol>
                <a:gridCol w="1316760">
                  <a:extLst>
                    <a:ext uri="{9D8B030D-6E8A-4147-A177-3AD203B41FA5}">
                      <a16:colId xmlns:a16="http://schemas.microsoft.com/office/drawing/2014/main" val="993159706"/>
                    </a:ext>
                  </a:extLst>
                </a:gridCol>
                <a:gridCol w="1320339">
                  <a:extLst>
                    <a:ext uri="{9D8B030D-6E8A-4147-A177-3AD203B41FA5}">
                      <a16:colId xmlns:a16="http://schemas.microsoft.com/office/drawing/2014/main" val="4018640678"/>
                    </a:ext>
                  </a:extLst>
                </a:gridCol>
                <a:gridCol w="1445573">
                  <a:extLst>
                    <a:ext uri="{9D8B030D-6E8A-4147-A177-3AD203B41FA5}">
                      <a16:colId xmlns:a16="http://schemas.microsoft.com/office/drawing/2014/main" val="4048713154"/>
                    </a:ext>
                  </a:extLst>
                </a:gridCol>
              </a:tblGrid>
              <a:tr h="370568">
                <a:tc rowSpan="3">
                  <a:txBody>
                    <a:bodyPr/>
                    <a:lstStyle/>
                    <a:p>
                      <a:pPr algn="ctr" fontAlgn="ctr"/>
                      <a:r>
                        <a:rPr lang="es-ES" sz="1000" b="1" u="none" strike="noStrike" dirty="0">
                          <a:solidFill>
                            <a:schemeClr val="tx1"/>
                          </a:solidFill>
                          <a:effectLst/>
                        </a:rPr>
                        <a:t>DENOMINACIÓN DEL PPROYECTO DE INVERSIÓN 2020</a:t>
                      </a:r>
                      <a:endParaRPr lang="es-ES"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rowSpan="3">
                  <a:txBody>
                    <a:bodyPr/>
                    <a:lstStyle/>
                    <a:p>
                      <a:pPr algn="ctr" fontAlgn="ctr"/>
                      <a:r>
                        <a:rPr lang="es-ES" sz="1000" b="1" u="none" strike="noStrike" dirty="0">
                          <a:solidFill>
                            <a:schemeClr val="tx1"/>
                          </a:solidFill>
                          <a:effectLst/>
                        </a:rPr>
                        <a:t>DESCRIPCIÓN DEL PROYECTO DE INVERSIÓN 2020 </a:t>
                      </a:r>
                      <a:endParaRPr lang="es-ES"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gridSpan="2">
                  <a:txBody>
                    <a:bodyPr/>
                    <a:lstStyle/>
                    <a:p>
                      <a:pPr algn="ctr" fontAlgn="ctr"/>
                      <a:r>
                        <a:rPr lang="es-CO" sz="900" u="none" strike="noStrike" dirty="0">
                          <a:solidFill>
                            <a:schemeClr val="tx1"/>
                          </a:solidFill>
                          <a:effectLst/>
                        </a:rPr>
                        <a:t>ESTADO</a:t>
                      </a: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CO"/>
                    </a:p>
                  </a:txBody>
                  <a:tcPr>
                    <a:lnL w="12700" cap="flat" cmpd="sng" algn="ctr">
                      <a:solidFill>
                        <a:schemeClr val="tx1"/>
                      </a:solidFill>
                      <a:prstDash val="solid"/>
                      <a:round/>
                      <a:headEnd type="none" w="med" len="med"/>
                      <a:tailEnd type="none" w="med" len="med"/>
                    </a:lnL>
                  </a:tcPr>
                </a:tc>
                <a:tc>
                  <a:txBody>
                    <a:bodyPr/>
                    <a:lstStyle/>
                    <a:p>
                      <a:pPr algn="ctr" fontAlgn="ctr"/>
                      <a:r>
                        <a:rPr lang="es-CO" sz="900" u="none" strike="noStrike" dirty="0">
                          <a:solidFill>
                            <a:schemeClr val="tx1"/>
                          </a:solidFill>
                          <a:effectLst/>
                        </a:rPr>
                        <a:t>VALOR DE LA APROPIACIÓN</a:t>
                      </a: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CO" sz="900" u="none" strike="noStrike" dirty="0">
                          <a:solidFill>
                            <a:schemeClr val="tx1"/>
                          </a:solidFill>
                          <a:effectLst/>
                        </a:rPr>
                        <a:t>VALOR DE LOS COMPROMISOS</a:t>
                      </a: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CO" sz="900" u="none" strike="noStrike" dirty="0">
                          <a:solidFill>
                            <a:schemeClr val="tx1"/>
                          </a:solidFill>
                          <a:effectLst/>
                        </a:rPr>
                        <a:t>VALOR DE LA OBLIGACIÓN</a:t>
                      </a: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rowSpan="3">
                  <a:txBody>
                    <a:bodyPr/>
                    <a:lstStyle/>
                    <a:p>
                      <a:pPr algn="ctr" fontAlgn="ctr"/>
                      <a:r>
                        <a:rPr lang="es-CO" sz="1000" u="none" strike="noStrike" dirty="0">
                          <a:solidFill>
                            <a:schemeClr val="tx1"/>
                          </a:solidFill>
                          <a:effectLst/>
                        </a:rPr>
                        <a:t>OBSERVACIÓN</a:t>
                      </a: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605295897"/>
                  </a:ext>
                </a:extLst>
              </a:tr>
              <a:tr h="304322">
                <a:tc vMerge="1">
                  <a:txBody>
                    <a:bodyPr/>
                    <a:lstStyle/>
                    <a:p>
                      <a:endParaRPr lang="es-CO"/>
                    </a:p>
                  </a:txBody>
                  <a:tcPr/>
                </a:tc>
                <a:tc vMerge="1">
                  <a:txBody>
                    <a:bodyPr/>
                    <a:lstStyle/>
                    <a:p>
                      <a:endParaRPr lang="es-CO"/>
                    </a:p>
                  </a:txBody>
                  <a:tcPr/>
                </a:tc>
                <a:tc>
                  <a:txBody>
                    <a:bodyPr/>
                    <a:lstStyle/>
                    <a:p>
                      <a:pPr algn="ctr" fontAlgn="ctr"/>
                      <a:r>
                        <a:rPr lang="es-CO" sz="1000" u="none" strike="noStrike">
                          <a:solidFill>
                            <a:schemeClr val="tx1"/>
                          </a:solidFill>
                          <a:effectLst/>
                        </a:rPr>
                        <a:t>EJECUTADO</a:t>
                      </a:r>
                      <a:endParaRPr lang="es-CO" sz="10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a:solidFill>
                            <a:schemeClr val="tx1"/>
                          </a:solidFill>
                          <a:effectLst/>
                        </a:rPr>
                        <a:t>EN PROCESO</a:t>
                      </a:r>
                      <a:endParaRPr lang="es-CO" sz="10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fontAlgn="ct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1846873387"/>
                  </a:ext>
                </a:extLst>
              </a:tr>
              <a:tr h="189701">
                <a:tc vMerge="1">
                  <a:txBody>
                    <a:bodyPr/>
                    <a:lstStyle/>
                    <a:p>
                      <a:endParaRPr lang="es-CO"/>
                    </a:p>
                  </a:txBody>
                  <a:tcPr/>
                </a:tc>
                <a:tc vMerge="1">
                  <a:txBody>
                    <a:bodyPr/>
                    <a:lstStyle/>
                    <a:p>
                      <a:endParaRPr lang="es-CO"/>
                    </a:p>
                  </a:txBody>
                  <a:tcPr/>
                </a:tc>
                <a:tc>
                  <a:txBody>
                    <a:bodyPr/>
                    <a:lstStyle/>
                    <a:p>
                      <a:pPr algn="ctr" fontAlgn="ctr"/>
                      <a:r>
                        <a:rPr lang="es-CO" sz="1000" u="none" strike="noStrike">
                          <a:solidFill>
                            <a:schemeClr val="tx1"/>
                          </a:solidFill>
                          <a:effectLst/>
                        </a:rPr>
                        <a:t>[marque X]</a:t>
                      </a:r>
                      <a:endParaRPr lang="es-CO" sz="10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000" u="none" strike="noStrike" dirty="0">
                          <a:solidFill>
                            <a:schemeClr val="tx1"/>
                          </a:solidFill>
                          <a:effectLst/>
                        </a:rPr>
                        <a:t>[marque X]</a:t>
                      </a: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200" u="none" strike="noStrike">
                          <a:solidFill>
                            <a:schemeClr val="tx1"/>
                          </a:solidFill>
                          <a:effectLst/>
                        </a:rPr>
                        <a:t> </a:t>
                      </a:r>
                      <a:endParaRPr lang="es-CO" sz="1200" b="0" i="0" u="none" strike="noStrike">
                        <a:solidFill>
                          <a:schemeClr val="tx1"/>
                        </a:solidFill>
                        <a:effectLst/>
                        <a:latin typeface="Calibri" panose="020F05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200" u="none" strike="noStrike">
                          <a:solidFill>
                            <a:schemeClr val="tx1"/>
                          </a:solidFill>
                          <a:effectLst/>
                        </a:rPr>
                        <a:t> </a:t>
                      </a:r>
                      <a:endParaRPr lang="es-CO" sz="1200" b="0" i="0" u="none" strike="noStrike">
                        <a:solidFill>
                          <a:schemeClr val="tx1"/>
                        </a:solidFill>
                        <a:effectLst/>
                        <a:latin typeface="Calibri" panose="020F05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200" u="none" strike="noStrike" dirty="0">
                          <a:solidFill>
                            <a:schemeClr val="tx1"/>
                          </a:solidFill>
                          <a:effectLst/>
                        </a:rPr>
                        <a:t> </a:t>
                      </a:r>
                      <a:endParaRPr lang="es-CO" sz="1200" b="0" i="0" u="none" strike="noStrike" dirty="0">
                        <a:solidFill>
                          <a:schemeClr val="tx1"/>
                        </a:solidFill>
                        <a:effectLst/>
                        <a:latin typeface="Calibri" panose="020F05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189915999"/>
                  </a:ext>
                </a:extLst>
              </a:tr>
              <a:tr h="173164">
                <a:tc gridSpan="8">
                  <a:txBody>
                    <a:bodyPr/>
                    <a:lstStyle/>
                    <a:p>
                      <a:pPr algn="ctr" fontAlgn="ctr"/>
                      <a:r>
                        <a:rPr lang="es-CO" sz="1000" u="none" strike="noStrike" dirty="0">
                          <a:solidFill>
                            <a:schemeClr val="tx1"/>
                          </a:solidFill>
                          <a:effectLst/>
                        </a:rPr>
                        <a:t>VIGENCIA 2020</a:t>
                      </a: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hMerge="1">
                  <a:txBody>
                    <a:bodyPr/>
                    <a:lstStyle/>
                    <a:p>
                      <a:endParaRPr lang="es-CO"/>
                    </a:p>
                  </a:txBody>
                  <a:tcPr/>
                </a:tc>
                <a:tc hMerge="1">
                  <a:txBody>
                    <a:bodyPr/>
                    <a:lstStyle/>
                    <a:p>
                      <a:endParaRPr lang="es-CO"/>
                    </a:p>
                  </a:txBody>
                  <a:tcPr/>
                </a:tc>
                <a:tc hMerge="1">
                  <a:txBody>
                    <a:bodyPr/>
                    <a:lstStyle/>
                    <a:p>
                      <a:endParaRPr lang="es-CO"/>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4094641178"/>
                  </a:ext>
                </a:extLst>
              </a:tr>
              <a:tr h="1073686">
                <a:tc>
                  <a:txBody>
                    <a:bodyPr/>
                    <a:lstStyle/>
                    <a:p>
                      <a:pPr algn="ctr" fontAlgn="ctr"/>
                      <a:r>
                        <a:rPr lang="es-ES" sz="1000" u="none" strike="noStrike" dirty="0">
                          <a:solidFill>
                            <a:schemeClr val="tx1"/>
                          </a:solidFill>
                          <a:effectLst/>
                        </a:rPr>
                        <a:t>IMPLEMENTACION Y SOSTENIMIENTO DE HERRAMIENTAS TECNOLOGICAS PARA SEGURIDAD Y SOCORRO EN CARTAGENA DE INDIAS</a:t>
                      </a:r>
                      <a:endParaRPr lang="es-ES"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solidFill>
                            <a:schemeClr val="tx1"/>
                          </a:solidFill>
                          <a:effectLst/>
                        </a:rPr>
                        <a:t>Con este proyecto se busca el cumplimiento de las metas en el plan de Desarrollo Salvemos Juntos a Cartagena del programa : Implementación Y Sostenimiento De Herramientas Tecnológicas Para Seguridad Y Socorro</a:t>
                      </a:r>
                      <a:endParaRPr lang="es-ES" sz="1000" b="0"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solidFill>
                            <a:schemeClr val="tx1"/>
                          </a:solidFill>
                          <a:effectLst/>
                        </a:rPr>
                        <a:t>X</a:t>
                      </a: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solidFill>
                            <a:schemeClr val="tx1"/>
                          </a:solidFill>
                          <a:effectLst/>
                        </a:rPr>
                        <a:t> </a:t>
                      </a: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solidFill>
                            <a:schemeClr val="tx1"/>
                          </a:solidFill>
                          <a:effectLst/>
                        </a:rPr>
                        <a:t>$ 1.120.944.299,66</a:t>
                      </a: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solidFill>
                            <a:schemeClr val="tx1"/>
                          </a:solidFill>
                          <a:effectLst/>
                        </a:rPr>
                        <a:t>$ 1.117.090.895,42</a:t>
                      </a:r>
                      <a:endParaRPr lang="es-CO" sz="10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solidFill>
                            <a:schemeClr val="tx1"/>
                          </a:solidFill>
                          <a:effectLst/>
                        </a:rPr>
                        <a:t>$ 660.055.295,42</a:t>
                      </a:r>
                      <a:endParaRPr lang="es-CO" sz="10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a:solidFill>
                            <a:schemeClr val="tx1"/>
                          </a:solidFill>
                          <a:effectLst/>
                        </a:rPr>
                        <a:t>Ppto del proyecto ejecutado en un 99,7%</a:t>
                      </a:r>
                      <a:endParaRPr lang="es-ES" sz="1000" b="0"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56438907"/>
                  </a:ext>
                </a:extLst>
              </a:tr>
              <a:tr h="1073686">
                <a:tc>
                  <a:txBody>
                    <a:bodyPr/>
                    <a:lstStyle/>
                    <a:p>
                      <a:pPr algn="ctr" fontAlgn="ctr"/>
                      <a:r>
                        <a:rPr lang="es-ES" sz="1000" u="none" strike="noStrike" dirty="0">
                          <a:solidFill>
                            <a:schemeClr val="tx1"/>
                          </a:solidFill>
                          <a:effectLst/>
                        </a:rPr>
                        <a:t>OPTIMIZACION DE LA INFRAESTRUCTURA Y MOVILIDAD DE LOS ORGANISMOS DE SEGURIDAD Y SOCORRO EN CARTAGENA DE INDIAS</a:t>
                      </a:r>
                      <a:endParaRPr lang="es-ES"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solidFill>
                            <a:schemeClr val="tx1"/>
                          </a:solidFill>
                          <a:effectLst/>
                        </a:rPr>
                        <a:t>Con este proyecto se busca el cumplimiento de las metas en el plan de Desarrollo Salvemos Juntos a Cartagena del programa : Optimización De La Infraestructura Y Movilidad De Los Organismos De Seguridad Y Socorro</a:t>
                      </a:r>
                      <a:endParaRPr lang="es-ES" sz="1000" b="0"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solidFill>
                            <a:schemeClr val="tx1"/>
                          </a:solidFill>
                          <a:effectLst/>
                        </a:rPr>
                        <a:t>X</a:t>
                      </a: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solidFill>
                            <a:schemeClr val="tx1"/>
                          </a:solidFill>
                          <a:effectLst/>
                        </a:rPr>
                        <a:t> </a:t>
                      </a: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solidFill>
                            <a:schemeClr val="tx1"/>
                          </a:solidFill>
                          <a:effectLst/>
                        </a:rPr>
                        <a:t>$ 650.063.883,38</a:t>
                      </a: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solidFill>
                            <a:schemeClr val="tx1"/>
                          </a:solidFill>
                          <a:effectLst/>
                        </a:rPr>
                        <a:t>$ 629.477.180,00</a:t>
                      </a: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solidFill>
                            <a:schemeClr val="tx1"/>
                          </a:solidFill>
                          <a:effectLst/>
                        </a:rPr>
                        <a:t>$ 605.621.897,00</a:t>
                      </a:r>
                      <a:endParaRPr lang="es-CO" sz="10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a:solidFill>
                            <a:schemeClr val="tx1"/>
                          </a:solidFill>
                          <a:effectLst/>
                        </a:rPr>
                        <a:t>Ppto del proyecto ejecutado en un 97%</a:t>
                      </a:r>
                      <a:endParaRPr lang="es-ES" sz="1000" b="0"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616781019"/>
                  </a:ext>
                </a:extLst>
              </a:tr>
              <a:tr h="940557">
                <a:tc>
                  <a:txBody>
                    <a:bodyPr/>
                    <a:lstStyle/>
                    <a:p>
                      <a:pPr algn="ctr" fontAlgn="ctr"/>
                      <a:r>
                        <a:rPr lang="es-CO" sz="1000" u="none" strike="noStrike" dirty="0">
                          <a:solidFill>
                            <a:schemeClr val="tx1"/>
                          </a:solidFill>
                          <a:effectLst/>
                        </a:rPr>
                        <a:t>VIGILANCIA DE LAS PLAYAS DEL DISTRITO DE CARTAGENA DE INDIAS</a:t>
                      </a: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solidFill>
                            <a:schemeClr val="tx1"/>
                          </a:solidFill>
                          <a:effectLst/>
                        </a:rPr>
                        <a:t>Con este proyecto se buscó el cumplimiento de las metas en el plan de Desarrollo Salvemos Juntos a Cartagena del Programa: Vigilancia de las playas del Distrito de Cartagena de Indias</a:t>
                      </a:r>
                      <a:endParaRPr lang="es-ES" sz="1000" b="0"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solidFill>
                            <a:schemeClr val="tx1"/>
                          </a:solidFill>
                          <a:effectLst/>
                        </a:rPr>
                        <a:t>X</a:t>
                      </a:r>
                      <a:endParaRPr lang="es-CO" sz="10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solidFill>
                            <a:schemeClr val="tx1"/>
                          </a:solidFill>
                          <a:effectLst/>
                        </a:rPr>
                        <a:t> </a:t>
                      </a:r>
                      <a:endParaRPr lang="es-CO" sz="10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solidFill>
                            <a:schemeClr val="tx1"/>
                          </a:solidFill>
                          <a:effectLst/>
                        </a:rPr>
                        <a:t>$ 2.458.028.537,00</a:t>
                      </a: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solidFill>
                            <a:schemeClr val="tx1"/>
                          </a:solidFill>
                          <a:effectLst/>
                        </a:rPr>
                        <a:t>$ 2.134.179.492,07</a:t>
                      </a: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solidFill>
                            <a:schemeClr val="tx1"/>
                          </a:solidFill>
                          <a:effectLst/>
                        </a:rPr>
                        <a:t>$ 1.979.271.242,75</a:t>
                      </a: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a:solidFill>
                            <a:schemeClr val="tx1"/>
                          </a:solidFill>
                          <a:effectLst/>
                        </a:rPr>
                        <a:t>Ppto del proyecto ejecutado en un 87%</a:t>
                      </a:r>
                      <a:endParaRPr lang="es-ES" sz="1000" b="0"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25425662"/>
                  </a:ext>
                </a:extLst>
              </a:tr>
              <a:tr h="807428">
                <a:tc>
                  <a:txBody>
                    <a:bodyPr/>
                    <a:lstStyle/>
                    <a:p>
                      <a:pPr algn="ctr" fontAlgn="ctr"/>
                      <a:r>
                        <a:rPr lang="es-ES" sz="1000" u="none" strike="noStrike" dirty="0">
                          <a:solidFill>
                            <a:schemeClr val="tx1"/>
                          </a:solidFill>
                          <a:effectLst/>
                        </a:rPr>
                        <a:t>IMPLEMENTACION Y SOSTENIMIENTO DE HERRAMIENTAS TECNOLOGICAS PARA SEGURIDAD Y SOCORRO EN CARTAGENA DE INDIAS</a:t>
                      </a:r>
                      <a:endParaRPr lang="es-ES"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solidFill>
                            <a:schemeClr val="tx1"/>
                          </a:solidFill>
                          <a:effectLst/>
                        </a:rPr>
                        <a:t>Con este proyecto se buscó el cumplimiento de las metas en el plan de Desarrollo Salvemos Juntos a Cartagena del Programa: Convivencia para la seguridad</a:t>
                      </a:r>
                      <a:endParaRPr lang="es-ES" sz="1000" b="0"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solidFill>
                            <a:schemeClr val="tx1"/>
                          </a:solidFill>
                          <a:effectLst/>
                        </a:rPr>
                        <a:t>X</a:t>
                      </a:r>
                      <a:endParaRPr lang="es-CO" sz="10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solidFill>
                            <a:schemeClr val="tx1"/>
                          </a:solidFill>
                          <a:effectLst/>
                        </a:rPr>
                        <a:t> </a:t>
                      </a:r>
                      <a:endParaRPr lang="es-CO" sz="10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solidFill>
                            <a:schemeClr val="tx1"/>
                          </a:solidFill>
                          <a:effectLst/>
                        </a:rPr>
                        <a:t>$ 503.214.164,96</a:t>
                      </a:r>
                      <a:endParaRPr lang="es-CO" sz="10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solidFill>
                            <a:schemeClr val="tx1"/>
                          </a:solidFill>
                          <a:effectLst/>
                        </a:rPr>
                        <a:t>$ 501.279.400,00</a:t>
                      </a: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solidFill>
                            <a:schemeClr val="tx1"/>
                          </a:solidFill>
                          <a:effectLst/>
                        </a:rPr>
                        <a:t>$ 497.946.067,00</a:t>
                      </a:r>
                      <a:endParaRPr lang="es-CO"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dirty="0" err="1">
                          <a:solidFill>
                            <a:schemeClr val="tx1"/>
                          </a:solidFill>
                          <a:effectLst/>
                        </a:rPr>
                        <a:t>Ppto</a:t>
                      </a:r>
                      <a:r>
                        <a:rPr lang="es-ES" sz="1000" u="none" strike="noStrike" dirty="0">
                          <a:solidFill>
                            <a:schemeClr val="tx1"/>
                          </a:solidFill>
                          <a:effectLst/>
                        </a:rPr>
                        <a:t> del proyecto ejecutado en un 99,6%</a:t>
                      </a:r>
                      <a:endParaRPr lang="es-ES" sz="1000" b="0"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81728915"/>
                  </a:ext>
                </a:extLst>
              </a:tr>
              <a:tr h="451690">
                <a:tc>
                  <a:txBody>
                    <a:bodyPr/>
                    <a:lstStyle/>
                    <a:p>
                      <a:pPr algn="ctr" fontAlgn="ctr"/>
                      <a:r>
                        <a:rPr lang="es-ES" sz="1000" u="none" strike="noStrike" dirty="0">
                          <a:solidFill>
                            <a:schemeClr val="tx1"/>
                          </a:solidFill>
                          <a:effectLst/>
                        </a:rPr>
                        <a:t>CANCELACION REZAGO PRESUPUESTAL - DECIFIT 2019 INVERSION</a:t>
                      </a:r>
                      <a:endParaRPr lang="es-ES" sz="10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a:solidFill>
                            <a:schemeClr val="tx1"/>
                          </a:solidFill>
                          <a:effectLst/>
                        </a:rPr>
                        <a:t>Se buscó saldar el rezago pptal de Inversión venidero de la vigencia inmediatamente anterior</a:t>
                      </a:r>
                      <a:endParaRPr lang="es-ES" sz="1000" b="0"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solidFill>
                            <a:schemeClr val="tx1"/>
                          </a:solidFill>
                          <a:effectLst/>
                        </a:rPr>
                        <a:t>X</a:t>
                      </a:r>
                      <a:endParaRPr lang="es-CO" sz="10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solidFill>
                            <a:schemeClr val="tx1"/>
                          </a:solidFill>
                          <a:effectLst/>
                        </a:rPr>
                        <a:t> </a:t>
                      </a:r>
                      <a:endParaRPr lang="es-CO" sz="10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solidFill>
                            <a:schemeClr val="tx1"/>
                          </a:solidFill>
                          <a:effectLst/>
                        </a:rPr>
                        <a:t>$ 567.919.130,00</a:t>
                      </a:r>
                      <a:endParaRPr lang="es-CO" sz="10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solidFill>
                            <a:schemeClr val="tx1"/>
                          </a:solidFill>
                          <a:effectLst/>
                        </a:rPr>
                        <a:t>$ 567.919.130,00</a:t>
                      </a:r>
                      <a:endParaRPr lang="es-CO" sz="10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solidFill>
                            <a:schemeClr val="tx1"/>
                          </a:solidFill>
                          <a:effectLst/>
                        </a:rPr>
                        <a:t>$ 0,00</a:t>
                      </a:r>
                      <a:endParaRPr lang="es-CO" sz="10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dirty="0" err="1">
                          <a:solidFill>
                            <a:schemeClr val="tx1"/>
                          </a:solidFill>
                          <a:effectLst/>
                        </a:rPr>
                        <a:t>Ppto</a:t>
                      </a:r>
                      <a:r>
                        <a:rPr lang="es-ES" sz="1000" u="none" strike="noStrike" dirty="0">
                          <a:solidFill>
                            <a:schemeClr val="tx1"/>
                          </a:solidFill>
                          <a:effectLst/>
                        </a:rPr>
                        <a:t> ejecutado en un 100%</a:t>
                      </a:r>
                      <a:endParaRPr lang="es-ES" sz="1000" b="0"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935448208"/>
                  </a:ext>
                </a:extLst>
              </a:tr>
            </a:tbl>
          </a:graphicData>
        </a:graphic>
      </p:graphicFrame>
    </p:spTree>
    <p:extLst>
      <p:ext uri="{BB962C8B-B14F-4D97-AF65-F5344CB8AC3E}">
        <p14:creationId xmlns:p14="http://schemas.microsoft.com/office/powerpoint/2010/main" val="170523491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3" name="Tabla 2">
            <a:extLst>
              <a:ext uri="{FF2B5EF4-FFF2-40B4-BE49-F238E27FC236}">
                <a16:creationId xmlns:a16="http://schemas.microsoft.com/office/drawing/2014/main" id="{EE041CAD-C043-4C72-8800-7C927D2ABC3A}"/>
              </a:ext>
            </a:extLst>
          </p:cNvPr>
          <p:cNvGraphicFramePr>
            <a:graphicFrameLocks noGrp="1"/>
          </p:cNvGraphicFramePr>
          <p:nvPr>
            <p:extLst>
              <p:ext uri="{D42A27DB-BD31-4B8C-83A1-F6EECF244321}">
                <p14:modId xmlns:p14="http://schemas.microsoft.com/office/powerpoint/2010/main" val="2194551972"/>
              </p:ext>
            </p:extLst>
          </p:nvPr>
        </p:nvGraphicFramePr>
        <p:xfrm>
          <a:off x="121920" y="2216352"/>
          <a:ext cx="11826240" cy="4629637"/>
        </p:xfrm>
        <a:graphic>
          <a:graphicData uri="http://schemas.openxmlformats.org/drawingml/2006/table">
            <a:tbl>
              <a:tblPr>
                <a:tableStyleId>{93296810-A885-4BE3-A3E7-6D5BEEA58F35}</a:tableStyleId>
              </a:tblPr>
              <a:tblGrid>
                <a:gridCol w="2189223">
                  <a:extLst>
                    <a:ext uri="{9D8B030D-6E8A-4147-A177-3AD203B41FA5}">
                      <a16:colId xmlns:a16="http://schemas.microsoft.com/office/drawing/2014/main" val="2619971750"/>
                    </a:ext>
                  </a:extLst>
                </a:gridCol>
                <a:gridCol w="2366728">
                  <a:extLst>
                    <a:ext uri="{9D8B030D-6E8A-4147-A177-3AD203B41FA5}">
                      <a16:colId xmlns:a16="http://schemas.microsoft.com/office/drawing/2014/main" val="2067622414"/>
                    </a:ext>
                  </a:extLst>
                </a:gridCol>
                <a:gridCol w="887522">
                  <a:extLst>
                    <a:ext uri="{9D8B030D-6E8A-4147-A177-3AD203B41FA5}">
                      <a16:colId xmlns:a16="http://schemas.microsoft.com/office/drawing/2014/main" val="3523466831"/>
                    </a:ext>
                  </a:extLst>
                </a:gridCol>
                <a:gridCol w="887522">
                  <a:extLst>
                    <a:ext uri="{9D8B030D-6E8A-4147-A177-3AD203B41FA5}">
                      <a16:colId xmlns:a16="http://schemas.microsoft.com/office/drawing/2014/main" val="1690809142"/>
                    </a:ext>
                  </a:extLst>
                </a:gridCol>
                <a:gridCol w="1316491">
                  <a:extLst>
                    <a:ext uri="{9D8B030D-6E8A-4147-A177-3AD203B41FA5}">
                      <a16:colId xmlns:a16="http://schemas.microsoft.com/office/drawing/2014/main" val="3266194018"/>
                    </a:ext>
                  </a:extLst>
                </a:gridCol>
                <a:gridCol w="1320189">
                  <a:extLst>
                    <a:ext uri="{9D8B030D-6E8A-4147-A177-3AD203B41FA5}">
                      <a16:colId xmlns:a16="http://schemas.microsoft.com/office/drawing/2014/main" val="4075642413"/>
                    </a:ext>
                  </a:extLst>
                </a:gridCol>
                <a:gridCol w="1364567">
                  <a:extLst>
                    <a:ext uri="{9D8B030D-6E8A-4147-A177-3AD203B41FA5}">
                      <a16:colId xmlns:a16="http://schemas.microsoft.com/office/drawing/2014/main" val="317272422"/>
                    </a:ext>
                  </a:extLst>
                </a:gridCol>
                <a:gridCol w="1493998">
                  <a:extLst>
                    <a:ext uri="{9D8B030D-6E8A-4147-A177-3AD203B41FA5}">
                      <a16:colId xmlns:a16="http://schemas.microsoft.com/office/drawing/2014/main" val="4119250814"/>
                    </a:ext>
                  </a:extLst>
                </a:gridCol>
              </a:tblGrid>
              <a:tr h="192996">
                <a:tc gridSpan="8">
                  <a:txBody>
                    <a:bodyPr/>
                    <a:lstStyle/>
                    <a:p>
                      <a:pPr algn="ctr" fontAlgn="ctr"/>
                      <a:r>
                        <a:rPr lang="es-CO" sz="1050" u="none" strike="noStrike" dirty="0">
                          <a:effectLst/>
                        </a:rPr>
                        <a:t>VIGENCIA 2021</a:t>
                      </a:r>
                      <a:endParaRPr lang="es-CO" sz="105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290750776"/>
                  </a:ext>
                </a:extLst>
              </a:tr>
              <a:tr h="984833">
                <a:tc>
                  <a:txBody>
                    <a:bodyPr/>
                    <a:lstStyle/>
                    <a:p>
                      <a:pPr algn="ctr" fontAlgn="ctr"/>
                      <a:r>
                        <a:rPr lang="es-ES" sz="1000" u="none" strike="noStrike" dirty="0">
                          <a:effectLst/>
                        </a:rPr>
                        <a:t>IMPLEMENTACION Y SOSTENIMIENTO DE HERRAMIENTAS TECNOLOGICAS PARA SEGURIDAD Y SOCORRO EN CARTAGENA DE INDIAS</a:t>
                      </a:r>
                      <a:endParaRPr lang="es-ES"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effectLst/>
                        </a:rPr>
                        <a:t>Con este proyecto se busca el cumplimiento de las metas en el plan de Desarrollo Salvemos Juntos a Cartagena del programa : Implementación Y Sostenimiento De Herramientas Tecnológicas Para Seguridad Y Socorro</a:t>
                      </a:r>
                      <a:endParaRPr lang="es-ES" sz="1000" b="0"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X</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$ 2.717.292.993,65</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$ 2.611.527.250,22</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$ 2.059.069.821,57</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a:effectLst/>
                        </a:rPr>
                        <a:t>Ppto ejecutado en un 96%</a:t>
                      </a:r>
                      <a:endParaRPr lang="es-ES" sz="1000" b="0"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712777238"/>
                  </a:ext>
                </a:extLst>
              </a:tr>
              <a:tr h="1124278">
                <a:tc>
                  <a:txBody>
                    <a:bodyPr/>
                    <a:lstStyle/>
                    <a:p>
                      <a:pPr algn="ctr" fontAlgn="ctr"/>
                      <a:r>
                        <a:rPr lang="es-ES" sz="1000" u="none" strike="noStrike" dirty="0">
                          <a:effectLst/>
                        </a:rPr>
                        <a:t>OPTIMIZACION DE LA INFRAESTRUCTURA Y MOVILIDAD DE LOS ORGANISMOS DE SEGURIDAD Y SOCORRO EN CARTAGENA DE INDIAS</a:t>
                      </a:r>
                      <a:endParaRPr lang="es-ES"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effectLst/>
                        </a:rPr>
                        <a:t>Con este proyecto se busca el cumplimiento de las metas en el plan de Desarrollo Salvemos Juntos a Cartagena del programa : Optimización De La Infraestructura Y Movilidad De Los Organismos De Seguridad Y Socorro</a:t>
                      </a:r>
                      <a:endParaRPr lang="es-ES" sz="1000" b="0"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X</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$ 1.931.669.276,38</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$ 592.274.384,19</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$ 579.684.542,55</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a:effectLst/>
                        </a:rPr>
                        <a:t>Ppto ejecutado en un 31%</a:t>
                      </a:r>
                      <a:endParaRPr lang="es-ES" sz="1000" b="0"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480511360"/>
                  </a:ext>
                </a:extLst>
              </a:tr>
              <a:tr h="845388">
                <a:tc>
                  <a:txBody>
                    <a:bodyPr/>
                    <a:lstStyle/>
                    <a:p>
                      <a:pPr algn="ctr" fontAlgn="ctr"/>
                      <a:r>
                        <a:rPr lang="es-CO" sz="1000" u="none" strike="noStrike" dirty="0">
                          <a:effectLst/>
                        </a:rPr>
                        <a:t>VIGILANCIA DE LAS PLAYAS DEL DISTRITO DE CARTAGENA DE INDIAS</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effectLst/>
                        </a:rPr>
                        <a:t>Con este proyecto se buscó el cumplimiento de las metas en el plan de Desarrollo Salvemos Juntos a Cartagena del programa : Vigilancia de las playas del Distrito de Cartagena de Indias</a:t>
                      </a:r>
                      <a:endParaRPr lang="es-ES" sz="1000" b="0"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X</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$ 3.802.794.999,00</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$ 3.264.504.558,00</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$ 3.019.832.877,81</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dirty="0" err="1">
                          <a:effectLst/>
                        </a:rPr>
                        <a:t>Ppto</a:t>
                      </a:r>
                      <a:r>
                        <a:rPr lang="es-ES" sz="1000" u="none" strike="noStrike" dirty="0">
                          <a:effectLst/>
                        </a:rPr>
                        <a:t> ejecutado en un 86%</a:t>
                      </a:r>
                      <a:endParaRPr lang="es-ES" sz="1000" b="0"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4386454"/>
                  </a:ext>
                </a:extLst>
              </a:tr>
              <a:tr h="845388">
                <a:tc>
                  <a:txBody>
                    <a:bodyPr/>
                    <a:lstStyle/>
                    <a:p>
                      <a:pPr algn="ctr" fontAlgn="ctr"/>
                      <a:r>
                        <a:rPr lang="es-CO" sz="1000" u="none" strike="noStrike" dirty="0">
                          <a:effectLst/>
                        </a:rPr>
                        <a:t>CONVIVENCIA PARA LA SEGURIDAD</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effectLst/>
                        </a:rPr>
                        <a:t>Con este proyecto se buscó el cumplimiento de las metas en el plan de Desarrollo Salvemos Juntos a Cartagena del programa: Convivencia para la seguridad</a:t>
                      </a:r>
                      <a:endParaRPr lang="es-ES" sz="1000" b="0"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X</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$ 200.000.000,00</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$ 174.900.000,00</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$ 174.900.000,00</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a:effectLst/>
                        </a:rPr>
                        <a:t>Ppto ejecutado en un 87%</a:t>
                      </a:r>
                      <a:endParaRPr lang="es-ES" sz="1000" b="0"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174163654"/>
                  </a:ext>
                </a:extLst>
              </a:tr>
              <a:tr h="434242">
                <a:tc>
                  <a:txBody>
                    <a:bodyPr/>
                    <a:lstStyle/>
                    <a:p>
                      <a:pPr algn="ctr" fontAlgn="ctr"/>
                      <a:r>
                        <a:rPr lang="es-CO" sz="1000" u="none" strike="noStrike" dirty="0">
                          <a:effectLst/>
                        </a:rPr>
                        <a:t>CANCELACION DÉFICIT INVERSION 2020</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a:effectLst/>
                        </a:rPr>
                        <a:t>Se buscó saldar el déficit pptal de Inversión venidero de la vigencia inmediatamente anterior</a:t>
                      </a:r>
                      <a:endParaRPr lang="es-ES" sz="1000" b="0"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X</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$ 235.772.607,00</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$ 235.772.607,00</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$ 0,00</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dirty="0" err="1">
                          <a:effectLst/>
                        </a:rPr>
                        <a:t>Ppto</a:t>
                      </a:r>
                      <a:r>
                        <a:rPr lang="es-ES" sz="1000" u="none" strike="noStrike" dirty="0">
                          <a:effectLst/>
                        </a:rPr>
                        <a:t> ejecutado en un 100%</a:t>
                      </a:r>
                      <a:endParaRPr lang="es-ES" sz="1000" b="0"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258647827"/>
                  </a:ext>
                </a:extLst>
              </a:tr>
            </a:tbl>
          </a:graphicData>
        </a:graphic>
      </p:graphicFrame>
      <p:graphicFrame>
        <p:nvGraphicFramePr>
          <p:cNvPr id="4" name="Tabla 3">
            <a:extLst>
              <a:ext uri="{FF2B5EF4-FFF2-40B4-BE49-F238E27FC236}">
                <a16:creationId xmlns:a16="http://schemas.microsoft.com/office/drawing/2014/main" id="{CA5F5FDF-FC98-4582-849C-514C7D9D44AE}"/>
              </a:ext>
            </a:extLst>
          </p:cNvPr>
          <p:cNvGraphicFramePr>
            <a:graphicFrameLocks noGrp="1"/>
          </p:cNvGraphicFramePr>
          <p:nvPr>
            <p:extLst>
              <p:ext uri="{D42A27DB-BD31-4B8C-83A1-F6EECF244321}">
                <p14:modId xmlns:p14="http://schemas.microsoft.com/office/powerpoint/2010/main" val="2874816402"/>
              </p:ext>
            </p:extLst>
          </p:nvPr>
        </p:nvGraphicFramePr>
        <p:xfrm>
          <a:off x="121919" y="1440586"/>
          <a:ext cx="11826241" cy="777329"/>
        </p:xfrm>
        <a:graphic>
          <a:graphicData uri="http://schemas.openxmlformats.org/drawingml/2006/table">
            <a:tbl>
              <a:tblPr>
                <a:tableStyleId>{93296810-A885-4BE3-A3E7-6D5BEEA58F35}</a:tableStyleId>
              </a:tblPr>
              <a:tblGrid>
                <a:gridCol w="2105605">
                  <a:extLst>
                    <a:ext uri="{9D8B030D-6E8A-4147-A177-3AD203B41FA5}">
                      <a16:colId xmlns:a16="http://schemas.microsoft.com/office/drawing/2014/main" val="2125676831"/>
                    </a:ext>
                  </a:extLst>
                </a:gridCol>
                <a:gridCol w="2276329">
                  <a:extLst>
                    <a:ext uri="{9D8B030D-6E8A-4147-A177-3AD203B41FA5}">
                      <a16:colId xmlns:a16="http://schemas.microsoft.com/office/drawing/2014/main" val="3527036154"/>
                    </a:ext>
                  </a:extLst>
                </a:gridCol>
                <a:gridCol w="853623">
                  <a:extLst>
                    <a:ext uri="{9D8B030D-6E8A-4147-A177-3AD203B41FA5}">
                      <a16:colId xmlns:a16="http://schemas.microsoft.com/office/drawing/2014/main" val="1014987372"/>
                    </a:ext>
                  </a:extLst>
                </a:gridCol>
                <a:gridCol w="1266209">
                  <a:extLst>
                    <a:ext uri="{9D8B030D-6E8A-4147-A177-3AD203B41FA5}">
                      <a16:colId xmlns:a16="http://schemas.microsoft.com/office/drawing/2014/main" val="3492847739"/>
                    </a:ext>
                  </a:extLst>
                </a:gridCol>
                <a:gridCol w="1266209">
                  <a:extLst>
                    <a:ext uri="{9D8B030D-6E8A-4147-A177-3AD203B41FA5}">
                      <a16:colId xmlns:a16="http://schemas.microsoft.com/office/drawing/2014/main" val="3794100906"/>
                    </a:ext>
                  </a:extLst>
                </a:gridCol>
                <a:gridCol w="1308888">
                  <a:extLst>
                    <a:ext uri="{9D8B030D-6E8A-4147-A177-3AD203B41FA5}">
                      <a16:colId xmlns:a16="http://schemas.microsoft.com/office/drawing/2014/main" val="1913732805"/>
                    </a:ext>
                  </a:extLst>
                </a:gridCol>
                <a:gridCol w="1312446">
                  <a:extLst>
                    <a:ext uri="{9D8B030D-6E8A-4147-A177-3AD203B41FA5}">
                      <a16:colId xmlns:a16="http://schemas.microsoft.com/office/drawing/2014/main" val="3329621165"/>
                    </a:ext>
                  </a:extLst>
                </a:gridCol>
                <a:gridCol w="1436932">
                  <a:extLst>
                    <a:ext uri="{9D8B030D-6E8A-4147-A177-3AD203B41FA5}">
                      <a16:colId xmlns:a16="http://schemas.microsoft.com/office/drawing/2014/main" val="1078661841"/>
                    </a:ext>
                  </a:extLst>
                </a:gridCol>
              </a:tblGrid>
              <a:tr h="344898">
                <a:tc rowSpan="3">
                  <a:txBody>
                    <a:bodyPr/>
                    <a:lstStyle/>
                    <a:p>
                      <a:pPr algn="ctr" fontAlgn="ctr"/>
                      <a:r>
                        <a:rPr lang="es-ES" sz="900" b="1" u="none" strike="noStrike" dirty="0">
                          <a:solidFill>
                            <a:schemeClr val="tx1"/>
                          </a:solidFill>
                          <a:effectLst/>
                        </a:rPr>
                        <a:t>DENOMINACIÓN DEL PPROYECTO DE INVERSIÓN 2021</a:t>
                      </a:r>
                      <a:endParaRPr lang="es-ES"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rowSpan="3">
                  <a:txBody>
                    <a:bodyPr/>
                    <a:lstStyle/>
                    <a:p>
                      <a:pPr algn="ctr" fontAlgn="ctr"/>
                      <a:r>
                        <a:rPr lang="es-ES" sz="900" b="1" u="none" strike="noStrike" dirty="0">
                          <a:solidFill>
                            <a:schemeClr val="tx1"/>
                          </a:solidFill>
                          <a:effectLst/>
                        </a:rPr>
                        <a:t>DESCRIPCIÓN DEL PROYECTO DE INVERSIÓN 2021</a:t>
                      </a:r>
                      <a:endParaRPr lang="es-ES"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gridSpan="2">
                  <a:txBody>
                    <a:bodyPr/>
                    <a:lstStyle/>
                    <a:p>
                      <a:pPr algn="ctr" fontAlgn="ctr"/>
                      <a:r>
                        <a:rPr lang="es-CO" sz="900" u="none" strike="noStrike" dirty="0">
                          <a:solidFill>
                            <a:schemeClr val="tx1"/>
                          </a:solidFill>
                          <a:effectLst/>
                        </a:rPr>
                        <a:t>ESTADO</a:t>
                      </a: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CO"/>
                    </a:p>
                  </a:txBody>
                  <a:tcPr/>
                </a:tc>
                <a:tc>
                  <a:txBody>
                    <a:bodyPr/>
                    <a:lstStyle/>
                    <a:p>
                      <a:pPr algn="ctr" fontAlgn="ctr"/>
                      <a:r>
                        <a:rPr lang="es-CO" sz="900" u="none" strike="noStrike" dirty="0">
                          <a:solidFill>
                            <a:schemeClr val="tx1"/>
                          </a:solidFill>
                          <a:effectLst/>
                        </a:rPr>
                        <a:t>VALOR DE LA APROPIACIÓN</a:t>
                      </a: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CO" sz="900" u="none" strike="noStrike" dirty="0">
                          <a:solidFill>
                            <a:schemeClr val="tx1"/>
                          </a:solidFill>
                          <a:effectLst/>
                        </a:rPr>
                        <a:t>VALOR DE LOS COMPROMISOS</a:t>
                      </a: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CO" sz="900" u="none" strike="noStrike" dirty="0">
                          <a:solidFill>
                            <a:schemeClr val="tx1"/>
                          </a:solidFill>
                          <a:effectLst/>
                        </a:rPr>
                        <a:t>VALOR DE LA OBLIGACIÓN</a:t>
                      </a: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rowSpan="3">
                  <a:txBody>
                    <a:bodyPr/>
                    <a:lstStyle/>
                    <a:p>
                      <a:pPr algn="ctr" fontAlgn="ctr"/>
                      <a:r>
                        <a:rPr lang="es-CO" sz="900" u="none" strike="noStrike" dirty="0">
                          <a:solidFill>
                            <a:schemeClr val="tx1"/>
                          </a:solidFill>
                          <a:effectLst/>
                        </a:rPr>
                        <a:t>OBSERVACIÓN</a:t>
                      </a: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499375555"/>
                  </a:ext>
                </a:extLst>
              </a:tr>
              <a:tr h="255871">
                <a:tc vMerge="1">
                  <a:txBody>
                    <a:bodyPr/>
                    <a:lstStyle/>
                    <a:p>
                      <a:endParaRPr lang="es-CO"/>
                    </a:p>
                  </a:txBody>
                  <a:tcPr/>
                </a:tc>
                <a:tc vMerge="1">
                  <a:txBody>
                    <a:bodyPr/>
                    <a:lstStyle/>
                    <a:p>
                      <a:endParaRPr lang="es-CO"/>
                    </a:p>
                  </a:txBody>
                  <a:tcPr/>
                </a:tc>
                <a:tc>
                  <a:txBody>
                    <a:bodyPr/>
                    <a:lstStyle/>
                    <a:p>
                      <a:pPr algn="ctr" fontAlgn="ctr"/>
                      <a:r>
                        <a:rPr lang="es-CO" sz="900" u="none" strike="noStrike">
                          <a:solidFill>
                            <a:schemeClr val="tx1"/>
                          </a:solidFill>
                          <a:effectLst/>
                        </a:rPr>
                        <a:t>EJECUTADO</a:t>
                      </a:r>
                      <a:endParaRPr lang="es-CO" sz="9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900" u="none" strike="noStrike">
                          <a:solidFill>
                            <a:schemeClr val="tx1"/>
                          </a:solidFill>
                          <a:effectLst/>
                        </a:rPr>
                        <a:t>EN PROCESO</a:t>
                      </a:r>
                      <a:endParaRPr lang="es-CO" sz="9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1061000024"/>
                  </a:ext>
                </a:extLst>
              </a:tr>
              <a:tr h="161168">
                <a:tc vMerge="1">
                  <a:txBody>
                    <a:bodyPr/>
                    <a:lstStyle/>
                    <a:p>
                      <a:endParaRPr lang="es-CO"/>
                    </a:p>
                  </a:txBody>
                  <a:tcPr/>
                </a:tc>
                <a:tc vMerge="1">
                  <a:txBody>
                    <a:bodyPr/>
                    <a:lstStyle/>
                    <a:p>
                      <a:endParaRPr lang="es-CO"/>
                    </a:p>
                  </a:txBody>
                  <a:tcPr/>
                </a:tc>
                <a:tc>
                  <a:txBody>
                    <a:bodyPr/>
                    <a:lstStyle/>
                    <a:p>
                      <a:pPr algn="ctr" fontAlgn="ctr"/>
                      <a:r>
                        <a:rPr lang="es-CO" sz="900" u="none" strike="noStrike">
                          <a:solidFill>
                            <a:schemeClr val="tx1"/>
                          </a:solidFill>
                          <a:effectLst/>
                        </a:rPr>
                        <a:t>[marque X]</a:t>
                      </a:r>
                      <a:endParaRPr lang="es-CO" sz="9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900" u="none" strike="noStrike">
                          <a:solidFill>
                            <a:schemeClr val="tx1"/>
                          </a:solidFill>
                          <a:effectLst/>
                        </a:rPr>
                        <a:t>[marque X]</a:t>
                      </a:r>
                      <a:endParaRPr lang="es-CO" sz="9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s-CO" sz="1100" u="none" strike="noStrike">
                          <a:solidFill>
                            <a:schemeClr val="tx1"/>
                          </a:solidFill>
                          <a:effectLst/>
                        </a:rPr>
                        <a:t> </a:t>
                      </a:r>
                      <a:endParaRPr lang="es-CO" sz="1100" b="0" i="0" u="none" strike="noStrike">
                        <a:solidFill>
                          <a:schemeClr val="tx1"/>
                        </a:solidFill>
                        <a:effectLst/>
                        <a:latin typeface="Calibri" panose="020F05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s-CO" sz="1100" u="none" strike="noStrike">
                          <a:solidFill>
                            <a:schemeClr val="tx1"/>
                          </a:solidFill>
                          <a:effectLst/>
                        </a:rPr>
                        <a:t> </a:t>
                      </a:r>
                      <a:endParaRPr lang="es-CO" sz="1100" b="0" i="0" u="none" strike="noStrike">
                        <a:solidFill>
                          <a:schemeClr val="tx1"/>
                        </a:solidFill>
                        <a:effectLst/>
                        <a:latin typeface="Calibri" panose="020F05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s-CO" sz="1100" u="none" strike="noStrike" dirty="0">
                          <a:solidFill>
                            <a:schemeClr val="tx1"/>
                          </a:solidFill>
                          <a:effectLst/>
                        </a:rPr>
                        <a:t> </a:t>
                      </a:r>
                      <a:endParaRPr lang="es-CO" sz="1100" b="0" i="0" u="none" strike="noStrike" dirty="0">
                        <a:solidFill>
                          <a:schemeClr val="tx1"/>
                        </a:solidFill>
                        <a:effectLst/>
                        <a:latin typeface="Calibri" panose="020F05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2261075003"/>
                  </a:ext>
                </a:extLst>
              </a:tr>
            </a:tbl>
          </a:graphicData>
        </a:graphic>
      </p:graphicFrame>
    </p:spTree>
    <p:extLst>
      <p:ext uri="{BB962C8B-B14F-4D97-AF65-F5344CB8AC3E}">
        <p14:creationId xmlns:p14="http://schemas.microsoft.com/office/powerpoint/2010/main" val="209399273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2" name="Tabla 1">
            <a:extLst>
              <a:ext uri="{FF2B5EF4-FFF2-40B4-BE49-F238E27FC236}">
                <a16:creationId xmlns:a16="http://schemas.microsoft.com/office/drawing/2014/main" id="{8D3F757B-3C22-478C-BDE3-3CBB72BB7F54}"/>
              </a:ext>
            </a:extLst>
          </p:cNvPr>
          <p:cNvGraphicFramePr>
            <a:graphicFrameLocks noGrp="1"/>
          </p:cNvGraphicFramePr>
          <p:nvPr>
            <p:extLst>
              <p:ext uri="{D42A27DB-BD31-4B8C-83A1-F6EECF244321}">
                <p14:modId xmlns:p14="http://schemas.microsoft.com/office/powerpoint/2010/main" val="655759001"/>
              </p:ext>
            </p:extLst>
          </p:nvPr>
        </p:nvGraphicFramePr>
        <p:xfrm>
          <a:off x="152400" y="2219509"/>
          <a:ext cx="11887199" cy="4638241"/>
        </p:xfrm>
        <a:graphic>
          <a:graphicData uri="http://schemas.openxmlformats.org/drawingml/2006/table">
            <a:tbl>
              <a:tblPr>
                <a:tableStyleId>{5C22544A-7EE6-4342-B048-85BDC9FD1C3A}</a:tableStyleId>
              </a:tblPr>
              <a:tblGrid>
                <a:gridCol w="2200507">
                  <a:extLst>
                    <a:ext uri="{9D8B030D-6E8A-4147-A177-3AD203B41FA5}">
                      <a16:colId xmlns:a16="http://schemas.microsoft.com/office/drawing/2014/main" val="3396362226"/>
                    </a:ext>
                  </a:extLst>
                </a:gridCol>
                <a:gridCol w="2566627">
                  <a:extLst>
                    <a:ext uri="{9D8B030D-6E8A-4147-A177-3AD203B41FA5}">
                      <a16:colId xmlns:a16="http://schemas.microsoft.com/office/drawing/2014/main" val="572573044"/>
                    </a:ext>
                  </a:extLst>
                </a:gridCol>
                <a:gridCol w="704397">
                  <a:extLst>
                    <a:ext uri="{9D8B030D-6E8A-4147-A177-3AD203B41FA5}">
                      <a16:colId xmlns:a16="http://schemas.microsoft.com/office/drawing/2014/main" val="3471586669"/>
                    </a:ext>
                  </a:extLst>
                </a:gridCol>
                <a:gridCol w="892097">
                  <a:extLst>
                    <a:ext uri="{9D8B030D-6E8A-4147-A177-3AD203B41FA5}">
                      <a16:colId xmlns:a16="http://schemas.microsoft.com/office/drawing/2014/main" val="3954393051"/>
                    </a:ext>
                  </a:extLst>
                </a:gridCol>
                <a:gridCol w="1323277">
                  <a:extLst>
                    <a:ext uri="{9D8B030D-6E8A-4147-A177-3AD203B41FA5}">
                      <a16:colId xmlns:a16="http://schemas.microsoft.com/office/drawing/2014/main" val="2461252894"/>
                    </a:ext>
                  </a:extLst>
                </a:gridCol>
                <a:gridCol w="1326995">
                  <a:extLst>
                    <a:ext uri="{9D8B030D-6E8A-4147-A177-3AD203B41FA5}">
                      <a16:colId xmlns:a16="http://schemas.microsoft.com/office/drawing/2014/main" val="1700663258"/>
                    </a:ext>
                  </a:extLst>
                </a:gridCol>
                <a:gridCol w="1371601">
                  <a:extLst>
                    <a:ext uri="{9D8B030D-6E8A-4147-A177-3AD203B41FA5}">
                      <a16:colId xmlns:a16="http://schemas.microsoft.com/office/drawing/2014/main" val="662644186"/>
                    </a:ext>
                  </a:extLst>
                </a:gridCol>
                <a:gridCol w="1501698">
                  <a:extLst>
                    <a:ext uri="{9D8B030D-6E8A-4147-A177-3AD203B41FA5}">
                      <a16:colId xmlns:a16="http://schemas.microsoft.com/office/drawing/2014/main" val="1829018095"/>
                    </a:ext>
                  </a:extLst>
                </a:gridCol>
              </a:tblGrid>
              <a:tr h="180541">
                <a:tc gridSpan="8">
                  <a:txBody>
                    <a:bodyPr/>
                    <a:lstStyle/>
                    <a:p>
                      <a:pPr algn="ctr" fontAlgn="ctr"/>
                      <a:r>
                        <a:rPr lang="es-CO" sz="900" u="none" strike="noStrike" dirty="0">
                          <a:effectLst/>
                        </a:rPr>
                        <a:t>VIGENCIA 2022</a:t>
                      </a:r>
                      <a:endParaRPr lang="es-CO" sz="9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114997351"/>
                  </a:ext>
                </a:extLst>
              </a:tr>
              <a:tr h="1134176">
                <a:tc>
                  <a:txBody>
                    <a:bodyPr/>
                    <a:lstStyle/>
                    <a:p>
                      <a:pPr algn="ctr" fontAlgn="ctr"/>
                      <a:r>
                        <a:rPr lang="es-ES" sz="1000" u="none" strike="noStrike" dirty="0">
                          <a:effectLst/>
                        </a:rPr>
                        <a:t>PROYECTO IMPLEMENTACIÓN Y SOSTENIMIENTO DE HERRAMIENTAS TECNOLÓGICAS PARA SEGURIDAD Y SOCORRO EN CARTAGENA DE INDIAS</a:t>
                      </a:r>
                      <a:endParaRPr lang="es-ES"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a:effectLst/>
                        </a:rPr>
                        <a:t>Con este proyecto se buscó el cumplimiento de las metas en el plan de Desarrollo Salvemos Juntos a Cartagena del programa Programa: Implementación Y Sostenimiento De Herramientas Tecnológicas Para Seguridad Y Socorro</a:t>
                      </a:r>
                      <a:endParaRPr lang="es-ES" sz="1000" b="0"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X</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$ 4.295.011.580,00</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$ 4.169.556.960,00</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$ 2.421.358.511,00</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a:effectLst/>
                        </a:rPr>
                        <a:t>El valor de la obligación del 2022 es menor al de los compromisos debido a que hubo recursos que quedaron en reservas para la siguiente vigencia</a:t>
                      </a:r>
                      <a:endParaRPr lang="es-ES" sz="1000" b="0"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15478068"/>
                  </a:ext>
                </a:extLst>
              </a:tr>
              <a:tr h="1134176">
                <a:tc>
                  <a:txBody>
                    <a:bodyPr/>
                    <a:lstStyle/>
                    <a:p>
                      <a:pPr algn="ctr" fontAlgn="ctr"/>
                      <a:r>
                        <a:rPr lang="es-ES" sz="1000" u="none" strike="noStrike" dirty="0">
                          <a:effectLst/>
                        </a:rPr>
                        <a:t>PROYECTO FORTALECIMIENTO LOGÍSTICO PARA LA SEGURIDAD, CONVIVENCIA, JUSTICIA Y SOCORRO EN  CARTAGENA DE INDIAS</a:t>
                      </a:r>
                      <a:endParaRPr lang="es-ES"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effectLst/>
                        </a:rPr>
                        <a:t>Con este proyecto se busca el cumplimiento de las metas en el plan de Desarrollo Salvemos Juntos a Cartagena del programa : Optimización De La Infraestructura Y Movilidad De Los Organismos De Seguridad Y Socorro</a:t>
                      </a:r>
                      <a:endParaRPr lang="es-ES" sz="1000" b="0"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X</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$ 4.681.788.173,00</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$ 4.568.541.303,00</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$ 4.452.370.169,00</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a:effectLst/>
                        </a:rPr>
                        <a:t>El valor de la obligación del 2022 es menor al de los compromisos debido a que hubo recursos que quedaron en reservas para la siguiente vigencia</a:t>
                      </a:r>
                      <a:endParaRPr lang="es-ES" sz="1000" b="0"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305987291"/>
                  </a:ext>
                </a:extLst>
              </a:tr>
              <a:tr h="1134176">
                <a:tc>
                  <a:txBody>
                    <a:bodyPr/>
                    <a:lstStyle/>
                    <a:p>
                      <a:pPr algn="ctr" fontAlgn="ctr"/>
                      <a:r>
                        <a:rPr lang="es-ES" sz="1000" u="none" strike="noStrike" dirty="0">
                          <a:effectLst/>
                        </a:rPr>
                        <a:t>PROYECTO IMPLEMENTACIÓN DEL PROGRAMA VIGILANCIA DE LAS PLAYAS DEL DISTRITO DE  CARTAGENA DE INDIAS</a:t>
                      </a:r>
                      <a:endParaRPr lang="es-ES"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effectLst/>
                        </a:rPr>
                        <a:t>Con este proyecto se busca el cumplimiento de las metas en el plan de Desarrollo Salvemos Juntos a Cartagena del programa: Vigilancia de las playas del Distrito de Cartagena de Indias</a:t>
                      </a:r>
                      <a:endParaRPr lang="es-ES" sz="1000" b="0"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X</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$ 2.143.358.775,00</a:t>
                      </a:r>
                      <a:endParaRPr lang="es-CO"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$ 1.420.946.749,00</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$ 1.326.969.341,00</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dirty="0">
                          <a:effectLst/>
                        </a:rPr>
                        <a:t>El valor de la obligación del 2022 es menor al de los compromisos debido a que hubo recursos que quedaron en reservas para la siguiente vigencia</a:t>
                      </a:r>
                      <a:endParaRPr lang="es-ES" sz="1000" b="0"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925890415"/>
                  </a:ext>
                </a:extLst>
              </a:tr>
              <a:tr h="712157">
                <a:tc>
                  <a:txBody>
                    <a:bodyPr/>
                    <a:lstStyle/>
                    <a:p>
                      <a:pPr algn="ctr" fontAlgn="ctr"/>
                      <a:r>
                        <a:rPr lang="es-ES" sz="1000" u="none" strike="noStrike" dirty="0">
                          <a:effectLst/>
                        </a:rPr>
                        <a:t>PROYECTO CONSTRUCCIÓN DE CONVIVENCIA PARA LA SEGURIDAD EN CARTAGENA DE INDIAS</a:t>
                      </a:r>
                      <a:endParaRPr lang="es-ES" sz="1000" b="1"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effectLst/>
                        </a:rPr>
                        <a:t>Con este proyecto se busca el cumplimiento de las metas en el plan de Desarrollo Salvemos Juntos a Cartagena del programa : Convivencia para la seguridad</a:t>
                      </a:r>
                      <a:endParaRPr lang="es-ES" sz="1000" b="0"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X</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$ 300.000.000,00</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$ 268.531.620,00</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$ 268.531.620,00</a:t>
                      </a:r>
                      <a:endParaRPr lang="es-CO" sz="1000" b="1" i="0" u="none" strike="noStrike">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dirty="0">
                          <a:effectLst/>
                        </a:rPr>
                        <a:t>Fue ejecutado en un 90%</a:t>
                      </a:r>
                      <a:endParaRPr lang="es-ES" sz="1000" b="0" i="0" u="none" strike="noStrike" dirty="0">
                        <a:solidFill>
                          <a:srgbClr val="000000"/>
                        </a:solidFill>
                        <a:effectLst/>
                        <a:latin typeface="Calibri Light" panose="020F03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913716033"/>
                  </a:ext>
                </a:extLst>
              </a:tr>
            </a:tbl>
          </a:graphicData>
        </a:graphic>
      </p:graphicFrame>
      <p:graphicFrame>
        <p:nvGraphicFramePr>
          <p:cNvPr id="4" name="Tabla 3">
            <a:extLst>
              <a:ext uri="{FF2B5EF4-FFF2-40B4-BE49-F238E27FC236}">
                <a16:creationId xmlns:a16="http://schemas.microsoft.com/office/drawing/2014/main" id="{A6DD0960-D1E3-4B61-9777-FBD92B672E73}"/>
              </a:ext>
            </a:extLst>
          </p:cNvPr>
          <p:cNvGraphicFramePr>
            <a:graphicFrameLocks noGrp="1"/>
          </p:cNvGraphicFramePr>
          <p:nvPr>
            <p:extLst>
              <p:ext uri="{D42A27DB-BD31-4B8C-83A1-F6EECF244321}">
                <p14:modId xmlns:p14="http://schemas.microsoft.com/office/powerpoint/2010/main" val="3313706570"/>
              </p:ext>
            </p:extLst>
          </p:nvPr>
        </p:nvGraphicFramePr>
        <p:xfrm>
          <a:off x="152398" y="1456464"/>
          <a:ext cx="11887200" cy="767854"/>
        </p:xfrm>
        <a:graphic>
          <a:graphicData uri="http://schemas.openxmlformats.org/drawingml/2006/table">
            <a:tbl>
              <a:tblPr>
                <a:tableStyleId>{93296810-A885-4BE3-A3E7-6D5BEEA58F35}</a:tableStyleId>
              </a:tblPr>
              <a:tblGrid>
                <a:gridCol w="2116458">
                  <a:extLst>
                    <a:ext uri="{9D8B030D-6E8A-4147-A177-3AD203B41FA5}">
                      <a16:colId xmlns:a16="http://schemas.microsoft.com/office/drawing/2014/main" val="2125676831"/>
                    </a:ext>
                  </a:extLst>
                </a:gridCol>
                <a:gridCol w="2587373">
                  <a:extLst>
                    <a:ext uri="{9D8B030D-6E8A-4147-A177-3AD203B41FA5}">
                      <a16:colId xmlns:a16="http://schemas.microsoft.com/office/drawing/2014/main" val="3527036154"/>
                    </a:ext>
                  </a:extLst>
                </a:gridCol>
                <a:gridCol w="777894">
                  <a:extLst>
                    <a:ext uri="{9D8B030D-6E8A-4147-A177-3AD203B41FA5}">
                      <a16:colId xmlns:a16="http://schemas.microsoft.com/office/drawing/2014/main" val="1014987372"/>
                    </a:ext>
                  </a:extLst>
                </a:gridCol>
                <a:gridCol w="911595">
                  <a:extLst>
                    <a:ext uri="{9D8B030D-6E8A-4147-A177-3AD203B41FA5}">
                      <a16:colId xmlns:a16="http://schemas.microsoft.com/office/drawing/2014/main" val="3492847739"/>
                    </a:ext>
                  </a:extLst>
                </a:gridCol>
                <a:gridCol w="1300542">
                  <a:extLst>
                    <a:ext uri="{9D8B030D-6E8A-4147-A177-3AD203B41FA5}">
                      <a16:colId xmlns:a16="http://schemas.microsoft.com/office/drawing/2014/main" val="3794100906"/>
                    </a:ext>
                  </a:extLst>
                </a:gridCol>
                <a:gridCol w="1337007">
                  <a:extLst>
                    <a:ext uri="{9D8B030D-6E8A-4147-A177-3AD203B41FA5}">
                      <a16:colId xmlns:a16="http://schemas.microsoft.com/office/drawing/2014/main" val="1913732805"/>
                    </a:ext>
                  </a:extLst>
                </a:gridCol>
                <a:gridCol w="1324852">
                  <a:extLst>
                    <a:ext uri="{9D8B030D-6E8A-4147-A177-3AD203B41FA5}">
                      <a16:colId xmlns:a16="http://schemas.microsoft.com/office/drawing/2014/main" val="3329621165"/>
                    </a:ext>
                  </a:extLst>
                </a:gridCol>
                <a:gridCol w="1531479">
                  <a:extLst>
                    <a:ext uri="{9D8B030D-6E8A-4147-A177-3AD203B41FA5}">
                      <a16:colId xmlns:a16="http://schemas.microsoft.com/office/drawing/2014/main" val="1078661841"/>
                    </a:ext>
                  </a:extLst>
                </a:gridCol>
              </a:tblGrid>
              <a:tr h="315819">
                <a:tc rowSpan="3">
                  <a:txBody>
                    <a:bodyPr/>
                    <a:lstStyle/>
                    <a:p>
                      <a:pPr algn="ctr" fontAlgn="ctr"/>
                      <a:r>
                        <a:rPr lang="es-ES" sz="900" b="1" u="none" strike="noStrike" dirty="0">
                          <a:solidFill>
                            <a:schemeClr val="tx1"/>
                          </a:solidFill>
                          <a:effectLst/>
                        </a:rPr>
                        <a:t>DENOMINACIÓN DEL PPROYECTO DE INVERSIÓN 2022</a:t>
                      </a:r>
                      <a:endParaRPr lang="es-ES"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rowSpan="3">
                  <a:txBody>
                    <a:bodyPr/>
                    <a:lstStyle/>
                    <a:p>
                      <a:pPr algn="ctr" fontAlgn="ctr"/>
                      <a:r>
                        <a:rPr lang="es-ES" sz="900" b="1" u="none" strike="noStrike" dirty="0">
                          <a:solidFill>
                            <a:schemeClr val="tx1"/>
                          </a:solidFill>
                          <a:effectLst/>
                        </a:rPr>
                        <a:t>DESCRIPCIÓN DEL PROYECTO DE INVERSIÓN 2022</a:t>
                      </a:r>
                      <a:endParaRPr lang="es-ES"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gridSpan="2">
                  <a:txBody>
                    <a:bodyPr/>
                    <a:lstStyle/>
                    <a:p>
                      <a:pPr algn="ctr" fontAlgn="ctr"/>
                      <a:r>
                        <a:rPr lang="es-CO" sz="900" u="none" strike="noStrike" dirty="0">
                          <a:solidFill>
                            <a:schemeClr val="tx1"/>
                          </a:solidFill>
                          <a:effectLst/>
                        </a:rPr>
                        <a:t>ESTADO</a:t>
                      </a: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s-CO"/>
                    </a:p>
                  </a:txBody>
                  <a:tcPr/>
                </a:tc>
                <a:tc>
                  <a:txBody>
                    <a:bodyPr/>
                    <a:lstStyle/>
                    <a:p>
                      <a:pPr algn="ctr" fontAlgn="ctr"/>
                      <a:r>
                        <a:rPr lang="es-CO" sz="900" u="none" strike="noStrike" dirty="0">
                          <a:solidFill>
                            <a:schemeClr val="tx1"/>
                          </a:solidFill>
                          <a:effectLst/>
                        </a:rPr>
                        <a:t>VALOR DE LA APROPIACIÓN</a:t>
                      </a: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CO" sz="900" u="none" strike="noStrike" dirty="0">
                          <a:solidFill>
                            <a:schemeClr val="tx1"/>
                          </a:solidFill>
                          <a:effectLst/>
                        </a:rPr>
                        <a:t>VALOR DE LOS COMPROMISOS</a:t>
                      </a: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ctr"/>
                      <a:r>
                        <a:rPr lang="es-CO" sz="900" u="none" strike="noStrike" dirty="0">
                          <a:solidFill>
                            <a:schemeClr val="tx1"/>
                          </a:solidFill>
                          <a:effectLst/>
                        </a:rPr>
                        <a:t>VALOR DE LA OBLIGACIÓN</a:t>
                      </a: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rowSpan="3">
                  <a:txBody>
                    <a:bodyPr/>
                    <a:lstStyle/>
                    <a:p>
                      <a:pPr algn="ctr" fontAlgn="ctr"/>
                      <a:r>
                        <a:rPr lang="es-CO" sz="900" u="none" strike="noStrike" dirty="0">
                          <a:solidFill>
                            <a:schemeClr val="tx1"/>
                          </a:solidFill>
                          <a:effectLst/>
                        </a:rPr>
                        <a:t>OBSERVACIÓN</a:t>
                      </a: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499375555"/>
                  </a:ext>
                </a:extLst>
              </a:tr>
              <a:tr h="275475">
                <a:tc vMerge="1">
                  <a:txBody>
                    <a:bodyPr/>
                    <a:lstStyle/>
                    <a:p>
                      <a:endParaRPr lang="es-CO"/>
                    </a:p>
                  </a:txBody>
                  <a:tcPr/>
                </a:tc>
                <a:tc vMerge="1">
                  <a:txBody>
                    <a:bodyPr/>
                    <a:lstStyle/>
                    <a:p>
                      <a:endParaRPr lang="es-CO"/>
                    </a:p>
                  </a:txBody>
                  <a:tcPr/>
                </a:tc>
                <a:tc>
                  <a:txBody>
                    <a:bodyPr/>
                    <a:lstStyle/>
                    <a:p>
                      <a:pPr algn="ctr" fontAlgn="ctr"/>
                      <a:r>
                        <a:rPr lang="es-CO" sz="900" u="none" strike="noStrike">
                          <a:solidFill>
                            <a:schemeClr val="tx1"/>
                          </a:solidFill>
                          <a:effectLst/>
                        </a:rPr>
                        <a:t>EJECUTADO</a:t>
                      </a:r>
                      <a:endParaRPr lang="es-CO" sz="9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900" u="none" strike="noStrike">
                          <a:solidFill>
                            <a:schemeClr val="tx1"/>
                          </a:solidFill>
                          <a:effectLst/>
                        </a:rPr>
                        <a:t>EN PROCESO</a:t>
                      </a:r>
                      <a:endParaRPr lang="es-CO" sz="9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s-CO" sz="900" b="1" i="0" u="none" strike="noStrike" dirty="0">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1061000024"/>
                  </a:ext>
                </a:extLst>
              </a:tr>
              <a:tr h="171720">
                <a:tc vMerge="1">
                  <a:txBody>
                    <a:bodyPr/>
                    <a:lstStyle/>
                    <a:p>
                      <a:endParaRPr lang="es-CO"/>
                    </a:p>
                  </a:txBody>
                  <a:tcPr/>
                </a:tc>
                <a:tc vMerge="1">
                  <a:txBody>
                    <a:bodyPr/>
                    <a:lstStyle/>
                    <a:p>
                      <a:endParaRPr lang="es-CO"/>
                    </a:p>
                  </a:txBody>
                  <a:tcPr/>
                </a:tc>
                <a:tc>
                  <a:txBody>
                    <a:bodyPr/>
                    <a:lstStyle/>
                    <a:p>
                      <a:pPr algn="ctr" fontAlgn="ctr"/>
                      <a:r>
                        <a:rPr lang="es-CO" sz="900" u="none" strike="noStrike">
                          <a:solidFill>
                            <a:schemeClr val="tx1"/>
                          </a:solidFill>
                          <a:effectLst/>
                        </a:rPr>
                        <a:t>[marque X]</a:t>
                      </a:r>
                      <a:endParaRPr lang="es-CO" sz="9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900" u="none" strike="noStrike">
                          <a:solidFill>
                            <a:schemeClr val="tx1"/>
                          </a:solidFill>
                          <a:effectLst/>
                        </a:rPr>
                        <a:t>[marque X]</a:t>
                      </a:r>
                      <a:endParaRPr lang="es-CO" sz="900" b="1" i="0" u="none" strike="noStrike">
                        <a:solidFill>
                          <a:schemeClr val="tx1"/>
                        </a:solidFill>
                        <a:effectLst/>
                        <a:latin typeface="Calibri Light" panose="020F03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s-CO" sz="1100" u="none" strike="noStrike" dirty="0">
                          <a:solidFill>
                            <a:schemeClr val="tx1"/>
                          </a:solidFill>
                          <a:effectLst/>
                        </a:rPr>
                        <a:t> </a:t>
                      </a:r>
                      <a:endParaRPr lang="es-CO" sz="1100" b="0" i="0" u="none" strike="noStrike" dirty="0">
                        <a:solidFill>
                          <a:schemeClr val="tx1"/>
                        </a:solidFill>
                        <a:effectLst/>
                        <a:latin typeface="Calibri" panose="020F05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s-CO" sz="1100" u="none" strike="noStrike" dirty="0">
                          <a:solidFill>
                            <a:schemeClr val="tx1"/>
                          </a:solidFill>
                          <a:effectLst/>
                        </a:rPr>
                        <a:t> </a:t>
                      </a:r>
                      <a:endParaRPr lang="es-CO" sz="1100" b="0" i="0" u="none" strike="noStrike" dirty="0">
                        <a:solidFill>
                          <a:schemeClr val="tx1"/>
                        </a:solidFill>
                        <a:effectLst/>
                        <a:latin typeface="Calibri" panose="020F05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s-CO" sz="1100" u="none" strike="noStrike" dirty="0">
                          <a:solidFill>
                            <a:schemeClr val="tx1"/>
                          </a:solidFill>
                          <a:effectLst/>
                        </a:rPr>
                        <a:t> </a:t>
                      </a:r>
                      <a:endParaRPr lang="es-CO" sz="1100" b="0" i="0" u="none" strike="noStrike" dirty="0">
                        <a:solidFill>
                          <a:schemeClr val="tx1"/>
                        </a:solidFill>
                        <a:effectLst/>
                        <a:latin typeface="Calibri" panose="020F0502020204030204" pitchFamily="34" charset="0"/>
                      </a:endParaRPr>
                    </a:p>
                  </a:txBody>
                  <a:tcPr marL="8920" marR="8920" marT="89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2261075003"/>
                  </a:ext>
                </a:extLst>
              </a:tr>
            </a:tbl>
          </a:graphicData>
        </a:graphic>
      </p:graphicFrame>
    </p:spTree>
    <p:extLst>
      <p:ext uri="{BB962C8B-B14F-4D97-AF65-F5344CB8AC3E}">
        <p14:creationId xmlns:p14="http://schemas.microsoft.com/office/powerpoint/2010/main" val="191630685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9" name="Tabla 8">
            <a:extLst>
              <a:ext uri="{FF2B5EF4-FFF2-40B4-BE49-F238E27FC236}">
                <a16:creationId xmlns:a16="http://schemas.microsoft.com/office/drawing/2014/main" id="{34B4FA55-C28C-4A6F-B3A0-272E4B9BCA21}"/>
              </a:ext>
            </a:extLst>
          </p:cNvPr>
          <p:cNvGraphicFramePr>
            <a:graphicFrameLocks noGrp="1"/>
          </p:cNvGraphicFramePr>
          <p:nvPr>
            <p:extLst>
              <p:ext uri="{D42A27DB-BD31-4B8C-83A1-F6EECF244321}">
                <p14:modId xmlns:p14="http://schemas.microsoft.com/office/powerpoint/2010/main" val="902204732"/>
              </p:ext>
            </p:extLst>
          </p:nvPr>
        </p:nvGraphicFramePr>
        <p:xfrm>
          <a:off x="182881" y="1524000"/>
          <a:ext cx="11785597" cy="5691462"/>
        </p:xfrm>
        <a:graphic>
          <a:graphicData uri="http://schemas.openxmlformats.org/drawingml/2006/table">
            <a:tbl>
              <a:tblPr>
                <a:tableStyleId>{93296810-A885-4BE3-A3E7-6D5BEEA58F35}</a:tableStyleId>
              </a:tblPr>
              <a:tblGrid>
                <a:gridCol w="1982123">
                  <a:extLst>
                    <a:ext uri="{9D8B030D-6E8A-4147-A177-3AD203B41FA5}">
                      <a16:colId xmlns:a16="http://schemas.microsoft.com/office/drawing/2014/main" val="967220135"/>
                    </a:ext>
                  </a:extLst>
                </a:gridCol>
                <a:gridCol w="2142835">
                  <a:extLst>
                    <a:ext uri="{9D8B030D-6E8A-4147-A177-3AD203B41FA5}">
                      <a16:colId xmlns:a16="http://schemas.microsoft.com/office/drawing/2014/main" val="641478468"/>
                    </a:ext>
                  </a:extLst>
                </a:gridCol>
                <a:gridCol w="803564">
                  <a:extLst>
                    <a:ext uri="{9D8B030D-6E8A-4147-A177-3AD203B41FA5}">
                      <a16:colId xmlns:a16="http://schemas.microsoft.com/office/drawing/2014/main" val="545674525"/>
                    </a:ext>
                  </a:extLst>
                </a:gridCol>
                <a:gridCol w="1366058">
                  <a:extLst>
                    <a:ext uri="{9D8B030D-6E8A-4147-A177-3AD203B41FA5}">
                      <a16:colId xmlns:a16="http://schemas.microsoft.com/office/drawing/2014/main" val="3614466561"/>
                    </a:ext>
                  </a:extLst>
                </a:gridCol>
                <a:gridCol w="1379450">
                  <a:extLst>
                    <a:ext uri="{9D8B030D-6E8A-4147-A177-3AD203B41FA5}">
                      <a16:colId xmlns:a16="http://schemas.microsoft.com/office/drawing/2014/main" val="2868999553"/>
                    </a:ext>
                  </a:extLst>
                </a:gridCol>
                <a:gridCol w="1379450">
                  <a:extLst>
                    <a:ext uri="{9D8B030D-6E8A-4147-A177-3AD203B41FA5}">
                      <a16:colId xmlns:a16="http://schemas.microsoft.com/office/drawing/2014/main" val="532783822"/>
                    </a:ext>
                  </a:extLst>
                </a:gridCol>
                <a:gridCol w="1379450">
                  <a:extLst>
                    <a:ext uri="{9D8B030D-6E8A-4147-A177-3AD203B41FA5}">
                      <a16:colId xmlns:a16="http://schemas.microsoft.com/office/drawing/2014/main" val="2817598811"/>
                    </a:ext>
                  </a:extLst>
                </a:gridCol>
                <a:gridCol w="1352667">
                  <a:extLst>
                    <a:ext uri="{9D8B030D-6E8A-4147-A177-3AD203B41FA5}">
                      <a16:colId xmlns:a16="http://schemas.microsoft.com/office/drawing/2014/main" val="1979712224"/>
                    </a:ext>
                  </a:extLst>
                </a:gridCol>
              </a:tblGrid>
              <a:tr h="468284">
                <a:tc rowSpan="3">
                  <a:txBody>
                    <a:bodyPr/>
                    <a:lstStyle/>
                    <a:p>
                      <a:pPr algn="ctr" fontAlgn="ctr"/>
                      <a:r>
                        <a:rPr lang="es-ES" sz="900" b="1" u="none" strike="noStrike" dirty="0">
                          <a:effectLst/>
                        </a:rPr>
                        <a:t>DENOMINACIÓN DEL PPROYECTO DE INVERSIÓN 2023</a:t>
                      </a:r>
                      <a:endParaRPr lang="es-ES" sz="9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rowSpan="3">
                  <a:txBody>
                    <a:bodyPr/>
                    <a:lstStyle/>
                    <a:p>
                      <a:pPr algn="ctr" fontAlgn="ctr"/>
                      <a:r>
                        <a:rPr lang="es-ES" sz="900" b="1" u="none" strike="noStrike" dirty="0">
                          <a:effectLst/>
                        </a:rPr>
                        <a:t>DESCRIPCIÓN DEL PROYECTO DE INVERSIÓN 2023</a:t>
                      </a:r>
                      <a:endParaRPr lang="es-ES" sz="9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gridSpan="2">
                  <a:txBody>
                    <a:bodyPr/>
                    <a:lstStyle/>
                    <a:p>
                      <a:pPr algn="ctr" fontAlgn="ctr"/>
                      <a:r>
                        <a:rPr lang="es-CO" sz="900" u="none" strike="noStrike" dirty="0">
                          <a:effectLst/>
                        </a:rPr>
                        <a:t>ESTADO</a:t>
                      </a:r>
                      <a:endParaRPr lang="es-CO" sz="9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hMerge="1">
                  <a:txBody>
                    <a:bodyPr/>
                    <a:lstStyle/>
                    <a:p>
                      <a:endParaRPr lang="es-CO"/>
                    </a:p>
                  </a:txBody>
                  <a:tcPr/>
                </a:tc>
                <a:tc>
                  <a:txBody>
                    <a:bodyPr/>
                    <a:lstStyle/>
                    <a:p>
                      <a:pPr algn="ctr" fontAlgn="ctr"/>
                      <a:r>
                        <a:rPr lang="es-CO" sz="900" u="none" strike="noStrike" dirty="0">
                          <a:effectLst/>
                        </a:rPr>
                        <a:t>VALOR DE LA APROPIACIÓN</a:t>
                      </a:r>
                      <a:endParaRPr lang="es-CO" sz="9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CO" sz="900" u="none" strike="noStrike">
                          <a:effectLst/>
                        </a:rPr>
                        <a:t>VALOR DE LOS COMPROMISOS</a:t>
                      </a:r>
                      <a:endParaRPr lang="es-CO" sz="900" b="1" i="0" u="none" strike="noStrike">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CO" sz="900" u="none" strike="noStrike" dirty="0">
                          <a:effectLst/>
                        </a:rPr>
                        <a:t>VALOR DE LA OBLIGACIÓN</a:t>
                      </a:r>
                      <a:endParaRPr lang="es-CO" sz="9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rowSpan="3">
                  <a:txBody>
                    <a:bodyPr/>
                    <a:lstStyle/>
                    <a:p>
                      <a:pPr algn="ctr" fontAlgn="ctr"/>
                      <a:r>
                        <a:rPr lang="es-CO" sz="900" u="none" strike="noStrike" dirty="0">
                          <a:effectLst/>
                        </a:rPr>
                        <a:t>OBSERVACIÓN</a:t>
                      </a:r>
                      <a:endParaRPr lang="es-CO" sz="9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extLst>
                  <a:ext uri="{0D108BD9-81ED-4DB2-BD59-A6C34878D82A}">
                    <a16:rowId xmlns:a16="http://schemas.microsoft.com/office/drawing/2014/main" val="1956200879"/>
                  </a:ext>
                </a:extLst>
              </a:tr>
              <a:tr h="328236">
                <a:tc vMerge="1">
                  <a:txBody>
                    <a:bodyPr/>
                    <a:lstStyle/>
                    <a:p>
                      <a:endParaRPr lang="es-CO"/>
                    </a:p>
                  </a:txBody>
                  <a:tcPr/>
                </a:tc>
                <a:tc vMerge="1">
                  <a:txBody>
                    <a:bodyPr/>
                    <a:lstStyle/>
                    <a:p>
                      <a:endParaRPr lang="es-CO"/>
                    </a:p>
                  </a:txBody>
                  <a:tcPr/>
                </a:tc>
                <a:tc>
                  <a:txBody>
                    <a:bodyPr/>
                    <a:lstStyle/>
                    <a:p>
                      <a:pPr algn="ctr" fontAlgn="ctr"/>
                      <a:r>
                        <a:rPr lang="es-CO" sz="900" u="none" strike="noStrike" dirty="0">
                          <a:effectLst/>
                        </a:rPr>
                        <a:t>EJECUTADO</a:t>
                      </a:r>
                      <a:endParaRPr lang="es-CO" sz="9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900" u="none" strike="noStrike" dirty="0">
                          <a:effectLst/>
                        </a:rPr>
                        <a:t>EN PROCESO</a:t>
                      </a:r>
                      <a:endParaRPr lang="es-CO" sz="9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endParaRPr lang="es-CO" sz="9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endParaRPr lang="es-CO" sz="9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endParaRPr lang="es-CO" sz="9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vMerge="1">
                  <a:txBody>
                    <a:bodyPr/>
                    <a:lstStyle/>
                    <a:p>
                      <a:endParaRPr lang="es-CO"/>
                    </a:p>
                  </a:txBody>
                  <a:tcPr/>
                </a:tc>
                <a:extLst>
                  <a:ext uri="{0D108BD9-81ED-4DB2-BD59-A6C34878D82A}">
                    <a16:rowId xmlns:a16="http://schemas.microsoft.com/office/drawing/2014/main" val="1697436076"/>
                  </a:ext>
                </a:extLst>
              </a:tr>
              <a:tr h="218825">
                <a:tc vMerge="1">
                  <a:txBody>
                    <a:bodyPr/>
                    <a:lstStyle/>
                    <a:p>
                      <a:endParaRPr lang="es-CO"/>
                    </a:p>
                  </a:txBody>
                  <a:tcPr/>
                </a:tc>
                <a:tc vMerge="1">
                  <a:txBody>
                    <a:bodyPr/>
                    <a:lstStyle/>
                    <a:p>
                      <a:endParaRPr lang="es-CO"/>
                    </a:p>
                  </a:txBody>
                  <a:tcPr/>
                </a:tc>
                <a:tc>
                  <a:txBody>
                    <a:bodyPr/>
                    <a:lstStyle/>
                    <a:p>
                      <a:pPr algn="ctr" fontAlgn="ctr"/>
                      <a:r>
                        <a:rPr lang="es-CO" sz="900" u="none" strike="noStrike">
                          <a:effectLst/>
                        </a:rPr>
                        <a:t>[marque X]</a:t>
                      </a:r>
                      <a:endParaRPr lang="es-CO" sz="900" b="1" i="0" u="none" strike="noStrike">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900" u="none" strike="noStrike">
                          <a:effectLst/>
                        </a:rPr>
                        <a:t>[marque X]</a:t>
                      </a:r>
                      <a:endParaRPr lang="es-CO" sz="900" b="1" i="0" u="none" strike="noStrike">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s-CO" sz="1200" u="none" strike="noStrike" dirty="0">
                          <a:effectLst/>
                        </a:rPr>
                        <a:t> </a:t>
                      </a:r>
                      <a:endParaRPr lang="es-CO" sz="1200" b="0" i="0" u="none" strike="noStrike" dirty="0">
                        <a:solidFill>
                          <a:srgbClr val="000000"/>
                        </a:solidFill>
                        <a:effectLst/>
                        <a:latin typeface="Calibri" panose="020F05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s-CO" sz="1200" u="none" strike="noStrike" dirty="0">
                          <a:effectLst/>
                        </a:rPr>
                        <a:t> </a:t>
                      </a:r>
                      <a:endParaRPr lang="es-CO" sz="1200" b="0" i="0" u="none" strike="noStrike" dirty="0">
                        <a:solidFill>
                          <a:srgbClr val="000000"/>
                        </a:solidFill>
                        <a:effectLst/>
                        <a:latin typeface="Calibri" panose="020F05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s-CO" sz="1200" u="none" strike="noStrike">
                          <a:effectLst/>
                        </a:rPr>
                        <a:t> </a:t>
                      </a:r>
                      <a:endParaRPr lang="es-CO" sz="1200" b="0" i="0" u="none" strike="noStrike">
                        <a:solidFill>
                          <a:srgbClr val="000000"/>
                        </a:solidFill>
                        <a:effectLst/>
                        <a:latin typeface="Calibri" panose="020F05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735144059"/>
                  </a:ext>
                </a:extLst>
              </a:tr>
              <a:tr h="218825">
                <a:tc gridSpan="8">
                  <a:txBody>
                    <a:bodyPr/>
                    <a:lstStyle/>
                    <a:p>
                      <a:pPr algn="ctr" fontAlgn="ctr"/>
                      <a:r>
                        <a:rPr lang="es-CO" sz="900" u="none" strike="noStrike" dirty="0">
                          <a:effectLst/>
                        </a:rPr>
                        <a:t>VIGENCIA 2023</a:t>
                      </a:r>
                      <a:endParaRPr lang="es-CO" sz="9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888693014"/>
                  </a:ext>
                </a:extLst>
              </a:tr>
              <a:tr h="1143500">
                <a:tc>
                  <a:txBody>
                    <a:bodyPr/>
                    <a:lstStyle/>
                    <a:p>
                      <a:pPr algn="ctr" fontAlgn="ctr"/>
                      <a:r>
                        <a:rPr lang="es-ES" sz="1000" u="none" strike="noStrike" dirty="0">
                          <a:effectLst/>
                        </a:rPr>
                        <a:t>PROYECTO IMPLEMENTACIÓN Y SOSTENIMIENTO DE HERRAMIENTAS TECNOLÓGICAS PARA SEGURIDAD Y SOCORRO EN CARTAGENA DE INDIAS</a:t>
                      </a:r>
                      <a:endParaRPr lang="es-ES"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effectLst/>
                        </a:rPr>
                        <a:t>Con este proyecto se busca el cumplimiento de las metas en el plan de Desarrollo Salvemos Juntos a Cartagena del programa: Implementación Y Sostenimiento De Herramientas Tecnológicas Para Seguridad Y Socorro</a:t>
                      </a:r>
                      <a:endParaRPr lang="es-ES" sz="1000" b="0"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a:t>
                      </a:r>
                      <a:endParaRPr lang="es-CO"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X</a:t>
                      </a:r>
                      <a:endParaRPr lang="es-CO"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$ 15.623.244.006,97</a:t>
                      </a:r>
                      <a:endParaRPr lang="es-CO"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$ 11.673.898.519,00</a:t>
                      </a:r>
                      <a:endParaRPr lang="es-CO" sz="1000" b="1" i="0" u="none" strike="noStrike">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$ 5.997.200.761,00</a:t>
                      </a:r>
                      <a:endParaRPr lang="es-CO" sz="1000" b="1" i="0" u="none" strike="noStrike">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a:effectLst/>
                        </a:rPr>
                        <a:t>En ejecución Hasta 31 de Diciembre</a:t>
                      </a:r>
                      <a:endParaRPr lang="es-ES" sz="1000" b="1" i="0" u="none" strike="noStrike">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784254975"/>
                  </a:ext>
                </a:extLst>
              </a:tr>
              <a:tr h="1001931">
                <a:tc>
                  <a:txBody>
                    <a:bodyPr/>
                    <a:lstStyle/>
                    <a:p>
                      <a:pPr algn="ctr" fontAlgn="ctr"/>
                      <a:r>
                        <a:rPr lang="es-ES" sz="1000" u="none" strike="noStrike" dirty="0">
                          <a:effectLst/>
                        </a:rPr>
                        <a:t>PROYECTO FORTALECIMIENTO LOGÍSTICO PARA LA SEGURIDAD, CONVIVENCIA, JUSTICIA Y SOCORRO EN  CARTAGENA DE INDIAS</a:t>
                      </a:r>
                      <a:endParaRPr lang="es-ES"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effectLst/>
                        </a:rPr>
                        <a:t>Con este proyecto se busca el cumplimiento de las metas en el plan de Desarrollo Salvemos Juntos a Cartagena del Programa: Optimización De La Infraestructura Y Movilidad De Los Organismos De Seguridad Y Socorro</a:t>
                      </a:r>
                      <a:endParaRPr lang="es-ES" sz="1000" b="0"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a:t>
                      </a:r>
                      <a:endParaRPr lang="es-CO" sz="1000" b="1" i="0" u="none" strike="noStrike">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X</a:t>
                      </a:r>
                      <a:endParaRPr lang="es-CO"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$ 7.248.658.667,30</a:t>
                      </a:r>
                      <a:endParaRPr lang="es-CO"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$ 7.068.734.513,00</a:t>
                      </a:r>
                      <a:endParaRPr lang="es-CO"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$ 428.183.839,00</a:t>
                      </a:r>
                      <a:endParaRPr lang="es-CO"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dirty="0">
                          <a:effectLst/>
                        </a:rPr>
                        <a:t>En ejecución Hasta 31 de Diciembre</a:t>
                      </a:r>
                      <a:endParaRPr lang="es-ES"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930191718"/>
                  </a:ext>
                </a:extLst>
              </a:tr>
              <a:tr h="860360">
                <a:tc>
                  <a:txBody>
                    <a:bodyPr/>
                    <a:lstStyle/>
                    <a:p>
                      <a:pPr algn="ctr" fontAlgn="ctr"/>
                      <a:r>
                        <a:rPr lang="es-ES" sz="1000" u="none" strike="noStrike" dirty="0">
                          <a:effectLst/>
                        </a:rPr>
                        <a:t>PROYECTO IMPLEMENTACIÓN DEL PROGRAMA VIGILANCIA DE LAS PLAYAS DEL DISTRITO DE  CARTAGENA DE INDIAS</a:t>
                      </a:r>
                      <a:endParaRPr lang="es-ES"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effectLst/>
                        </a:rPr>
                        <a:t>Con este proyecto se busca el cumplimiento de las metas en el plan de Desarrollo Salvemos Juntos a Cartagena del Programa: Vigilancia de las playas del Distrito de Cartagena de Indias</a:t>
                      </a:r>
                      <a:endParaRPr lang="es-ES" sz="1000" b="0"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a:t>
                      </a:r>
                      <a:endParaRPr lang="es-CO" sz="1000" b="1" i="0" u="none" strike="noStrike">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X</a:t>
                      </a:r>
                      <a:endParaRPr lang="es-CO"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$ 6.506.807.113,83</a:t>
                      </a:r>
                      <a:endParaRPr lang="es-CO" sz="1000" b="1" i="0" u="none" strike="noStrike">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$ 2.100.400.386,00</a:t>
                      </a:r>
                      <a:endParaRPr lang="es-CO"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$ 1.041.838.195,00</a:t>
                      </a:r>
                      <a:endParaRPr lang="es-CO"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dirty="0">
                          <a:effectLst/>
                        </a:rPr>
                        <a:t>En ejecución Hasta 31 de Diciembre</a:t>
                      </a:r>
                      <a:endParaRPr lang="es-ES"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713491808"/>
                  </a:ext>
                </a:extLst>
              </a:tr>
              <a:tr h="860360">
                <a:tc>
                  <a:txBody>
                    <a:bodyPr/>
                    <a:lstStyle/>
                    <a:p>
                      <a:pPr algn="ctr" fontAlgn="ctr"/>
                      <a:r>
                        <a:rPr lang="es-ES" sz="1000" u="none" strike="noStrike" dirty="0">
                          <a:effectLst/>
                        </a:rPr>
                        <a:t>PROYECTO CONSTRUCCIÓN DE CONVIVENCIA PARA LA SEGURIDAD EN CARTAGENA DE INDIAS</a:t>
                      </a:r>
                      <a:endParaRPr lang="es-ES"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000" u="none" strike="noStrike" dirty="0">
                          <a:effectLst/>
                        </a:rPr>
                        <a:t>Con este proyecto se busca el cumplimiento de las metas en el plan de Desarrollo Salvemos Juntos a Cartagena del programa : Convivencia para la seguridad</a:t>
                      </a:r>
                      <a:endParaRPr lang="es-ES" sz="1000" b="0"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a:t>
                      </a:r>
                      <a:endParaRPr lang="es-CO" sz="1000" b="1" i="0" u="none" strike="noStrike">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X</a:t>
                      </a:r>
                      <a:endParaRPr lang="es-CO"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$ 531.119.772,67</a:t>
                      </a:r>
                      <a:endParaRPr lang="es-CO" sz="1000" b="1" i="0" u="none" strike="noStrike">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a:effectLst/>
                        </a:rPr>
                        <a:t>$ 425.314.729,00</a:t>
                      </a:r>
                      <a:endParaRPr lang="es-CO" sz="1000" b="1" i="0" u="none" strike="noStrike">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CO" sz="1000" u="none" strike="noStrike" dirty="0">
                          <a:effectLst/>
                        </a:rPr>
                        <a:t>$ 330.109.295,00</a:t>
                      </a:r>
                      <a:endParaRPr lang="es-CO"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ES" sz="1000" u="none" strike="noStrike" dirty="0">
                          <a:effectLst/>
                        </a:rPr>
                        <a:t>En ejecución Hasta 31 de Diciembre</a:t>
                      </a:r>
                      <a:endParaRPr lang="es-ES" sz="1000" b="1" i="0" u="none" strike="noStrike" dirty="0">
                        <a:solidFill>
                          <a:srgbClr val="000000"/>
                        </a:solidFill>
                        <a:effectLst/>
                        <a:latin typeface="Calibri Light" panose="020F0302020204030204" pitchFamily="34" charset="0"/>
                      </a:endParaRP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538245288"/>
                  </a:ext>
                </a:extLst>
              </a:tr>
            </a:tbl>
          </a:graphicData>
        </a:graphic>
      </p:graphicFrame>
    </p:spTree>
    <p:extLst>
      <p:ext uri="{BB962C8B-B14F-4D97-AF65-F5344CB8AC3E}">
        <p14:creationId xmlns:p14="http://schemas.microsoft.com/office/powerpoint/2010/main" val="390476769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39262" y="2889944"/>
            <a:ext cx="10739846" cy="1077218"/>
          </a:xfrm>
          <a:prstGeom prst="rect">
            <a:avLst/>
          </a:prstGeom>
        </p:spPr>
        <p:txBody>
          <a:bodyPr wrap="square" anchor="ctr">
            <a:spAutoFit/>
          </a:bodyPr>
          <a:lstStyle/>
          <a:p>
            <a:pPr lvl="0" algn="ctr"/>
            <a:r>
              <a:rPr lang="es-CO" sz="3200" b="1" dirty="0"/>
              <a:t>INFORME SOBRE LAS OBRAS PÚBLICAS Y PROYECTOS DE INFRAESTRUCTURA EJECUTADOS Y EN EJECUCIÓN</a:t>
            </a: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963708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78"/>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817224" y="721829"/>
            <a:ext cx="10959736" cy="1138773"/>
          </a:xfrm>
          <a:prstGeom prst="rect">
            <a:avLst/>
          </a:prstGeom>
        </p:spPr>
        <p:txBody>
          <a:bodyPr wrap="square">
            <a:spAutoFit/>
          </a:bodyPr>
          <a:lstStyle/>
          <a:p>
            <a:pPr algn="ctr"/>
            <a:r>
              <a:rPr lang="es-ES" sz="2400" b="1" dirty="0"/>
              <a:t>ORGANIGRAMA</a:t>
            </a:r>
          </a:p>
          <a:p>
            <a:pPr algn="just"/>
            <a:endParaRPr lang="es-ES" sz="2400" dirty="0"/>
          </a:p>
          <a:p>
            <a:pPr algn="just">
              <a:spcAft>
                <a:spcPts val="0"/>
              </a:spcAft>
            </a:pPr>
            <a:endParaRPr lang="en-US" sz="2000" dirty="0">
              <a:latin typeface="Times New Roman" panose="02020603050405020304" pitchFamily="18" charset="0"/>
              <a:ea typeface="Times New Roman" panose="02020603050405020304" pitchFamily="18" charset="0"/>
            </a:endParaRPr>
          </a:p>
        </p:txBody>
      </p:sp>
      <p:pic>
        <p:nvPicPr>
          <p:cNvPr id="4" name="Imagen 3">
            <a:extLst>
              <a:ext uri="{FF2B5EF4-FFF2-40B4-BE49-F238E27FC236}">
                <a16:creationId xmlns:a16="http://schemas.microsoft.com/office/drawing/2014/main" id="{57BA8B07-FB9E-4766-ACC7-8C315F7C74D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pic>
        <p:nvPicPr>
          <p:cNvPr id="7" name="Imagen 6"/>
          <p:cNvPicPr>
            <a:picLocks noChangeAspect="1"/>
          </p:cNvPicPr>
          <p:nvPr/>
        </p:nvPicPr>
        <p:blipFill rotWithShape="1">
          <a:blip r:embed="rId4" cstate="print">
            <a:extLst>
              <a:ext uri="{28A0092B-C50C-407E-A947-70E740481C1C}">
                <a14:useLocalDpi xmlns:a14="http://schemas.microsoft.com/office/drawing/2010/main" val="0"/>
              </a:ext>
            </a:extLst>
          </a:blip>
          <a:srcRect t="14344" b="57374"/>
          <a:stretch/>
        </p:blipFill>
        <p:spPr>
          <a:xfrm>
            <a:off x="251949" y="1655718"/>
            <a:ext cx="11688102" cy="4770762"/>
          </a:xfrm>
          <a:prstGeom prst="rect">
            <a:avLst/>
          </a:prstGeom>
        </p:spPr>
      </p:pic>
    </p:spTree>
    <p:extLst>
      <p:ext uri="{BB962C8B-B14F-4D97-AF65-F5344CB8AC3E}">
        <p14:creationId xmlns:p14="http://schemas.microsoft.com/office/powerpoint/2010/main" val="372502129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3" name="Tabla 2">
            <a:extLst>
              <a:ext uri="{FF2B5EF4-FFF2-40B4-BE49-F238E27FC236}">
                <a16:creationId xmlns:a16="http://schemas.microsoft.com/office/drawing/2014/main" id="{838E9BBA-DE19-4E4F-93E5-0C6CE933ADB7}"/>
              </a:ext>
            </a:extLst>
          </p:cNvPr>
          <p:cNvGraphicFramePr>
            <a:graphicFrameLocks noGrp="1"/>
          </p:cNvGraphicFramePr>
          <p:nvPr>
            <p:extLst>
              <p:ext uri="{D42A27DB-BD31-4B8C-83A1-F6EECF244321}">
                <p14:modId xmlns:p14="http://schemas.microsoft.com/office/powerpoint/2010/main" val="3185551009"/>
              </p:ext>
            </p:extLst>
          </p:nvPr>
        </p:nvGraphicFramePr>
        <p:xfrm>
          <a:off x="492369" y="1582615"/>
          <a:ext cx="11148647" cy="5298193"/>
        </p:xfrm>
        <a:graphic>
          <a:graphicData uri="http://schemas.openxmlformats.org/drawingml/2006/table">
            <a:tbl>
              <a:tblPr firstRow="1" firstCol="1" bandRow="1">
                <a:tableStyleId>{93296810-A885-4BE3-A3E7-6D5BEEA58F35}</a:tableStyleId>
              </a:tblPr>
              <a:tblGrid>
                <a:gridCol w="1986689">
                  <a:extLst>
                    <a:ext uri="{9D8B030D-6E8A-4147-A177-3AD203B41FA5}">
                      <a16:colId xmlns:a16="http://schemas.microsoft.com/office/drawing/2014/main" val="2640494456"/>
                    </a:ext>
                  </a:extLst>
                </a:gridCol>
                <a:gridCol w="1460473">
                  <a:extLst>
                    <a:ext uri="{9D8B030D-6E8A-4147-A177-3AD203B41FA5}">
                      <a16:colId xmlns:a16="http://schemas.microsoft.com/office/drawing/2014/main" val="2550752119"/>
                    </a:ext>
                  </a:extLst>
                </a:gridCol>
                <a:gridCol w="1951013">
                  <a:extLst>
                    <a:ext uri="{9D8B030D-6E8A-4147-A177-3AD203B41FA5}">
                      <a16:colId xmlns:a16="http://schemas.microsoft.com/office/drawing/2014/main" val="722247803"/>
                    </a:ext>
                  </a:extLst>
                </a:gridCol>
                <a:gridCol w="1288783">
                  <a:extLst>
                    <a:ext uri="{9D8B030D-6E8A-4147-A177-3AD203B41FA5}">
                      <a16:colId xmlns:a16="http://schemas.microsoft.com/office/drawing/2014/main" val="3439808611"/>
                    </a:ext>
                  </a:extLst>
                </a:gridCol>
                <a:gridCol w="1097027">
                  <a:extLst>
                    <a:ext uri="{9D8B030D-6E8A-4147-A177-3AD203B41FA5}">
                      <a16:colId xmlns:a16="http://schemas.microsoft.com/office/drawing/2014/main" val="4291659655"/>
                    </a:ext>
                  </a:extLst>
                </a:gridCol>
                <a:gridCol w="1759256">
                  <a:extLst>
                    <a:ext uri="{9D8B030D-6E8A-4147-A177-3AD203B41FA5}">
                      <a16:colId xmlns:a16="http://schemas.microsoft.com/office/drawing/2014/main" val="3186508858"/>
                    </a:ext>
                  </a:extLst>
                </a:gridCol>
                <a:gridCol w="1605406">
                  <a:extLst>
                    <a:ext uri="{9D8B030D-6E8A-4147-A177-3AD203B41FA5}">
                      <a16:colId xmlns:a16="http://schemas.microsoft.com/office/drawing/2014/main" val="4083309585"/>
                    </a:ext>
                  </a:extLst>
                </a:gridCol>
              </a:tblGrid>
              <a:tr h="263923">
                <a:tc rowSpan="2">
                  <a:txBody>
                    <a:bodyPr/>
                    <a:lstStyle/>
                    <a:p>
                      <a:pPr algn="ctr">
                        <a:spcAft>
                          <a:spcPts val="0"/>
                        </a:spcAft>
                      </a:pPr>
                      <a:r>
                        <a:rPr lang="es-CO" sz="1000" kern="100" dirty="0">
                          <a:solidFill>
                            <a:schemeClr val="tx1"/>
                          </a:solidFill>
                          <a:effectLst/>
                        </a:rPr>
                        <a:t>OBJETO DE LA OBRA PÚBLICA</a:t>
                      </a:r>
                      <a:endParaRPr lang="es-CO" sz="12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es-CO" sz="1000" kern="100" dirty="0">
                          <a:solidFill>
                            <a:schemeClr val="tx1"/>
                          </a:solidFill>
                          <a:effectLst/>
                        </a:rPr>
                        <a:t>NOMBRE O RAZÓN SOCIAL DEL CONTRATISTA</a:t>
                      </a:r>
                      <a:endParaRPr lang="es-CO" sz="12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es-CO" sz="1000" kern="100" dirty="0">
                          <a:solidFill>
                            <a:schemeClr val="tx1"/>
                          </a:solidFill>
                          <a:effectLst/>
                        </a:rPr>
                        <a:t>NOMBRE O RAZÓN SOCIAL DE LA INTERVENTORÍA</a:t>
                      </a:r>
                      <a:endParaRPr lang="es-CO" sz="12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spcAft>
                          <a:spcPts val="0"/>
                        </a:spcAft>
                      </a:pPr>
                      <a:r>
                        <a:rPr lang="es-CO" sz="900" kern="100">
                          <a:solidFill>
                            <a:schemeClr val="tx1"/>
                          </a:solidFill>
                          <a:effectLst/>
                        </a:rPr>
                        <a:t>ESTADO</a:t>
                      </a:r>
                      <a:endParaRPr lang="es-CO" sz="11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rowSpan="2">
                  <a:txBody>
                    <a:bodyPr/>
                    <a:lstStyle/>
                    <a:p>
                      <a:pPr algn="ctr">
                        <a:spcAft>
                          <a:spcPts val="0"/>
                        </a:spcAft>
                      </a:pPr>
                      <a:r>
                        <a:rPr lang="es-CO" sz="1000" kern="100">
                          <a:solidFill>
                            <a:schemeClr val="tx1"/>
                          </a:solidFill>
                          <a:effectLst/>
                        </a:rPr>
                        <a:t>VALOR EJECUTADO</a:t>
                      </a:r>
                      <a:endParaRPr lang="es-CO" sz="1200" kern="100">
                        <a:solidFill>
                          <a:schemeClr val="tx1"/>
                        </a:solidFill>
                        <a:effectLst/>
                      </a:endParaRPr>
                    </a:p>
                    <a:p>
                      <a:pPr algn="ctr">
                        <a:spcAft>
                          <a:spcPts val="0"/>
                        </a:spcAft>
                      </a:pPr>
                      <a:r>
                        <a:rPr lang="es-CO" sz="1000" kern="100">
                          <a:solidFill>
                            <a:schemeClr val="tx1"/>
                          </a:solidFill>
                          <a:effectLst/>
                        </a:rPr>
                        <a:t>(En millones de Pesos)</a:t>
                      </a:r>
                      <a:endParaRPr lang="es-CO" sz="12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es-CO" sz="1000" kern="100" dirty="0">
                          <a:solidFill>
                            <a:schemeClr val="tx1"/>
                          </a:solidFill>
                          <a:effectLst/>
                        </a:rPr>
                        <a:t>OBSERVACIÓN</a:t>
                      </a:r>
                      <a:endParaRPr lang="es-CO" sz="12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08731388"/>
                  </a:ext>
                </a:extLst>
              </a:tr>
              <a:tr h="309870">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a:spcAft>
                          <a:spcPts val="0"/>
                        </a:spcAft>
                      </a:pPr>
                      <a:r>
                        <a:rPr lang="es-CO" sz="1000" kern="100" dirty="0">
                          <a:effectLst/>
                        </a:rPr>
                        <a:t>EJECUTADO</a:t>
                      </a:r>
                      <a:endParaRPr lang="es-CO" sz="1200" kern="100" dirty="0">
                        <a:effectLst/>
                      </a:endParaRPr>
                    </a:p>
                    <a:p>
                      <a:pPr algn="ctr">
                        <a:spcAft>
                          <a:spcPts val="0"/>
                        </a:spcAft>
                      </a:pPr>
                      <a:r>
                        <a:rPr lang="es-CO" sz="1000" kern="100" dirty="0">
                          <a:effectLst/>
                        </a:rPr>
                        <a:t>[marque X]</a:t>
                      </a:r>
                      <a:endParaRPr lang="es-CO"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EN PROCESO</a:t>
                      </a:r>
                      <a:endParaRPr lang="es-CO" sz="1200" kern="100" dirty="0">
                        <a:effectLst/>
                      </a:endParaRPr>
                    </a:p>
                    <a:p>
                      <a:pPr algn="ctr">
                        <a:spcAft>
                          <a:spcPts val="0"/>
                        </a:spcAft>
                      </a:pPr>
                      <a:r>
                        <a:rPr lang="es-CO" sz="1000" kern="100" dirty="0">
                          <a:effectLst/>
                        </a:rPr>
                        <a:t>[marque X]</a:t>
                      </a:r>
                      <a:endParaRPr lang="es-CO"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1469642671"/>
                  </a:ext>
                </a:extLst>
              </a:tr>
              <a:tr h="4338177">
                <a:tc>
                  <a:txBody>
                    <a:bodyPr/>
                    <a:lstStyle/>
                    <a:p>
                      <a:pPr algn="just">
                        <a:spcAft>
                          <a:spcPts val="0"/>
                        </a:spcAft>
                      </a:pPr>
                      <a:r>
                        <a:rPr lang="es-CO" sz="1000" kern="100" dirty="0">
                          <a:solidFill>
                            <a:schemeClr val="tx1"/>
                          </a:solidFill>
                          <a:effectLst/>
                        </a:rPr>
                        <a:t>GERENCIA INTEGRAL Y COORDINACIÓN DE LAS INTERVENCIONES NECESARIAS PARA EJECUTAR EL PROYECTO DE INVERSIÓN FORTALECIMIENTO LOGÍSTICO PARA LA SEGURIDAD, CONVIVENCIA, JUSTICIA Y SOCORRO EN CARTAGENA DE INDIAS BPIN 2021130010192 EN LAS ACTIVIDADES: CONSTRUCCIÓN DE INFRAESTRUCTURA PARA SEGURIDAD Y CONVIVENCIA CIUDADANA TIPO CAI BLINDADO PARA LOS ORGANISMOS DE SEGURIDAD Y CONVIVENCIA CIUDADANA EN EL MARCO DEL PROYECTO FORTALECIMIENTO LOGÍSTICO PARA LA SEGURIDAD, CONVIVENCIA, JUSTICIA Y SOCORRO EN CARTAGENA DE INDIAS.</a:t>
                      </a:r>
                      <a:endParaRPr lang="es-CO" sz="1400" kern="100" dirty="0">
                        <a:solidFill>
                          <a:schemeClr val="tx1"/>
                        </a:solidFill>
                        <a:effectLst/>
                      </a:endParaRPr>
                    </a:p>
                    <a:p>
                      <a:pPr algn="ctr">
                        <a:spcAft>
                          <a:spcPts val="0"/>
                        </a:spcAft>
                      </a:pPr>
                      <a:r>
                        <a:rPr lang="es-CO" sz="1000" kern="100" dirty="0">
                          <a:effectLst/>
                        </a:rPr>
                        <a:t> </a:t>
                      </a:r>
                      <a:endParaRPr lang="es-CO"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EMPRESA</a:t>
                      </a:r>
                      <a:r>
                        <a:rPr lang="es-CO" sz="1000" kern="100" spc="-35" dirty="0">
                          <a:effectLst/>
                        </a:rPr>
                        <a:t> </a:t>
                      </a:r>
                      <a:r>
                        <a:rPr lang="es-CO" sz="1000" kern="100" dirty="0">
                          <a:effectLst/>
                        </a:rPr>
                        <a:t>DE</a:t>
                      </a:r>
                      <a:r>
                        <a:rPr lang="es-CO" sz="1000" kern="100" spc="-30" dirty="0">
                          <a:effectLst/>
                        </a:rPr>
                        <a:t> </a:t>
                      </a:r>
                      <a:r>
                        <a:rPr lang="es-CO" sz="1000" kern="100" dirty="0">
                          <a:effectLst/>
                        </a:rPr>
                        <a:t>DESARROLLO</a:t>
                      </a:r>
                      <a:r>
                        <a:rPr lang="es-CO" sz="1000" kern="100" spc="-5" dirty="0">
                          <a:effectLst/>
                        </a:rPr>
                        <a:t> </a:t>
                      </a:r>
                      <a:r>
                        <a:rPr lang="es-CO" sz="1000" kern="100" dirty="0">
                          <a:effectLst/>
                        </a:rPr>
                        <a:t>URBANO</a:t>
                      </a:r>
                      <a:r>
                        <a:rPr lang="es-CO" sz="1000" kern="100" spc="-35" dirty="0">
                          <a:effectLst/>
                        </a:rPr>
                        <a:t> </a:t>
                      </a:r>
                      <a:r>
                        <a:rPr lang="es-CO" sz="1000" kern="100" dirty="0">
                          <a:effectLst/>
                        </a:rPr>
                        <a:t>DE</a:t>
                      </a:r>
                      <a:r>
                        <a:rPr lang="es-CO" sz="1000" kern="100" spc="-30" dirty="0">
                          <a:effectLst/>
                        </a:rPr>
                        <a:t> </a:t>
                      </a:r>
                      <a:r>
                        <a:rPr lang="es-CO" sz="1000" kern="100" dirty="0">
                          <a:effectLst/>
                        </a:rPr>
                        <a:t>BOLIVAR</a:t>
                      </a:r>
                      <a:r>
                        <a:rPr lang="es-CO" sz="1000" kern="100" spc="-30" dirty="0">
                          <a:effectLst/>
                        </a:rPr>
                        <a:t> </a:t>
                      </a:r>
                      <a:r>
                        <a:rPr lang="es-CO" sz="1000" kern="100" dirty="0">
                          <a:effectLst/>
                        </a:rPr>
                        <a:t>S.A.</a:t>
                      </a:r>
                      <a:r>
                        <a:rPr lang="es-CO" sz="1000" kern="100" spc="-40" dirty="0">
                          <a:effectLst/>
                        </a:rPr>
                        <a:t> </a:t>
                      </a:r>
                      <a:r>
                        <a:rPr lang="es-CO" sz="1000" kern="100" dirty="0">
                          <a:effectLst/>
                        </a:rPr>
                        <a:t>EDURBE S.A.</a:t>
                      </a:r>
                      <a:endParaRPr lang="es-CO"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DISTRISEGURIDAD-SUPERVISIÓN DIRECTOR OPERATIVO.</a:t>
                      </a:r>
                      <a:endParaRPr lang="es-CO" sz="1200" kern="100" dirty="0">
                        <a:effectLst/>
                      </a:endParaRPr>
                    </a:p>
                    <a:p>
                      <a:pPr algn="ctr">
                        <a:spcAft>
                          <a:spcPts val="0"/>
                        </a:spcAft>
                      </a:pPr>
                      <a:r>
                        <a:rPr lang="es-CO" sz="1000" kern="100" dirty="0">
                          <a:effectLst/>
                        </a:rPr>
                        <a:t> </a:t>
                      </a:r>
                      <a:endParaRPr lang="es-CO" sz="1200" kern="100" dirty="0">
                        <a:effectLst/>
                      </a:endParaRPr>
                    </a:p>
                    <a:p>
                      <a:pPr algn="ctr">
                        <a:spcAft>
                          <a:spcPts val="0"/>
                        </a:spcAft>
                      </a:pPr>
                      <a:r>
                        <a:rPr lang="en-US" sz="1000" kern="100" dirty="0">
                          <a:effectLst/>
                        </a:rPr>
                        <a:t>OBRIVCOL SAS.</a:t>
                      </a:r>
                      <a:endParaRPr lang="es-CO"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X</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 </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MIL DOSCIENTOS DIEZ</a:t>
                      </a:r>
                      <a:r>
                        <a:rPr lang="es-CO" sz="1000" kern="100" spc="-15" dirty="0">
                          <a:effectLst/>
                        </a:rPr>
                        <a:t> </a:t>
                      </a:r>
                      <a:r>
                        <a:rPr lang="es-CO" sz="1000" kern="100" dirty="0">
                          <a:effectLst/>
                        </a:rPr>
                        <a:t>MILLONES</a:t>
                      </a:r>
                      <a:r>
                        <a:rPr lang="es-CO" sz="1000" kern="100" spc="-5" dirty="0">
                          <a:effectLst/>
                        </a:rPr>
                        <a:t> </a:t>
                      </a:r>
                      <a:r>
                        <a:rPr lang="es-CO" sz="1000" kern="100" dirty="0">
                          <a:effectLst/>
                        </a:rPr>
                        <a:t>OCHOCIENTOS</a:t>
                      </a:r>
                      <a:r>
                        <a:rPr lang="es-CO" sz="1000" kern="100" spc="-10" dirty="0">
                          <a:effectLst/>
                        </a:rPr>
                        <a:t> </a:t>
                      </a:r>
                      <a:r>
                        <a:rPr lang="es-CO" sz="1000" kern="100" dirty="0">
                          <a:effectLst/>
                        </a:rPr>
                        <a:t>CIENTO TREINTA Y TRES MIL</a:t>
                      </a:r>
                      <a:r>
                        <a:rPr lang="es-CO" sz="1000" kern="100" spc="-15" dirty="0">
                          <a:effectLst/>
                        </a:rPr>
                        <a:t> </a:t>
                      </a:r>
                      <a:r>
                        <a:rPr lang="es-CO" sz="1000" kern="100" dirty="0">
                          <a:effectLst/>
                        </a:rPr>
                        <a:t>SEISCIENTOS NUEVE</a:t>
                      </a:r>
                      <a:r>
                        <a:rPr lang="es-CO" sz="1000" kern="100" spc="5" dirty="0">
                          <a:effectLst/>
                        </a:rPr>
                        <a:t> </a:t>
                      </a:r>
                      <a:r>
                        <a:rPr lang="es-CO" sz="1000" kern="100" dirty="0">
                          <a:effectLst/>
                        </a:rPr>
                        <a:t>PESOS MCTE.</a:t>
                      </a:r>
                      <a:r>
                        <a:rPr lang="es-CO" sz="1000" kern="100" spc="-15" dirty="0">
                          <a:effectLst/>
                        </a:rPr>
                        <a:t> </a:t>
                      </a:r>
                      <a:r>
                        <a:rPr lang="es-CO" sz="1000" kern="100" dirty="0">
                          <a:effectLst/>
                        </a:rPr>
                        <a:t>($</a:t>
                      </a:r>
                      <a:r>
                        <a:rPr lang="es-CO" sz="1200" kern="100" dirty="0">
                          <a:effectLst/>
                        </a:rPr>
                        <a:t>$ </a:t>
                      </a:r>
                      <a:r>
                        <a:rPr lang="es-CO" sz="1000" kern="100" dirty="0">
                          <a:effectLst/>
                        </a:rPr>
                        <a:t>1.210.133.609,00.).</a:t>
                      </a:r>
                      <a:endParaRPr lang="es-CO"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ACTUALMENTE EL PROYECTO SE ENCUENTRA EN EJECUCIÓN.</a:t>
                      </a:r>
                      <a:endParaRPr lang="es-CO"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4315196"/>
                  </a:ext>
                </a:extLst>
              </a:tr>
            </a:tbl>
          </a:graphicData>
        </a:graphic>
      </p:graphicFrame>
    </p:spTree>
    <p:extLst>
      <p:ext uri="{BB962C8B-B14F-4D97-AF65-F5344CB8AC3E}">
        <p14:creationId xmlns:p14="http://schemas.microsoft.com/office/powerpoint/2010/main" val="120970836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2" name="Tabla 1">
            <a:extLst>
              <a:ext uri="{FF2B5EF4-FFF2-40B4-BE49-F238E27FC236}">
                <a16:creationId xmlns:a16="http://schemas.microsoft.com/office/drawing/2014/main" id="{E94235A7-55E5-493F-957F-16C1F4610DF4}"/>
              </a:ext>
            </a:extLst>
          </p:cNvPr>
          <p:cNvGraphicFramePr>
            <a:graphicFrameLocks noGrp="1"/>
          </p:cNvGraphicFramePr>
          <p:nvPr>
            <p:extLst>
              <p:ext uri="{D42A27DB-BD31-4B8C-83A1-F6EECF244321}">
                <p14:modId xmlns:p14="http://schemas.microsoft.com/office/powerpoint/2010/main" val="3855921799"/>
              </p:ext>
            </p:extLst>
          </p:nvPr>
        </p:nvGraphicFramePr>
        <p:xfrm>
          <a:off x="527538" y="1617785"/>
          <a:ext cx="11242431" cy="5029199"/>
        </p:xfrm>
        <a:graphic>
          <a:graphicData uri="http://schemas.openxmlformats.org/drawingml/2006/table">
            <a:tbl>
              <a:tblPr firstRow="1" firstCol="1" bandRow="1">
                <a:tableStyleId>{93296810-A885-4BE3-A3E7-6D5BEEA58F35}</a:tableStyleId>
              </a:tblPr>
              <a:tblGrid>
                <a:gridCol w="1969674">
                  <a:extLst>
                    <a:ext uri="{9D8B030D-6E8A-4147-A177-3AD203B41FA5}">
                      <a16:colId xmlns:a16="http://schemas.microsoft.com/office/drawing/2014/main" val="3529162410"/>
                    </a:ext>
                  </a:extLst>
                </a:gridCol>
                <a:gridCol w="1414299">
                  <a:extLst>
                    <a:ext uri="{9D8B030D-6E8A-4147-A177-3AD203B41FA5}">
                      <a16:colId xmlns:a16="http://schemas.microsoft.com/office/drawing/2014/main" val="3698647918"/>
                    </a:ext>
                  </a:extLst>
                </a:gridCol>
                <a:gridCol w="1949438">
                  <a:extLst>
                    <a:ext uri="{9D8B030D-6E8A-4147-A177-3AD203B41FA5}">
                      <a16:colId xmlns:a16="http://schemas.microsoft.com/office/drawing/2014/main" val="2838316776"/>
                    </a:ext>
                  </a:extLst>
                </a:gridCol>
                <a:gridCol w="1612164">
                  <a:extLst>
                    <a:ext uri="{9D8B030D-6E8A-4147-A177-3AD203B41FA5}">
                      <a16:colId xmlns:a16="http://schemas.microsoft.com/office/drawing/2014/main" val="1839277866"/>
                    </a:ext>
                  </a:extLst>
                </a:gridCol>
                <a:gridCol w="1061285">
                  <a:extLst>
                    <a:ext uri="{9D8B030D-6E8A-4147-A177-3AD203B41FA5}">
                      <a16:colId xmlns:a16="http://schemas.microsoft.com/office/drawing/2014/main" val="1485551310"/>
                    </a:ext>
                  </a:extLst>
                </a:gridCol>
                <a:gridCol w="1559171">
                  <a:extLst>
                    <a:ext uri="{9D8B030D-6E8A-4147-A177-3AD203B41FA5}">
                      <a16:colId xmlns:a16="http://schemas.microsoft.com/office/drawing/2014/main" val="3264154371"/>
                    </a:ext>
                  </a:extLst>
                </a:gridCol>
                <a:gridCol w="1676400">
                  <a:extLst>
                    <a:ext uri="{9D8B030D-6E8A-4147-A177-3AD203B41FA5}">
                      <a16:colId xmlns:a16="http://schemas.microsoft.com/office/drawing/2014/main" val="781347660"/>
                    </a:ext>
                  </a:extLst>
                </a:gridCol>
              </a:tblGrid>
              <a:tr h="356745">
                <a:tc rowSpan="2">
                  <a:txBody>
                    <a:bodyPr/>
                    <a:lstStyle/>
                    <a:p>
                      <a:pPr algn="ctr">
                        <a:spcAft>
                          <a:spcPts val="0"/>
                        </a:spcAft>
                      </a:pPr>
                      <a:r>
                        <a:rPr lang="es-CO" sz="1000" kern="100" dirty="0">
                          <a:solidFill>
                            <a:schemeClr val="tx1"/>
                          </a:solidFill>
                          <a:effectLst/>
                        </a:rPr>
                        <a:t>OBJETO DE LA OBRA PÚBLICA</a:t>
                      </a:r>
                      <a:endParaRPr lang="es-CO"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es-CO" sz="1000" kern="100" dirty="0">
                          <a:solidFill>
                            <a:schemeClr val="tx1"/>
                          </a:solidFill>
                          <a:effectLst/>
                        </a:rPr>
                        <a:t>NOMBRE O RAZÓN SOCIAL DEL CONTRATISTA</a:t>
                      </a:r>
                      <a:endParaRPr lang="es-CO"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es-CO" sz="1000" kern="100" dirty="0">
                          <a:solidFill>
                            <a:schemeClr val="tx1"/>
                          </a:solidFill>
                          <a:effectLst/>
                        </a:rPr>
                        <a:t>NOMBRE O RAZÓN SOCIAL DE LA INTERVENTORÍA</a:t>
                      </a:r>
                      <a:endParaRPr lang="es-CO"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spcAft>
                          <a:spcPts val="0"/>
                        </a:spcAft>
                      </a:pPr>
                      <a:r>
                        <a:rPr lang="es-CO" sz="800" kern="100">
                          <a:solidFill>
                            <a:schemeClr val="tx1"/>
                          </a:solidFill>
                          <a:effectLst/>
                        </a:rPr>
                        <a:t>ESTADO</a:t>
                      </a:r>
                      <a:endParaRPr lang="es-CO" sz="10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rowSpan="2">
                  <a:txBody>
                    <a:bodyPr/>
                    <a:lstStyle/>
                    <a:p>
                      <a:pPr algn="ctr">
                        <a:spcAft>
                          <a:spcPts val="0"/>
                        </a:spcAft>
                      </a:pPr>
                      <a:r>
                        <a:rPr lang="es-CO" sz="1000" kern="100">
                          <a:solidFill>
                            <a:schemeClr val="tx1"/>
                          </a:solidFill>
                          <a:effectLst/>
                        </a:rPr>
                        <a:t>VALOR EJECUTADO</a:t>
                      </a:r>
                    </a:p>
                    <a:p>
                      <a:pPr algn="ctr">
                        <a:spcAft>
                          <a:spcPts val="0"/>
                        </a:spcAft>
                      </a:pPr>
                      <a:r>
                        <a:rPr lang="es-CO" sz="1000" kern="100">
                          <a:solidFill>
                            <a:schemeClr val="tx1"/>
                          </a:solidFill>
                          <a:effectLst/>
                        </a:rPr>
                        <a:t>(En millones de Pesos)</a:t>
                      </a:r>
                      <a:endParaRPr lang="es-CO" sz="10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es-CO" sz="1000" kern="100">
                          <a:solidFill>
                            <a:schemeClr val="tx1"/>
                          </a:solidFill>
                          <a:effectLst/>
                        </a:rPr>
                        <a:t>OBSERVACIÓN</a:t>
                      </a:r>
                      <a:endParaRPr lang="es-CO" sz="10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7969403"/>
                  </a:ext>
                </a:extLst>
              </a:tr>
              <a:tr h="403442">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a:spcAft>
                          <a:spcPts val="0"/>
                        </a:spcAft>
                      </a:pPr>
                      <a:r>
                        <a:rPr lang="es-CO" sz="1000" kern="100" dirty="0">
                          <a:solidFill>
                            <a:schemeClr val="tx1"/>
                          </a:solidFill>
                          <a:effectLst/>
                        </a:rPr>
                        <a:t>EJECUTADO</a:t>
                      </a:r>
                    </a:p>
                    <a:p>
                      <a:pPr algn="ctr">
                        <a:spcAft>
                          <a:spcPts val="0"/>
                        </a:spcAft>
                      </a:pPr>
                      <a:r>
                        <a:rPr lang="es-CO" sz="1000" kern="100" dirty="0">
                          <a:solidFill>
                            <a:schemeClr val="tx1"/>
                          </a:solidFill>
                          <a:effectLst/>
                        </a:rPr>
                        <a:t>[marque X]</a:t>
                      </a:r>
                      <a:endParaRPr lang="es-CO"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solidFill>
                            <a:schemeClr val="tx1"/>
                          </a:solidFill>
                          <a:effectLst/>
                        </a:rPr>
                        <a:t>EN PROCESO</a:t>
                      </a:r>
                    </a:p>
                    <a:p>
                      <a:pPr algn="ctr">
                        <a:spcAft>
                          <a:spcPts val="0"/>
                        </a:spcAft>
                      </a:pPr>
                      <a:r>
                        <a:rPr lang="es-CO" sz="1000" kern="100" dirty="0">
                          <a:solidFill>
                            <a:schemeClr val="tx1"/>
                          </a:solidFill>
                          <a:effectLst/>
                        </a:rPr>
                        <a:t>[marque X]</a:t>
                      </a:r>
                      <a:endParaRPr lang="es-CO"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1535790214"/>
                  </a:ext>
                </a:extLst>
              </a:tr>
              <a:tr h="4269012">
                <a:tc>
                  <a:txBody>
                    <a:bodyPr/>
                    <a:lstStyle/>
                    <a:p>
                      <a:pPr algn="ctr">
                        <a:spcAft>
                          <a:spcPts val="0"/>
                        </a:spcAft>
                      </a:pPr>
                      <a:r>
                        <a:rPr lang="es-CO" sz="1000" kern="100" dirty="0">
                          <a:solidFill>
                            <a:schemeClr val="tx1"/>
                          </a:solidFill>
                          <a:effectLst/>
                        </a:rPr>
                        <a:t>GERENCIA INTEGRAL DE LOS PROYECTOS DE INVERSIÓN: “FORTALECIMIENTO LOGÍSTICO PARA LA SEGURIDAD, CONVIVENCIA, JUSTICIA Y SOCORRO EN CARTAGENA DE INDIAS BPIN 2021130010192 E IMPLEMENTACIÓN DEL PROGRAMA VIGILANCIA DE LAS PLAYAS DEL DISTRITO DE CARTAGENA DE INDIAS BPIN 2021130010279, RESPECTO DE LAS ACTIVIDADES: CONSTRUCCIÓN, SOSTENIMIENTO, MANTENIMIENTO PREVENTIVO Y CORRECTIVO E INTERVENTORÍA DE LAS OBRAS DE INFRAESTRUCTURA Y SEÑALIZACIÓN EN PLAYAS DEL DISTRITO DE CARTAGENA DE INDIAS</a:t>
                      </a:r>
                      <a:endParaRPr lang="es-CO"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EMPRESA DE DESARROLLO URBANO DE BOLÍVAR – EDURBE S.A.</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 </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X</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 </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$1.973.525.560,94</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CONTRATO INTERADMINISTRATIVO</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35565119"/>
                  </a:ext>
                </a:extLst>
              </a:tr>
            </a:tbl>
          </a:graphicData>
        </a:graphic>
      </p:graphicFrame>
    </p:spTree>
    <p:extLst>
      <p:ext uri="{BB962C8B-B14F-4D97-AF65-F5344CB8AC3E}">
        <p14:creationId xmlns:p14="http://schemas.microsoft.com/office/powerpoint/2010/main" val="117018571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3" name="Tabla 2">
            <a:extLst>
              <a:ext uri="{FF2B5EF4-FFF2-40B4-BE49-F238E27FC236}">
                <a16:creationId xmlns:a16="http://schemas.microsoft.com/office/drawing/2014/main" id="{AB836F67-C9AD-4154-83E4-614012F28308}"/>
              </a:ext>
            </a:extLst>
          </p:cNvPr>
          <p:cNvGraphicFramePr>
            <a:graphicFrameLocks noGrp="1"/>
          </p:cNvGraphicFramePr>
          <p:nvPr>
            <p:extLst>
              <p:ext uri="{D42A27DB-BD31-4B8C-83A1-F6EECF244321}">
                <p14:modId xmlns:p14="http://schemas.microsoft.com/office/powerpoint/2010/main" val="329757794"/>
              </p:ext>
            </p:extLst>
          </p:nvPr>
        </p:nvGraphicFramePr>
        <p:xfrm>
          <a:off x="679938" y="2639254"/>
          <a:ext cx="11183817" cy="3505200"/>
        </p:xfrm>
        <a:graphic>
          <a:graphicData uri="http://schemas.openxmlformats.org/drawingml/2006/table">
            <a:tbl>
              <a:tblPr firstRow="1" firstCol="1" bandRow="1">
                <a:tableStyleId>{16D9F66E-5EB9-4882-86FB-DCBF35E3C3E4}</a:tableStyleId>
              </a:tblPr>
              <a:tblGrid>
                <a:gridCol w="1994419">
                  <a:extLst>
                    <a:ext uri="{9D8B030D-6E8A-4147-A177-3AD203B41FA5}">
                      <a16:colId xmlns:a16="http://schemas.microsoft.com/office/drawing/2014/main" val="2669602833"/>
                    </a:ext>
                  </a:extLst>
                </a:gridCol>
                <a:gridCol w="1461026">
                  <a:extLst>
                    <a:ext uri="{9D8B030D-6E8A-4147-A177-3AD203B41FA5}">
                      <a16:colId xmlns:a16="http://schemas.microsoft.com/office/drawing/2014/main" val="3275041516"/>
                    </a:ext>
                  </a:extLst>
                </a:gridCol>
                <a:gridCol w="1948036">
                  <a:extLst>
                    <a:ext uri="{9D8B030D-6E8A-4147-A177-3AD203B41FA5}">
                      <a16:colId xmlns:a16="http://schemas.microsoft.com/office/drawing/2014/main" val="2595508462"/>
                    </a:ext>
                  </a:extLst>
                </a:gridCol>
                <a:gridCol w="1321882">
                  <a:extLst>
                    <a:ext uri="{9D8B030D-6E8A-4147-A177-3AD203B41FA5}">
                      <a16:colId xmlns:a16="http://schemas.microsoft.com/office/drawing/2014/main" val="58311260"/>
                    </a:ext>
                  </a:extLst>
                </a:gridCol>
                <a:gridCol w="1078377">
                  <a:extLst>
                    <a:ext uri="{9D8B030D-6E8A-4147-A177-3AD203B41FA5}">
                      <a16:colId xmlns:a16="http://schemas.microsoft.com/office/drawing/2014/main" val="3469952555"/>
                    </a:ext>
                  </a:extLst>
                </a:gridCol>
                <a:gridCol w="1785700">
                  <a:extLst>
                    <a:ext uri="{9D8B030D-6E8A-4147-A177-3AD203B41FA5}">
                      <a16:colId xmlns:a16="http://schemas.microsoft.com/office/drawing/2014/main" val="2102350864"/>
                    </a:ext>
                  </a:extLst>
                </a:gridCol>
                <a:gridCol w="1594377">
                  <a:extLst>
                    <a:ext uri="{9D8B030D-6E8A-4147-A177-3AD203B41FA5}">
                      <a16:colId xmlns:a16="http://schemas.microsoft.com/office/drawing/2014/main" val="340489189"/>
                    </a:ext>
                  </a:extLst>
                </a:gridCol>
              </a:tblGrid>
              <a:tr h="1387025">
                <a:tc>
                  <a:txBody>
                    <a:bodyPr/>
                    <a:lstStyle/>
                    <a:p>
                      <a:pPr algn="ctr">
                        <a:spcAft>
                          <a:spcPts val="0"/>
                        </a:spcAft>
                      </a:pPr>
                      <a:r>
                        <a:rPr lang="es-CO" sz="1000" kern="100" dirty="0">
                          <a:effectLst/>
                        </a:rPr>
                        <a:t>CONSTRUCCION, SOSTENIMIENTO, MANTENIMIENTO PREVENTIVO Y CORRECTIVO DE LAS OBRAS DE INFRAESTRUCTURA Y SEÑALIZACIÓN EN PLAYAS DEL DISTRITO DE CARTAGENA DE INDIAS</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a:spcAft>
                          <a:spcPts val="0"/>
                        </a:spcAft>
                      </a:pPr>
                      <a:r>
                        <a:rPr lang="es-CO" sz="1000" kern="100" dirty="0">
                          <a:effectLst/>
                        </a:rPr>
                        <a:t>D&amp;N INGENIERÍA S.A.S.</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 </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X</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 </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$1.750.000.000</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DERIVADO DEL CONTRATO INTERADMINISTRATIVO</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134290"/>
                  </a:ext>
                </a:extLst>
              </a:tr>
              <a:tr h="1907160">
                <a:tc>
                  <a:txBody>
                    <a:bodyPr/>
                    <a:lstStyle/>
                    <a:p>
                      <a:pPr algn="ctr">
                        <a:spcAft>
                          <a:spcPts val="0"/>
                        </a:spcAft>
                      </a:pPr>
                      <a:r>
                        <a:rPr lang="es-CO" sz="1000" kern="100" dirty="0">
                          <a:effectLst/>
                        </a:rPr>
                        <a:t>INTERVENTORÍA TÉCNICA, ADMINISTRATIVA Y FINANCIERA PARA LA CONSTRUCCION, SOSTENIMIENTO, MANTENIMIENTO PREVENTIVO Y CORRECTIVO DE LAS OBRAS DE INFRAESTRUCTURA Y SEÑALIZACIÓN EN PLAYAS DEL DISTRITO DE CARTAGENA DE INDIAS</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a:spcAft>
                          <a:spcPts val="0"/>
                        </a:spcAft>
                      </a:pPr>
                      <a:r>
                        <a:rPr lang="es-CO" sz="1000" kern="100" dirty="0">
                          <a:effectLst/>
                        </a:rPr>
                        <a:t> </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es-CO" sz="1000" kern="100" dirty="0">
                          <a:effectLst/>
                        </a:rPr>
                        <a:t>SERVICONSTRUCCIONES DEL CARIBE S.A.S.</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es-CO" sz="1000" kern="100" dirty="0">
                          <a:effectLst/>
                        </a:rPr>
                        <a:t>X</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es-CO" sz="1000" kern="100">
                          <a:effectLst/>
                        </a:rPr>
                        <a:t> </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es-MX" sz="1000" kern="100">
                          <a:effectLst/>
                        </a:rPr>
                        <a:t>$ </a:t>
                      </a:r>
                      <a:r>
                        <a:rPr lang="es-CO" sz="1000" kern="100">
                          <a:effectLst/>
                        </a:rPr>
                        <a:t>116.813.040</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es-CO" sz="1000" kern="100" dirty="0">
                          <a:effectLst/>
                        </a:rPr>
                        <a:t>DERIVADO DEL CONTRATO INTERADMINISTRATIVO</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3371" marR="633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307492307"/>
                  </a:ext>
                </a:extLst>
              </a:tr>
            </a:tbl>
          </a:graphicData>
        </a:graphic>
      </p:graphicFrame>
      <p:graphicFrame>
        <p:nvGraphicFramePr>
          <p:cNvPr id="4" name="Tabla 3">
            <a:extLst>
              <a:ext uri="{FF2B5EF4-FFF2-40B4-BE49-F238E27FC236}">
                <a16:creationId xmlns:a16="http://schemas.microsoft.com/office/drawing/2014/main" id="{C5AE7163-A78A-48F1-8439-CBA87A2FFC2D}"/>
              </a:ext>
            </a:extLst>
          </p:cNvPr>
          <p:cNvGraphicFramePr>
            <a:graphicFrameLocks noGrp="1"/>
          </p:cNvGraphicFramePr>
          <p:nvPr>
            <p:extLst>
              <p:ext uri="{D42A27DB-BD31-4B8C-83A1-F6EECF244321}">
                <p14:modId xmlns:p14="http://schemas.microsoft.com/office/powerpoint/2010/main" val="3391753309"/>
              </p:ext>
            </p:extLst>
          </p:nvPr>
        </p:nvGraphicFramePr>
        <p:xfrm>
          <a:off x="679938" y="2075621"/>
          <a:ext cx="11183816" cy="573793"/>
        </p:xfrm>
        <a:graphic>
          <a:graphicData uri="http://schemas.openxmlformats.org/drawingml/2006/table">
            <a:tbl>
              <a:tblPr firstRow="1" firstCol="1" bandRow="1">
                <a:tableStyleId>{93296810-A885-4BE3-A3E7-6D5BEEA58F35}</a:tableStyleId>
              </a:tblPr>
              <a:tblGrid>
                <a:gridCol w="1992956">
                  <a:extLst>
                    <a:ext uri="{9D8B030D-6E8A-4147-A177-3AD203B41FA5}">
                      <a16:colId xmlns:a16="http://schemas.microsoft.com/office/drawing/2014/main" val="1860788484"/>
                    </a:ext>
                  </a:extLst>
                </a:gridCol>
                <a:gridCol w="1465080">
                  <a:extLst>
                    <a:ext uri="{9D8B030D-6E8A-4147-A177-3AD203B41FA5}">
                      <a16:colId xmlns:a16="http://schemas.microsoft.com/office/drawing/2014/main" val="2567001896"/>
                    </a:ext>
                  </a:extLst>
                </a:gridCol>
                <a:gridCol w="1957168">
                  <a:extLst>
                    <a:ext uri="{9D8B030D-6E8A-4147-A177-3AD203B41FA5}">
                      <a16:colId xmlns:a16="http://schemas.microsoft.com/office/drawing/2014/main" val="2574108667"/>
                    </a:ext>
                  </a:extLst>
                </a:gridCol>
                <a:gridCol w="1292848">
                  <a:extLst>
                    <a:ext uri="{9D8B030D-6E8A-4147-A177-3AD203B41FA5}">
                      <a16:colId xmlns:a16="http://schemas.microsoft.com/office/drawing/2014/main" val="2922590538"/>
                    </a:ext>
                  </a:extLst>
                </a:gridCol>
                <a:gridCol w="1100488">
                  <a:extLst>
                    <a:ext uri="{9D8B030D-6E8A-4147-A177-3AD203B41FA5}">
                      <a16:colId xmlns:a16="http://schemas.microsoft.com/office/drawing/2014/main" val="2198462473"/>
                    </a:ext>
                  </a:extLst>
                </a:gridCol>
                <a:gridCol w="1764806">
                  <a:extLst>
                    <a:ext uri="{9D8B030D-6E8A-4147-A177-3AD203B41FA5}">
                      <a16:colId xmlns:a16="http://schemas.microsoft.com/office/drawing/2014/main" val="828421802"/>
                    </a:ext>
                  </a:extLst>
                </a:gridCol>
                <a:gridCol w="1610470">
                  <a:extLst>
                    <a:ext uri="{9D8B030D-6E8A-4147-A177-3AD203B41FA5}">
                      <a16:colId xmlns:a16="http://schemas.microsoft.com/office/drawing/2014/main" val="1218063259"/>
                    </a:ext>
                  </a:extLst>
                </a:gridCol>
              </a:tblGrid>
              <a:tr h="263923">
                <a:tc rowSpan="2">
                  <a:txBody>
                    <a:bodyPr/>
                    <a:lstStyle/>
                    <a:p>
                      <a:pPr algn="ctr">
                        <a:spcAft>
                          <a:spcPts val="0"/>
                        </a:spcAft>
                      </a:pPr>
                      <a:r>
                        <a:rPr lang="es-CO" sz="1000" kern="100" dirty="0">
                          <a:solidFill>
                            <a:schemeClr val="tx1"/>
                          </a:solidFill>
                          <a:effectLst/>
                        </a:rPr>
                        <a:t>OBJETO DE LA OBRA PÚBLICA</a:t>
                      </a:r>
                      <a:endParaRPr lang="es-CO" sz="12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es-CO" sz="1000" kern="100" dirty="0">
                          <a:solidFill>
                            <a:schemeClr val="tx1"/>
                          </a:solidFill>
                          <a:effectLst/>
                        </a:rPr>
                        <a:t>NOMBRE O RAZÓN SOCIAL DEL CONTRATISTA</a:t>
                      </a:r>
                      <a:endParaRPr lang="es-CO" sz="12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es-CO" sz="1000" kern="100" dirty="0">
                          <a:solidFill>
                            <a:schemeClr val="tx1"/>
                          </a:solidFill>
                          <a:effectLst/>
                        </a:rPr>
                        <a:t>NOMBRE O RAZÓN SOCIAL DE LA INTERVENTORÍA</a:t>
                      </a:r>
                      <a:endParaRPr lang="es-CO" sz="12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spcAft>
                          <a:spcPts val="0"/>
                        </a:spcAft>
                      </a:pPr>
                      <a:r>
                        <a:rPr lang="es-CO" sz="900" kern="100">
                          <a:effectLst/>
                        </a:rPr>
                        <a:t>ESTADO</a:t>
                      </a:r>
                      <a:endParaRPr lang="es-CO"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rowSpan="2">
                  <a:txBody>
                    <a:bodyPr/>
                    <a:lstStyle/>
                    <a:p>
                      <a:pPr algn="ctr">
                        <a:spcAft>
                          <a:spcPts val="0"/>
                        </a:spcAft>
                      </a:pPr>
                      <a:r>
                        <a:rPr lang="es-CO" sz="1000" kern="100">
                          <a:solidFill>
                            <a:schemeClr val="tx1"/>
                          </a:solidFill>
                          <a:effectLst/>
                        </a:rPr>
                        <a:t>VALOR EJECUTADO</a:t>
                      </a:r>
                      <a:endParaRPr lang="es-CO" sz="1200" kern="100">
                        <a:solidFill>
                          <a:schemeClr val="tx1"/>
                        </a:solidFill>
                        <a:effectLst/>
                      </a:endParaRPr>
                    </a:p>
                    <a:p>
                      <a:pPr algn="ctr">
                        <a:spcAft>
                          <a:spcPts val="0"/>
                        </a:spcAft>
                      </a:pPr>
                      <a:r>
                        <a:rPr lang="es-CO" sz="1000" kern="100">
                          <a:solidFill>
                            <a:schemeClr val="tx1"/>
                          </a:solidFill>
                          <a:effectLst/>
                        </a:rPr>
                        <a:t>(En millones de Pesos)</a:t>
                      </a:r>
                      <a:endParaRPr lang="es-CO" sz="12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es-CO" sz="1000" kern="100">
                          <a:solidFill>
                            <a:schemeClr val="tx1"/>
                          </a:solidFill>
                          <a:effectLst/>
                        </a:rPr>
                        <a:t>OBSERVACIÓN</a:t>
                      </a:r>
                      <a:endParaRPr lang="es-CO" sz="12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12155439"/>
                  </a:ext>
                </a:extLst>
              </a:tr>
              <a:tr h="309870">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a:spcAft>
                          <a:spcPts val="0"/>
                        </a:spcAft>
                      </a:pPr>
                      <a:r>
                        <a:rPr lang="es-CO" sz="1000" kern="100" dirty="0">
                          <a:solidFill>
                            <a:schemeClr val="tx1"/>
                          </a:solidFill>
                          <a:effectLst/>
                        </a:rPr>
                        <a:t>EJECUTADO</a:t>
                      </a:r>
                      <a:endParaRPr lang="es-CO" sz="1200" kern="100" dirty="0">
                        <a:solidFill>
                          <a:schemeClr val="tx1"/>
                        </a:solidFill>
                        <a:effectLst/>
                      </a:endParaRPr>
                    </a:p>
                    <a:p>
                      <a:pPr algn="ctr">
                        <a:spcAft>
                          <a:spcPts val="0"/>
                        </a:spcAft>
                      </a:pPr>
                      <a:r>
                        <a:rPr lang="es-CO" sz="1000" kern="100" dirty="0">
                          <a:solidFill>
                            <a:schemeClr val="tx1"/>
                          </a:solidFill>
                          <a:effectLst/>
                        </a:rPr>
                        <a:t>[marque X]</a:t>
                      </a:r>
                      <a:endParaRPr lang="es-CO" sz="12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solidFill>
                            <a:schemeClr val="tx1"/>
                          </a:solidFill>
                          <a:effectLst/>
                        </a:rPr>
                        <a:t>EN PROCESO</a:t>
                      </a:r>
                      <a:endParaRPr lang="es-CO" sz="1200" kern="100" dirty="0">
                        <a:solidFill>
                          <a:schemeClr val="tx1"/>
                        </a:solidFill>
                        <a:effectLst/>
                      </a:endParaRPr>
                    </a:p>
                    <a:p>
                      <a:pPr algn="ctr">
                        <a:spcAft>
                          <a:spcPts val="0"/>
                        </a:spcAft>
                      </a:pPr>
                      <a:r>
                        <a:rPr lang="es-CO" sz="1000" kern="100" dirty="0">
                          <a:solidFill>
                            <a:schemeClr val="tx1"/>
                          </a:solidFill>
                          <a:effectLst/>
                        </a:rPr>
                        <a:t>[marque X]</a:t>
                      </a:r>
                      <a:endParaRPr lang="es-CO" sz="12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117139393"/>
                  </a:ext>
                </a:extLst>
              </a:tr>
            </a:tbl>
          </a:graphicData>
        </a:graphic>
      </p:graphicFrame>
    </p:spTree>
    <p:extLst>
      <p:ext uri="{BB962C8B-B14F-4D97-AF65-F5344CB8AC3E}">
        <p14:creationId xmlns:p14="http://schemas.microsoft.com/office/powerpoint/2010/main" val="74910744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2" name="Tabla 1">
            <a:extLst>
              <a:ext uri="{FF2B5EF4-FFF2-40B4-BE49-F238E27FC236}">
                <a16:creationId xmlns:a16="http://schemas.microsoft.com/office/drawing/2014/main" id="{33D2D283-95BE-46A1-8F71-A9F986ABA9C9}"/>
              </a:ext>
            </a:extLst>
          </p:cNvPr>
          <p:cNvGraphicFramePr>
            <a:graphicFrameLocks noGrp="1"/>
          </p:cNvGraphicFramePr>
          <p:nvPr>
            <p:extLst>
              <p:ext uri="{D42A27DB-BD31-4B8C-83A1-F6EECF244321}">
                <p14:modId xmlns:p14="http://schemas.microsoft.com/office/powerpoint/2010/main" val="1846969644"/>
              </p:ext>
            </p:extLst>
          </p:nvPr>
        </p:nvGraphicFramePr>
        <p:xfrm>
          <a:off x="329808" y="1741389"/>
          <a:ext cx="11628511" cy="4610698"/>
        </p:xfrm>
        <a:graphic>
          <a:graphicData uri="http://schemas.openxmlformats.org/drawingml/2006/table">
            <a:tbl>
              <a:tblPr firstRow="1" firstCol="1" bandRow="1">
                <a:tableStyleId>{93296810-A885-4BE3-A3E7-6D5BEEA58F35}</a:tableStyleId>
              </a:tblPr>
              <a:tblGrid>
                <a:gridCol w="2072200">
                  <a:extLst>
                    <a:ext uri="{9D8B030D-6E8A-4147-A177-3AD203B41FA5}">
                      <a16:colId xmlns:a16="http://schemas.microsoft.com/office/drawing/2014/main" val="3339936369"/>
                    </a:ext>
                  </a:extLst>
                </a:gridCol>
                <a:gridCol w="1523335">
                  <a:extLst>
                    <a:ext uri="{9D8B030D-6E8A-4147-A177-3AD203B41FA5}">
                      <a16:colId xmlns:a16="http://schemas.microsoft.com/office/drawing/2014/main" val="3722387957"/>
                    </a:ext>
                  </a:extLst>
                </a:gridCol>
                <a:gridCol w="2034989">
                  <a:extLst>
                    <a:ext uri="{9D8B030D-6E8A-4147-A177-3AD203B41FA5}">
                      <a16:colId xmlns:a16="http://schemas.microsoft.com/office/drawing/2014/main" val="1754628723"/>
                    </a:ext>
                  </a:extLst>
                </a:gridCol>
                <a:gridCol w="1344256">
                  <a:extLst>
                    <a:ext uri="{9D8B030D-6E8A-4147-A177-3AD203B41FA5}">
                      <a16:colId xmlns:a16="http://schemas.microsoft.com/office/drawing/2014/main" val="3556585712"/>
                    </a:ext>
                  </a:extLst>
                </a:gridCol>
                <a:gridCol w="1144246">
                  <a:extLst>
                    <a:ext uri="{9D8B030D-6E8A-4147-A177-3AD203B41FA5}">
                      <a16:colId xmlns:a16="http://schemas.microsoft.com/office/drawing/2014/main" val="1165434056"/>
                    </a:ext>
                  </a:extLst>
                </a:gridCol>
                <a:gridCol w="2022353">
                  <a:extLst>
                    <a:ext uri="{9D8B030D-6E8A-4147-A177-3AD203B41FA5}">
                      <a16:colId xmlns:a16="http://schemas.microsoft.com/office/drawing/2014/main" val="850808117"/>
                    </a:ext>
                  </a:extLst>
                </a:gridCol>
                <a:gridCol w="1487132">
                  <a:extLst>
                    <a:ext uri="{9D8B030D-6E8A-4147-A177-3AD203B41FA5}">
                      <a16:colId xmlns:a16="http://schemas.microsoft.com/office/drawing/2014/main" val="1665620658"/>
                    </a:ext>
                  </a:extLst>
                </a:gridCol>
              </a:tblGrid>
              <a:tr h="379362">
                <a:tc rowSpan="2">
                  <a:txBody>
                    <a:bodyPr/>
                    <a:lstStyle/>
                    <a:p>
                      <a:pPr algn="ctr">
                        <a:spcAft>
                          <a:spcPts val="0"/>
                        </a:spcAft>
                      </a:pPr>
                      <a:r>
                        <a:rPr lang="es-CO" sz="1000" kern="100" dirty="0">
                          <a:solidFill>
                            <a:schemeClr val="tx1"/>
                          </a:solidFill>
                          <a:effectLst/>
                        </a:rPr>
                        <a:t>OBJETO DE LA OBRA PÚBLICA</a:t>
                      </a:r>
                      <a:endParaRPr lang="es-CO" sz="12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es-CO" sz="1000" kern="100" dirty="0">
                          <a:solidFill>
                            <a:schemeClr val="tx1"/>
                          </a:solidFill>
                          <a:effectLst/>
                        </a:rPr>
                        <a:t>NOMBRE O RAZÓN SOCIAL DEL CONTRATISTA</a:t>
                      </a:r>
                      <a:endParaRPr lang="es-CO" sz="12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es-CO" sz="1000" kern="100" dirty="0">
                          <a:solidFill>
                            <a:schemeClr val="tx1"/>
                          </a:solidFill>
                          <a:effectLst/>
                        </a:rPr>
                        <a:t>NOMBRE O RAZÓN SOCIAL DE LA INTERVENTORÍA</a:t>
                      </a:r>
                      <a:endParaRPr lang="es-CO" sz="12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spcAft>
                          <a:spcPts val="0"/>
                        </a:spcAft>
                      </a:pPr>
                      <a:r>
                        <a:rPr lang="es-CO" sz="1000" kern="100">
                          <a:solidFill>
                            <a:schemeClr val="tx1"/>
                          </a:solidFill>
                          <a:effectLst/>
                        </a:rPr>
                        <a:t>ESTADO</a:t>
                      </a:r>
                      <a:endParaRPr lang="es-CO" sz="12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rowSpan="2">
                  <a:txBody>
                    <a:bodyPr/>
                    <a:lstStyle/>
                    <a:p>
                      <a:pPr algn="ctr">
                        <a:spcAft>
                          <a:spcPts val="0"/>
                        </a:spcAft>
                      </a:pPr>
                      <a:r>
                        <a:rPr lang="es-CO" sz="1000" kern="100" dirty="0">
                          <a:solidFill>
                            <a:schemeClr val="tx1"/>
                          </a:solidFill>
                          <a:effectLst/>
                        </a:rPr>
                        <a:t>VALOR EJECUTADO</a:t>
                      </a:r>
                      <a:endParaRPr lang="es-CO" sz="1200" kern="100" dirty="0">
                        <a:solidFill>
                          <a:schemeClr val="tx1"/>
                        </a:solidFill>
                        <a:effectLst/>
                      </a:endParaRPr>
                    </a:p>
                    <a:p>
                      <a:pPr algn="ctr">
                        <a:spcAft>
                          <a:spcPts val="0"/>
                        </a:spcAft>
                      </a:pPr>
                      <a:r>
                        <a:rPr lang="es-CO" sz="1000" kern="100" dirty="0">
                          <a:solidFill>
                            <a:schemeClr val="tx1"/>
                          </a:solidFill>
                          <a:effectLst/>
                        </a:rPr>
                        <a:t>(En millones de Pesos)</a:t>
                      </a:r>
                      <a:endParaRPr lang="es-CO" sz="12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es-CO" sz="1000" kern="100">
                          <a:solidFill>
                            <a:schemeClr val="tx1"/>
                          </a:solidFill>
                          <a:effectLst/>
                        </a:rPr>
                        <a:t>OBSERVACIÓN</a:t>
                      </a:r>
                      <a:endParaRPr lang="es-CO" sz="12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83971758"/>
                  </a:ext>
                </a:extLst>
              </a:tr>
              <a:tr h="445403">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a:spcAft>
                          <a:spcPts val="0"/>
                        </a:spcAft>
                      </a:pPr>
                      <a:r>
                        <a:rPr lang="es-CO" sz="1000" kern="100" dirty="0">
                          <a:solidFill>
                            <a:schemeClr val="tx1"/>
                          </a:solidFill>
                          <a:effectLst/>
                        </a:rPr>
                        <a:t>EJECUTADO</a:t>
                      </a:r>
                      <a:endParaRPr lang="es-CO" sz="1200" kern="100" dirty="0">
                        <a:solidFill>
                          <a:schemeClr val="tx1"/>
                        </a:solidFill>
                        <a:effectLst/>
                      </a:endParaRPr>
                    </a:p>
                    <a:p>
                      <a:pPr algn="ctr">
                        <a:spcAft>
                          <a:spcPts val="0"/>
                        </a:spcAft>
                      </a:pPr>
                      <a:r>
                        <a:rPr lang="es-CO" sz="1000" kern="100" dirty="0">
                          <a:solidFill>
                            <a:schemeClr val="tx1"/>
                          </a:solidFill>
                          <a:effectLst/>
                        </a:rPr>
                        <a:t>[marque X]</a:t>
                      </a:r>
                      <a:endParaRPr lang="es-CO" sz="12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solidFill>
                            <a:schemeClr val="tx1"/>
                          </a:solidFill>
                          <a:effectLst/>
                        </a:rPr>
                        <a:t>EN PROCESO</a:t>
                      </a:r>
                      <a:endParaRPr lang="es-CO" sz="1200" kern="100" dirty="0">
                        <a:solidFill>
                          <a:schemeClr val="tx1"/>
                        </a:solidFill>
                        <a:effectLst/>
                      </a:endParaRPr>
                    </a:p>
                    <a:p>
                      <a:pPr algn="ctr">
                        <a:spcAft>
                          <a:spcPts val="0"/>
                        </a:spcAft>
                      </a:pPr>
                      <a:r>
                        <a:rPr lang="es-CO" sz="1000" kern="100" dirty="0">
                          <a:solidFill>
                            <a:schemeClr val="tx1"/>
                          </a:solidFill>
                          <a:effectLst/>
                        </a:rPr>
                        <a:t>[marque X]</a:t>
                      </a:r>
                      <a:endParaRPr lang="es-CO" sz="12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173135594"/>
                  </a:ext>
                </a:extLst>
              </a:tr>
              <a:tr h="3785933">
                <a:tc>
                  <a:txBody>
                    <a:bodyPr/>
                    <a:lstStyle/>
                    <a:p>
                      <a:pPr algn="ctr">
                        <a:spcAft>
                          <a:spcPts val="0"/>
                        </a:spcAft>
                      </a:pPr>
                      <a:r>
                        <a:rPr lang="es-CO" sz="1000" kern="100" dirty="0">
                          <a:solidFill>
                            <a:schemeClr val="tx1"/>
                          </a:solidFill>
                          <a:effectLst/>
                        </a:rPr>
                        <a:t>GERENCIA</a:t>
                      </a:r>
                      <a:r>
                        <a:rPr lang="es-CO" sz="1000" kern="100" spc="5" dirty="0">
                          <a:solidFill>
                            <a:schemeClr val="tx1"/>
                          </a:solidFill>
                          <a:effectLst/>
                        </a:rPr>
                        <a:t> </a:t>
                      </a:r>
                      <a:r>
                        <a:rPr lang="es-CO" sz="1000" kern="100" dirty="0">
                          <a:solidFill>
                            <a:schemeClr val="tx1"/>
                          </a:solidFill>
                          <a:effectLst/>
                        </a:rPr>
                        <a:t>INTEGRAL</a:t>
                      </a:r>
                      <a:r>
                        <a:rPr lang="es-CO" sz="1000" kern="100" spc="5" dirty="0">
                          <a:solidFill>
                            <a:schemeClr val="tx1"/>
                          </a:solidFill>
                          <a:effectLst/>
                        </a:rPr>
                        <a:t> </a:t>
                      </a:r>
                      <a:r>
                        <a:rPr lang="es-CO" sz="1000" kern="100" dirty="0">
                          <a:solidFill>
                            <a:schemeClr val="tx1"/>
                          </a:solidFill>
                          <a:effectLst/>
                        </a:rPr>
                        <a:t>PARA</a:t>
                      </a:r>
                      <a:r>
                        <a:rPr lang="es-CO" sz="1000" kern="100" spc="5" dirty="0">
                          <a:solidFill>
                            <a:schemeClr val="tx1"/>
                          </a:solidFill>
                          <a:effectLst/>
                        </a:rPr>
                        <a:t> </a:t>
                      </a:r>
                      <a:r>
                        <a:rPr lang="es-CO" sz="1000" kern="100" dirty="0">
                          <a:solidFill>
                            <a:schemeClr val="tx1"/>
                          </a:solidFill>
                          <a:effectLst/>
                        </a:rPr>
                        <a:t>EL</a:t>
                      </a:r>
                      <a:r>
                        <a:rPr lang="es-CO" sz="1000" kern="100" spc="5" dirty="0">
                          <a:solidFill>
                            <a:schemeClr val="tx1"/>
                          </a:solidFill>
                          <a:effectLst/>
                        </a:rPr>
                        <a:t> </a:t>
                      </a:r>
                      <a:r>
                        <a:rPr lang="es-CO" sz="1000" kern="100" dirty="0">
                          <a:solidFill>
                            <a:schemeClr val="tx1"/>
                          </a:solidFill>
                          <a:effectLst/>
                        </a:rPr>
                        <a:t>ESTUDIO,</a:t>
                      </a:r>
                      <a:r>
                        <a:rPr lang="es-CO" sz="1000" kern="100" spc="5" dirty="0">
                          <a:solidFill>
                            <a:schemeClr val="tx1"/>
                          </a:solidFill>
                          <a:effectLst/>
                        </a:rPr>
                        <a:t> </a:t>
                      </a:r>
                      <a:r>
                        <a:rPr lang="es-CO" sz="1000" kern="100" dirty="0">
                          <a:solidFill>
                            <a:schemeClr val="tx1"/>
                          </a:solidFill>
                          <a:effectLst/>
                        </a:rPr>
                        <a:t>DISEÑO</a:t>
                      </a:r>
                      <a:r>
                        <a:rPr lang="es-CO" sz="1000" kern="100" spc="5" dirty="0">
                          <a:solidFill>
                            <a:schemeClr val="tx1"/>
                          </a:solidFill>
                          <a:effectLst/>
                        </a:rPr>
                        <a:t> </a:t>
                      </a:r>
                      <a:r>
                        <a:rPr lang="es-CO" sz="1000" kern="100" dirty="0">
                          <a:solidFill>
                            <a:schemeClr val="tx1"/>
                          </a:solidFill>
                          <a:effectLst/>
                        </a:rPr>
                        <a:t>Y</a:t>
                      </a:r>
                      <a:r>
                        <a:rPr lang="es-CO" sz="1000" kern="100" spc="5" dirty="0">
                          <a:solidFill>
                            <a:schemeClr val="tx1"/>
                          </a:solidFill>
                          <a:effectLst/>
                        </a:rPr>
                        <a:t> </a:t>
                      </a:r>
                      <a:r>
                        <a:rPr lang="es-CO" sz="1000" kern="100" dirty="0">
                          <a:solidFill>
                            <a:schemeClr val="tx1"/>
                          </a:solidFill>
                          <a:effectLst/>
                        </a:rPr>
                        <a:t>CONSTRUCCIÓN</a:t>
                      </a:r>
                      <a:r>
                        <a:rPr lang="es-CO" sz="1000" kern="100" spc="5" dirty="0">
                          <a:solidFill>
                            <a:schemeClr val="tx1"/>
                          </a:solidFill>
                          <a:effectLst/>
                        </a:rPr>
                        <a:t> </a:t>
                      </a:r>
                      <a:r>
                        <a:rPr lang="es-CO" sz="1000" kern="100" dirty="0">
                          <a:solidFill>
                            <a:schemeClr val="tx1"/>
                          </a:solidFill>
                          <a:effectLst/>
                        </a:rPr>
                        <a:t>DE</a:t>
                      </a:r>
                      <a:r>
                        <a:rPr lang="es-CO" sz="1000" kern="100" spc="5" dirty="0">
                          <a:solidFill>
                            <a:schemeClr val="tx1"/>
                          </a:solidFill>
                          <a:effectLst/>
                        </a:rPr>
                        <a:t> </a:t>
                      </a:r>
                      <a:r>
                        <a:rPr lang="es-CO" sz="1000" kern="100" dirty="0">
                          <a:solidFill>
                            <a:schemeClr val="tx1"/>
                          </a:solidFill>
                          <a:effectLst/>
                        </a:rPr>
                        <a:t>INFRAESTRUCTURA</a:t>
                      </a:r>
                      <a:r>
                        <a:rPr lang="es-CO" sz="1000" kern="100" spc="5" dirty="0">
                          <a:solidFill>
                            <a:schemeClr val="tx1"/>
                          </a:solidFill>
                          <a:effectLst/>
                        </a:rPr>
                        <a:t> </a:t>
                      </a:r>
                      <a:r>
                        <a:rPr lang="es-CO" sz="1000" kern="100" dirty="0">
                          <a:solidFill>
                            <a:schemeClr val="tx1"/>
                          </a:solidFill>
                          <a:effectLst/>
                        </a:rPr>
                        <a:t>PARA</a:t>
                      </a:r>
                      <a:r>
                        <a:rPr lang="es-CO" sz="1000" kern="100" spc="5" dirty="0">
                          <a:solidFill>
                            <a:schemeClr val="tx1"/>
                          </a:solidFill>
                          <a:effectLst/>
                        </a:rPr>
                        <a:t> </a:t>
                      </a:r>
                      <a:r>
                        <a:rPr lang="es-CO" sz="1000" kern="100" dirty="0">
                          <a:solidFill>
                            <a:schemeClr val="tx1"/>
                          </a:solidFill>
                          <a:effectLst/>
                        </a:rPr>
                        <a:t>SEGURIDAD</a:t>
                      </a:r>
                      <a:r>
                        <a:rPr lang="es-CO" sz="1000" kern="100" spc="5" dirty="0">
                          <a:solidFill>
                            <a:schemeClr val="tx1"/>
                          </a:solidFill>
                          <a:effectLst/>
                        </a:rPr>
                        <a:t> </a:t>
                      </a:r>
                      <a:r>
                        <a:rPr lang="es-CO" sz="1000" kern="100" dirty="0">
                          <a:solidFill>
                            <a:schemeClr val="tx1"/>
                          </a:solidFill>
                          <a:effectLst/>
                        </a:rPr>
                        <a:t>Y</a:t>
                      </a:r>
                      <a:r>
                        <a:rPr lang="es-CO" sz="1000" kern="100" spc="5" dirty="0">
                          <a:solidFill>
                            <a:schemeClr val="tx1"/>
                          </a:solidFill>
                          <a:effectLst/>
                        </a:rPr>
                        <a:t> </a:t>
                      </a:r>
                      <a:r>
                        <a:rPr lang="es-CO" sz="1000" kern="100" dirty="0">
                          <a:solidFill>
                            <a:schemeClr val="tx1"/>
                          </a:solidFill>
                          <a:effectLst/>
                        </a:rPr>
                        <a:t>CONVIVENCIA</a:t>
                      </a:r>
                      <a:r>
                        <a:rPr lang="es-CO" sz="1000" kern="100" spc="5" dirty="0">
                          <a:solidFill>
                            <a:schemeClr val="tx1"/>
                          </a:solidFill>
                          <a:effectLst/>
                        </a:rPr>
                        <a:t> </a:t>
                      </a:r>
                      <a:r>
                        <a:rPr lang="es-CO" sz="1000" kern="100" dirty="0">
                          <a:solidFill>
                            <a:schemeClr val="tx1"/>
                          </a:solidFill>
                          <a:effectLst/>
                        </a:rPr>
                        <a:t>CIUDADANA</a:t>
                      </a:r>
                      <a:r>
                        <a:rPr lang="es-CO" sz="1000" kern="100" spc="5" dirty="0">
                          <a:solidFill>
                            <a:schemeClr val="tx1"/>
                          </a:solidFill>
                          <a:effectLst/>
                        </a:rPr>
                        <a:t> </a:t>
                      </a:r>
                      <a:r>
                        <a:rPr lang="es-CO" sz="1000" kern="100" dirty="0">
                          <a:solidFill>
                            <a:schemeClr val="tx1"/>
                          </a:solidFill>
                          <a:effectLst/>
                        </a:rPr>
                        <a:t>TIPO</a:t>
                      </a:r>
                      <a:r>
                        <a:rPr lang="es-CO" sz="1000" kern="100" spc="5" dirty="0">
                          <a:solidFill>
                            <a:schemeClr val="tx1"/>
                          </a:solidFill>
                          <a:effectLst/>
                        </a:rPr>
                        <a:t> </a:t>
                      </a:r>
                      <a:r>
                        <a:rPr lang="es-CO" sz="1000" kern="100" dirty="0">
                          <a:solidFill>
                            <a:schemeClr val="tx1"/>
                          </a:solidFill>
                          <a:effectLst/>
                        </a:rPr>
                        <a:t>CAI</a:t>
                      </a:r>
                      <a:r>
                        <a:rPr lang="es-CO" sz="1000" kern="100" spc="5" dirty="0">
                          <a:solidFill>
                            <a:schemeClr val="tx1"/>
                          </a:solidFill>
                          <a:effectLst/>
                        </a:rPr>
                        <a:t> </a:t>
                      </a:r>
                      <a:r>
                        <a:rPr lang="es-CO" sz="1000" kern="100" dirty="0">
                          <a:solidFill>
                            <a:schemeClr val="tx1"/>
                          </a:solidFill>
                          <a:effectLst/>
                        </a:rPr>
                        <a:t>BLINDADO</a:t>
                      </a:r>
                      <a:r>
                        <a:rPr lang="es-CO" sz="1000" kern="100" spc="-40" dirty="0">
                          <a:solidFill>
                            <a:schemeClr val="tx1"/>
                          </a:solidFill>
                          <a:effectLst/>
                        </a:rPr>
                        <a:t> </a:t>
                      </a:r>
                      <a:r>
                        <a:rPr lang="es-CO" sz="1000" kern="100" dirty="0">
                          <a:solidFill>
                            <a:schemeClr val="tx1"/>
                          </a:solidFill>
                          <a:effectLst/>
                        </a:rPr>
                        <a:t>PARA</a:t>
                      </a:r>
                      <a:r>
                        <a:rPr lang="es-CO" sz="1000" kern="100" spc="-40" dirty="0">
                          <a:solidFill>
                            <a:schemeClr val="tx1"/>
                          </a:solidFill>
                          <a:effectLst/>
                        </a:rPr>
                        <a:t> </a:t>
                      </a:r>
                      <a:r>
                        <a:rPr lang="es-CO" sz="1000" kern="100" dirty="0">
                          <a:solidFill>
                            <a:schemeClr val="tx1"/>
                          </a:solidFill>
                          <a:effectLst/>
                        </a:rPr>
                        <a:t>LOS</a:t>
                      </a:r>
                      <a:r>
                        <a:rPr lang="es-CO" sz="1000" kern="100" spc="-30" dirty="0">
                          <a:solidFill>
                            <a:schemeClr val="tx1"/>
                          </a:solidFill>
                          <a:effectLst/>
                        </a:rPr>
                        <a:t> </a:t>
                      </a:r>
                      <a:r>
                        <a:rPr lang="es-CO" sz="1000" kern="100" dirty="0">
                          <a:solidFill>
                            <a:schemeClr val="tx1"/>
                          </a:solidFill>
                          <a:effectLst/>
                        </a:rPr>
                        <a:t>ORGANISMOS</a:t>
                      </a:r>
                      <a:r>
                        <a:rPr lang="es-CO" sz="1000" kern="100" spc="-30" dirty="0">
                          <a:solidFill>
                            <a:schemeClr val="tx1"/>
                          </a:solidFill>
                          <a:effectLst/>
                        </a:rPr>
                        <a:t> </a:t>
                      </a:r>
                      <a:r>
                        <a:rPr lang="es-CO" sz="1000" kern="100" dirty="0">
                          <a:solidFill>
                            <a:schemeClr val="tx1"/>
                          </a:solidFill>
                          <a:effectLst/>
                        </a:rPr>
                        <a:t>DE</a:t>
                      </a:r>
                      <a:r>
                        <a:rPr lang="es-CO" sz="1000" kern="100" spc="-30" dirty="0">
                          <a:solidFill>
                            <a:schemeClr val="tx1"/>
                          </a:solidFill>
                          <a:effectLst/>
                        </a:rPr>
                        <a:t> </a:t>
                      </a:r>
                      <a:r>
                        <a:rPr lang="es-CO" sz="1000" kern="100" dirty="0">
                          <a:solidFill>
                            <a:schemeClr val="tx1"/>
                          </a:solidFill>
                          <a:effectLst/>
                        </a:rPr>
                        <a:t>SEGURIDAD</a:t>
                      </a:r>
                      <a:r>
                        <a:rPr lang="es-CO" sz="1000" kern="100" spc="-45" dirty="0">
                          <a:solidFill>
                            <a:schemeClr val="tx1"/>
                          </a:solidFill>
                          <a:effectLst/>
                        </a:rPr>
                        <a:t> </a:t>
                      </a:r>
                      <a:r>
                        <a:rPr lang="es-CO" sz="1000" kern="100" dirty="0">
                          <a:solidFill>
                            <a:schemeClr val="tx1"/>
                          </a:solidFill>
                          <a:effectLst/>
                        </a:rPr>
                        <a:t>Y</a:t>
                      </a:r>
                      <a:r>
                        <a:rPr lang="es-CO" sz="1000" kern="100" spc="-30" dirty="0">
                          <a:solidFill>
                            <a:schemeClr val="tx1"/>
                          </a:solidFill>
                          <a:effectLst/>
                        </a:rPr>
                        <a:t> </a:t>
                      </a:r>
                      <a:r>
                        <a:rPr lang="es-CO" sz="1000" kern="100" dirty="0">
                          <a:solidFill>
                            <a:schemeClr val="tx1"/>
                          </a:solidFill>
                          <a:effectLst/>
                        </a:rPr>
                        <a:t>CONVIVENCIA</a:t>
                      </a:r>
                      <a:r>
                        <a:rPr lang="es-CO" sz="1000" kern="100" spc="-40" dirty="0">
                          <a:solidFill>
                            <a:schemeClr val="tx1"/>
                          </a:solidFill>
                          <a:effectLst/>
                        </a:rPr>
                        <a:t> </a:t>
                      </a:r>
                      <a:r>
                        <a:rPr lang="es-CO" sz="1000" kern="100" dirty="0">
                          <a:solidFill>
                            <a:schemeClr val="tx1"/>
                          </a:solidFill>
                          <a:effectLst/>
                        </a:rPr>
                        <a:t>CIUDADANA</a:t>
                      </a:r>
                      <a:r>
                        <a:rPr lang="es-CO" sz="1000" kern="100" spc="-40" dirty="0">
                          <a:solidFill>
                            <a:schemeClr val="tx1"/>
                          </a:solidFill>
                          <a:effectLst/>
                        </a:rPr>
                        <a:t> </a:t>
                      </a:r>
                      <a:r>
                        <a:rPr lang="es-CO" sz="1000" kern="100" dirty="0">
                          <a:solidFill>
                            <a:schemeClr val="tx1"/>
                          </a:solidFill>
                          <a:effectLst/>
                        </a:rPr>
                        <a:t>EN</a:t>
                      </a:r>
                      <a:r>
                        <a:rPr lang="es-CO" sz="1000" kern="100" spc="-190" dirty="0">
                          <a:solidFill>
                            <a:schemeClr val="tx1"/>
                          </a:solidFill>
                          <a:effectLst/>
                        </a:rPr>
                        <a:t> </a:t>
                      </a:r>
                      <a:r>
                        <a:rPr lang="es-CO" sz="1000" kern="100" dirty="0">
                          <a:solidFill>
                            <a:schemeClr val="tx1"/>
                          </a:solidFill>
                          <a:effectLst/>
                        </a:rPr>
                        <a:t>EL MARCO DEL PROYECTO FORTALECIMIENTO LOGÍSTICO PARA LA SEGURIDAD,</a:t>
                      </a:r>
                      <a:r>
                        <a:rPr lang="es-CO" sz="1000" kern="100" spc="5" dirty="0">
                          <a:solidFill>
                            <a:schemeClr val="tx1"/>
                          </a:solidFill>
                          <a:effectLst/>
                        </a:rPr>
                        <a:t> </a:t>
                      </a:r>
                      <a:r>
                        <a:rPr lang="es-CO" sz="1000" kern="100" dirty="0">
                          <a:solidFill>
                            <a:schemeClr val="tx1"/>
                          </a:solidFill>
                          <a:effectLst/>
                        </a:rPr>
                        <a:t>CONVIVENCIA,</a:t>
                      </a:r>
                      <a:r>
                        <a:rPr lang="es-CO" sz="1000" kern="100" spc="5" dirty="0">
                          <a:solidFill>
                            <a:schemeClr val="tx1"/>
                          </a:solidFill>
                          <a:effectLst/>
                        </a:rPr>
                        <a:t> </a:t>
                      </a:r>
                      <a:r>
                        <a:rPr lang="es-CO" sz="1000" kern="100" dirty="0">
                          <a:solidFill>
                            <a:schemeClr val="tx1"/>
                          </a:solidFill>
                          <a:effectLst/>
                        </a:rPr>
                        <a:t>JUSTICIA</a:t>
                      </a:r>
                      <a:r>
                        <a:rPr lang="es-CO" sz="1000" kern="100" spc="5" dirty="0">
                          <a:solidFill>
                            <a:schemeClr val="tx1"/>
                          </a:solidFill>
                          <a:effectLst/>
                        </a:rPr>
                        <a:t> </a:t>
                      </a:r>
                      <a:r>
                        <a:rPr lang="es-CO" sz="1000" kern="100" dirty="0">
                          <a:solidFill>
                            <a:schemeClr val="tx1"/>
                          </a:solidFill>
                          <a:effectLst/>
                        </a:rPr>
                        <a:t>Y</a:t>
                      </a:r>
                      <a:r>
                        <a:rPr lang="es-CO" sz="1000" kern="100" spc="5" dirty="0">
                          <a:solidFill>
                            <a:schemeClr val="tx1"/>
                          </a:solidFill>
                          <a:effectLst/>
                        </a:rPr>
                        <a:t> </a:t>
                      </a:r>
                      <a:r>
                        <a:rPr lang="es-CO" sz="1000" kern="100" dirty="0">
                          <a:solidFill>
                            <a:schemeClr val="tx1"/>
                          </a:solidFill>
                          <a:effectLst/>
                        </a:rPr>
                        <a:t>SOCORRO</a:t>
                      </a:r>
                      <a:r>
                        <a:rPr lang="es-CO" sz="1000" kern="100" spc="5" dirty="0">
                          <a:solidFill>
                            <a:schemeClr val="tx1"/>
                          </a:solidFill>
                          <a:effectLst/>
                        </a:rPr>
                        <a:t> </a:t>
                      </a:r>
                      <a:r>
                        <a:rPr lang="es-CO" sz="1000" kern="100" dirty="0">
                          <a:solidFill>
                            <a:schemeClr val="tx1"/>
                          </a:solidFill>
                          <a:effectLst/>
                        </a:rPr>
                        <a:t>EN</a:t>
                      </a:r>
                      <a:r>
                        <a:rPr lang="es-CO" sz="1000" kern="100" spc="5" dirty="0">
                          <a:solidFill>
                            <a:schemeClr val="tx1"/>
                          </a:solidFill>
                          <a:effectLst/>
                        </a:rPr>
                        <a:t> </a:t>
                      </a:r>
                      <a:r>
                        <a:rPr lang="es-CO" sz="1000" kern="100" dirty="0">
                          <a:solidFill>
                            <a:schemeClr val="tx1"/>
                          </a:solidFill>
                          <a:effectLst/>
                        </a:rPr>
                        <a:t>CARTAGENA</a:t>
                      </a:r>
                      <a:r>
                        <a:rPr lang="es-CO" sz="1000" kern="100" spc="5" dirty="0">
                          <a:solidFill>
                            <a:schemeClr val="tx1"/>
                          </a:solidFill>
                          <a:effectLst/>
                        </a:rPr>
                        <a:t> </a:t>
                      </a:r>
                      <a:r>
                        <a:rPr lang="es-CO" sz="1000" kern="100" dirty="0">
                          <a:solidFill>
                            <a:schemeClr val="tx1"/>
                          </a:solidFill>
                          <a:effectLst/>
                        </a:rPr>
                        <a:t>DE</a:t>
                      </a:r>
                      <a:r>
                        <a:rPr lang="es-CO" sz="1000" kern="100" spc="5" dirty="0">
                          <a:solidFill>
                            <a:schemeClr val="tx1"/>
                          </a:solidFill>
                          <a:effectLst/>
                        </a:rPr>
                        <a:t> </a:t>
                      </a:r>
                      <a:r>
                        <a:rPr lang="es-CO" sz="1000" kern="100" dirty="0">
                          <a:solidFill>
                            <a:schemeClr val="tx1"/>
                          </a:solidFill>
                          <a:effectLst/>
                        </a:rPr>
                        <a:t>INDIAS</a:t>
                      </a:r>
                      <a:r>
                        <a:rPr lang="es-CO" sz="1000" kern="100" spc="5" dirty="0">
                          <a:solidFill>
                            <a:schemeClr val="tx1"/>
                          </a:solidFill>
                          <a:effectLst/>
                        </a:rPr>
                        <a:t> </a:t>
                      </a:r>
                      <a:r>
                        <a:rPr lang="es-CO" sz="1000" kern="100" dirty="0">
                          <a:solidFill>
                            <a:schemeClr val="tx1"/>
                          </a:solidFill>
                          <a:effectLst/>
                        </a:rPr>
                        <a:t>CON</a:t>
                      </a:r>
                      <a:r>
                        <a:rPr lang="es-CO" sz="1000" kern="100" spc="5" dirty="0">
                          <a:solidFill>
                            <a:schemeClr val="tx1"/>
                          </a:solidFill>
                          <a:effectLst/>
                        </a:rPr>
                        <a:t> </a:t>
                      </a:r>
                      <a:r>
                        <a:rPr lang="es-CO" sz="1000" kern="100" dirty="0">
                          <a:solidFill>
                            <a:schemeClr val="tx1"/>
                          </a:solidFill>
                          <a:effectLst/>
                        </a:rPr>
                        <a:t>BPIN</a:t>
                      </a:r>
                      <a:r>
                        <a:rPr lang="es-CO" sz="1000" kern="100" spc="5" dirty="0">
                          <a:solidFill>
                            <a:schemeClr val="tx1"/>
                          </a:solidFill>
                          <a:effectLst/>
                        </a:rPr>
                        <a:t> </a:t>
                      </a:r>
                      <a:r>
                        <a:rPr lang="es-CO" sz="1000" kern="100" dirty="0">
                          <a:solidFill>
                            <a:schemeClr val="tx1"/>
                          </a:solidFill>
                          <a:effectLst/>
                        </a:rPr>
                        <a:t>2021130010192.</a:t>
                      </a:r>
                      <a:endParaRPr lang="es-CO" sz="12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EMPRESA</a:t>
                      </a:r>
                      <a:r>
                        <a:rPr lang="es-CO" sz="1000" kern="100" spc="-35">
                          <a:effectLst/>
                        </a:rPr>
                        <a:t> </a:t>
                      </a:r>
                      <a:r>
                        <a:rPr lang="es-CO" sz="1000" kern="100">
                          <a:effectLst/>
                        </a:rPr>
                        <a:t>DE</a:t>
                      </a:r>
                      <a:r>
                        <a:rPr lang="es-CO" sz="1000" kern="100" spc="-30">
                          <a:effectLst/>
                        </a:rPr>
                        <a:t> </a:t>
                      </a:r>
                      <a:r>
                        <a:rPr lang="es-CO" sz="1000" kern="100">
                          <a:effectLst/>
                        </a:rPr>
                        <a:t>DESARROLLO</a:t>
                      </a:r>
                      <a:r>
                        <a:rPr lang="es-CO" sz="1000" kern="100" spc="-5">
                          <a:effectLst/>
                        </a:rPr>
                        <a:t> </a:t>
                      </a:r>
                      <a:r>
                        <a:rPr lang="es-CO" sz="1000" kern="100">
                          <a:effectLst/>
                        </a:rPr>
                        <a:t>URBANO</a:t>
                      </a:r>
                      <a:r>
                        <a:rPr lang="es-CO" sz="1000" kern="100" spc="-35">
                          <a:effectLst/>
                        </a:rPr>
                        <a:t> </a:t>
                      </a:r>
                      <a:r>
                        <a:rPr lang="es-CO" sz="1000" kern="100">
                          <a:effectLst/>
                        </a:rPr>
                        <a:t>DE</a:t>
                      </a:r>
                      <a:r>
                        <a:rPr lang="es-CO" sz="1000" kern="100" spc="-30">
                          <a:effectLst/>
                        </a:rPr>
                        <a:t> </a:t>
                      </a:r>
                      <a:r>
                        <a:rPr lang="es-CO" sz="1000" kern="100">
                          <a:effectLst/>
                        </a:rPr>
                        <a:t>BOLIVAR</a:t>
                      </a:r>
                      <a:r>
                        <a:rPr lang="es-CO" sz="1000" kern="100" spc="-30">
                          <a:effectLst/>
                        </a:rPr>
                        <a:t> </a:t>
                      </a:r>
                      <a:r>
                        <a:rPr lang="es-CO" sz="1000" kern="100">
                          <a:effectLst/>
                        </a:rPr>
                        <a:t>S.A.</a:t>
                      </a:r>
                      <a:r>
                        <a:rPr lang="es-CO" sz="1000" kern="100" spc="-40">
                          <a:effectLst/>
                        </a:rPr>
                        <a:t> </a:t>
                      </a:r>
                      <a:r>
                        <a:rPr lang="es-CO" sz="1000" kern="100">
                          <a:effectLst/>
                        </a:rPr>
                        <a:t>EDURBE S.A.</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DISTRISEGURIDAD-SUPERVISIÓN DIRECTOR OPERATIVO.</a:t>
                      </a:r>
                      <a:endParaRPr lang="es-CO" sz="1200" kern="100" dirty="0">
                        <a:effectLst/>
                      </a:endParaRPr>
                    </a:p>
                    <a:p>
                      <a:pPr algn="ctr">
                        <a:spcAft>
                          <a:spcPts val="0"/>
                        </a:spcAft>
                      </a:pPr>
                      <a:r>
                        <a:rPr lang="es-CO" sz="1000" kern="100" dirty="0">
                          <a:effectLst/>
                        </a:rPr>
                        <a:t> </a:t>
                      </a:r>
                      <a:endParaRPr lang="es-CO" sz="1200" kern="100" dirty="0">
                        <a:effectLst/>
                      </a:endParaRPr>
                    </a:p>
                    <a:p>
                      <a:pPr algn="ctr">
                        <a:spcAft>
                          <a:spcPts val="0"/>
                        </a:spcAft>
                      </a:pPr>
                      <a:r>
                        <a:rPr lang="es-CO" sz="1000" kern="100" dirty="0">
                          <a:effectLst/>
                        </a:rPr>
                        <a:t>CONSORCIO INTERCAIS 2023</a:t>
                      </a:r>
                      <a:endParaRPr lang="es-CO" sz="1200" kern="100" dirty="0">
                        <a:effectLst/>
                      </a:endParaRPr>
                    </a:p>
                    <a:p>
                      <a:pPr algn="ctr">
                        <a:spcAft>
                          <a:spcPts val="0"/>
                        </a:spcAft>
                      </a:pPr>
                      <a:r>
                        <a:rPr lang="es-CO" sz="1000" kern="100" dirty="0">
                          <a:effectLst/>
                        </a:rPr>
                        <a:t>Rep. Legal </a:t>
                      </a:r>
                      <a:endParaRPr lang="es-CO" sz="1200" kern="100" dirty="0">
                        <a:effectLst/>
                      </a:endParaRPr>
                    </a:p>
                    <a:p>
                      <a:pPr algn="ctr">
                        <a:spcAft>
                          <a:spcPts val="0"/>
                        </a:spcAft>
                      </a:pPr>
                      <a:r>
                        <a:rPr lang="es-CO" sz="1000" kern="100" dirty="0">
                          <a:effectLst/>
                        </a:rPr>
                        <a:t>WILDER QUESADA TURIZO</a:t>
                      </a:r>
                      <a:endParaRPr lang="es-CO"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 </a:t>
                      </a:r>
                      <a:endParaRPr lang="es-CO"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X</a:t>
                      </a:r>
                      <a:endParaRPr lang="es-CO"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TRES</a:t>
                      </a:r>
                      <a:r>
                        <a:rPr lang="es-CO" sz="1000" kern="100" spc="-10" dirty="0">
                          <a:effectLst/>
                        </a:rPr>
                        <a:t> </a:t>
                      </a:r>
                      <a:r>
                        <a:rPr lang="es-CO" sz="1000" kern="100" dirty="0">
                          <a:effectLst/>
                        </a:rPr>
                        <a:t>MIL</a:t>
                      </a:r>
                      <a:r>
                        <a:rPr lang="es-CO" sz="1000" kern="100" spc="-20" dirty="0">
                          <a:effectLst/>
                        </a:rPr>
                        <a:t> </a:t>
                      </a:r>
                      <a:r>
                        <a:rPr lang="es-CO" sz="1000" kern="100" dirty="0">
                          <a:effectLst/>
                        </a:rPr>
                        <a:t>CUATROCIENTOS</a:t>
                      </a:r>
                      <a:r>
                        <a:rPr lang="es-CO" sz="1000" kern="100" spc="-30" dirty="0">
                          <a:effectLst/>
                        </a:rPr>
                        <a:t> </a:t>
                      </a:r>
                      <a:r>
                        <a:rPr lang="es-CO" sz="1000" kern="100" dirty="0">
                          <a:effectLst/>
                        </a:rPr>
                        <a:t>SETENTA</a:t>
                      </a:r>
                      <a:r>
                        <a:rPr lang="es-CO" sz="1000" kern="100" spc="-40" dirty="0">
                          <a:effectLst/>
                        </a:rPr>
                        <a:t> </a:t>
                      </a:r>
                      <a:r>
                        <a:rPr lang="es-CO" sz="1000" kern="100" dirty="0">
                          <a:effectLst/>
                        </a:rPr>
                        <a:t>Y</a:t>
                      </a:r>
                      <a:r>
                        <a:rPr lang="es-CO" sz="1000" kern="100" spc="-10" dirty="0">
                          <a:effectLst/>
                        </a:rPr>
                        <a:t> </a:t>
                      </a:r>
                      <a:r>
                        <a:rPr lang="es-CO" sz="1000" kern="100" dirty="0">
                          <a:effectLst/>
                        </a:rPr>
                        <a:t>CINCO</a:t>
                      </a:r>
                      <a:r>
                        <a:rPr lang="es-CO" sz="1000" kern="100" spc="-15" dirty="0">
                          <a:effectLst/>
                        </a:rPr>
                        <a:t> </a:t>
                      </a:r>
                      <a:r>
                        <a:rPr lang="es-CO" sz="1000" kern="100" dirty="0">
                          <a:effectLst/>
                        </a:rPr>
                        <a:t>MILLONES</a:t>
                      </a:r>
                      <a:r>
                        <a:rPr lang="es-CO" sz="1000" kern="100" spc="-5" dirty="0">
                          <a:effectLst/>
                        </a:rPr>
                        <a:t> </a:t>
                      </a:r>
                      <a:r>
                        <a:rPr lang="es-CO" sz="1000" kern="100" dirty="0">
                          <a:effectLst/>
                        </a:rPr>
                        <a:t>OCHOCIENTOS</a:t>
                      </a:r>
                      <a:r>
                        <a:rPr lang="es-CO" sz="1000" kern="100" spc="-10" dirty="0">
                          <a:effectLst/>
                        </a:rPr>
                        <a:t> </a:t>
                      </a:r>
                      <a:r>
                        <a:rPr lang="es-CO" sz="1000" kern="100" dirty="0">
                          <a:effectLst/>
                        </a:rPr>
                        <a:t>OCHENTA</a:t>
                      </a:r>
                      <a:r>
                        <a:rPr lang="es-CO" sz="1000" kern="100" spc="-190" dirty="0">
                          <a:effectLst/>
                        </a:rPr>
                        <a:t> </a:t>
                      </a:r>
                      <a:r>
                        <a:rPr lang="es-CO" sz="1000" kern="100" dirty="0">
                          <a:effectLst/>
                        </a:rPr>
                        <a:t>Y UN</a:t>
                      </a:r>
                      <a:r>
                        <a:rPr lang="es-CO" sz="1000" kern="100" spc="-15" dirty="0">
                          <a:effectLst/>
                        </a:rPr>
                        <a:t> </a:t>
                      </a:r>
                      <a:r>
                        <a:rPr lang="es-CO" sz="1000" kern="100" dirty="0">
                          <a:effectLst/>
                        </a:rPr>
                        <a:t>MIL</a:t>
                      </a:r>
                      <a:r>
                        <a:rPr lang="es-CO" sz="1000" kern="100" spc="-15" dirty="0">
                          <a:effectLst/>
                        </a:rPr>
                        <a:t> </a:t>
                      </a:r>
                      <a:r>
                        <a:rPr lang="es-CO" sz="1000" kern="100" dirty="0">
                          <a:effectLst/>
                        </a:rPr>
                        <a:t>SEISCIENTOS CUARENTA</a:t>
                      </a:r>
                      <a:r>
                        <a:rPr lang="es-CO" sz="1000" kern="100" spc="-5" dirty="0">
                          <a:effectLst/>
                        </a:rPr>
                        <a:t> </a:t>
                      </a:r>
                      <a:r>
                        <a:rPr lang="es-CO" sz="1000" kern="100" dirty="0">
                          <a:effectLst/>
                        </a:rPr>
                        <a:t>Y</a:t>
                      </a:r>
                      <a:r>
                        <a:rPr lang="es-CO" sz="1000" kern="100" spc="-25" dirty="0">
                          <a:effectLst/>
                        </a:rPr>
                        <a:t> </a:t>
                      </a:r>
                      <a:r>
                        <a:rPr lang="es-CO" sz="1000" kern="100" dirty="0">
                          <a:effectLst/>
                        </a:rPr>
                        <a:t>TRES</a:t>
                      </a:r>
                      <a:r>
                        <a:rPr lang="es-CO" sz="1000" kern="100" spc="5" dirty="0">
                          <a:effectLst/>
                        </a:rPr>
                        <a:t> </a:t>
                      </a:r>
                      <a:r>
                        <a:rPr lang="es-CO" sz="1000" kern="100" dirty="0">
                          <a:effectLst/>
                        </a:rPr>
                        <a:t>PESOS MCTE.</a:t>
                      </a:r>
                      <a:r>
                        <a:rPr lang="es-CO" sz="1000" kern="100" spc="-15" dirty="0">
                          <a:effectLst/>
                        </a:rPr>
                        <a:t> </a:t>
                      </a:r>
                      <a:r>
                        <a:rPr lang="es-CO" sz="1000" kern="100" dirty="0">
                          <a:effectLst/>
                        </a:rPr>
                        <a:t>($</a:t>
                      </a:r>
                      <a:r>
                        <a:rPr lang="es-CO" sz="1000" kern="100" spc="-15" dirty="0">
                          <a:effectLst/>
                        </a:rPr>
                        <a:t> </a:t>
                      </a:r>
                      <a:r>
                        <a:rPr lang="es-CO" sz="1000" kern="100" dirty="0">
                          <a:effectLst/>
                        </a:rPr>
                        <a:t>3.475.881.643).</a:t>
                      </a:r>
                      <a:endParaRPr lang="es-CO"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ACTUALMENTE EL PROYECTO SE ENCUENTRA EN EJECUCIÓN.(Se construyen </a:t>
                      </a:r>
                      <a:endParaRPr lang="es-CO"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057" marR="6605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0822075"/>
                  </a:ext>
                </a:extLst>
              </a:tr>
            </a:tbl>
          </a:graphicData>
        </a:graphic>
      </p:graphicFrame>
    </p:spTree>
    <p:extLst>
      <p:ext uri="{BB962C8B-B14F-4D97-AF65-F5344CB8AC3E}">
        <p14:creationId xmlns:p14="http://schemas.microsoft.com/office/powerpoint/2010/main" val="413960092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778"/>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27538" y="2813001"/>
            <a:ext cx="10739846" cy="584775"/>
          </a:xfrm>
          <a:prstGeom prst="rect">
            <a:avLst/>
          </a:prstGeom>
        </p:spPr>
        <p:txBody>
          <a:bodyPr wrap="square" anchor="ctr">
            <a:spAutoFit/>
          </a:bodyPr>
          <a:lstStyle/>
          <a:p>
            <a:pPr algn="ctr"/>
            <a:r>
              <a:rPr lang="es-ES" sz="3200" b="1" dirty="0">
                <a:latin typeface="Montserrat"/>
              </a:rPr>
              <a:t>EJECUCION PRESUPUESTAL</a:t>
            </a:r>
            <a:endParaRPr lang="en-US" sz="2800" b="1"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34433528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726077" y="1543910"/>
            <a:ext cx="10739846" cy="400110"/>
          </a:xfrm>
          <a:prstGeom prst="rect">
            <a:avLst/>
          </a:prstGeom>
        </p:spPr>
        <p:txBody>
          <a:bodyPr wrap="square" anchor="ctr">
            <a:spAutoFit/>
          </a:bodyPr>
          <a:lstStyle/>
          <a:p>
            <a:pPr algn="ctr"/>
            <a:r>
              <a:rPr lang="es-ES" sz="2000" b="1" dirty="0"/>
              <a:t>Ingresos 2023 </a:t>
            </a:r>
            <a:endParaRPr lang="es-CO" sz="2000" b="1" dirty="0"/>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
        <p:nvSpPr>
          <p:cNvPr id="4" name="Rectángulo 3">
            <a:extLst>
              <a:ext uri="{FF2B5EF4-FFF2-40B4-BE49-F238E27FC236}">
                <a16:creationId xmlns:a16="http://schemas.microsoft.com/office/drawing/2014/main" id="{066E83AD-7F27-4EA2-A12C-0F0E561E5030}"/>
              </a:ext>
            </a:extLst>
          </p:cNvPr>
          <p:cNvSpPr/>
          <p:nvPr/>
        </p:nvSpPr>
        <p:spPr>
          <a:xfrm>
            <a:off x="527538" y="2038200"/>
            <a:ext cx="10938385" cy="4801314"/>
          </a:xfrm>
          <a:prstGeom prst="rect">
            <a:avLst/>
          </a:prstGeom>
        </p:spPr>
        <p:txBody>
          <a:bodyPr wrap="square">
            <a:spAutoFit/>
          </a:bodyPr>
          <a:lstStyle/>
          <a:p>
            <a:pPr algn="just"/>
            <a:r>
              <a:rPr lang="es-CO" dirty="0"/>
              <a:t>Distriseguridad registró un comportamiento positivo en el recaudo de los Ingresos Totales, la tasa promedio de crecimiento anual es del </a:t>
            </a:r>
            <a:r>
              <a:rPr lang="es-CO" b="1" i="1" dirty="0"/>
              <a:t>65.30%</a:t>
            </a:r>
            <a:r>
              <a:rPr lang="es-CO" dirty="0"/>
              <a:t>, lo que significa un incremento sostenido en pesos constantes desde el inicio de este gobierno.</a:t>
            </a:r>
          </a:p>
          <a:p>
            <a:pPr algn="just"/>
            <a:r>
              <a:rPr lang="es-CO" dirty="0"/>
              <a:t> </a:t>
            </a:r>
          </a:p>
          <a:p>
            <a:pPr algn="just"/>
            <a:r>
              <a:rPr lang="es-CO" dirty="0"/>
              <a:t>Los Ingresos Totales de la entidad están constituidos por las Transferencias del Nivel Central, que corresponden a las siguientes fuentes: </a:t>
            </a:r>
          </a:p>
          <a:p>
            <a:pPr algn="just"/>
            <a:endParaRPr lang="es-CO" dirty="0"/>
          </a:p>
          <a:p>
            <a:pPr marL="285750" indent="-285750" algn="just">
              <a:buFont typeface="Arial" panose="020B0604020202020204" pitchFamily="34" charset="0"/>
              <a:buChar char="•"/>
            </a:pPr>
            <a:r>
              <a:rPr lang="es-CO" dirty="0"/>
              <a:t>Telefonía Básica Conmutada 100%</a:t>
            </a:r>
          </a:p>
          <a:p>
            <a:pPr marL="285750" indent="-285750" algn="just">
              <a:buFont typeface="Arial" panose="020B0604020202020204" pitchFamily="34" charset="0"/>
              <a:buChar char="•"/>
            </a:pPr>
            <a:r>
              <a:rPr lang="es-CO" dirty="0"/>
              <a:t>Impuesto Predial Unificado 1%</a:t>
            </a:r>
          </a:p>
          <a:p>
            <a:pPr marL="285750" indent="-285750" algn="just">
              <a:buFont typeface="Arial" panose="020B0604020202020204" pitchFamily="34" charset="0"/>
              <a:buChar char="•"/>
            </a:pPr>
            <a:r>
              <a:rPr lang="es-CO" dirty="0"/>
              <a:t>Impuesto de Delineación Urbana 10% </a:t>
            </a:r>
          </a:p>
          <a:p>
            <a:pPr marL="285750" indent="-285750" algn="just">
              <a:buFont typeface="Arial" panose="020B0604020202020204" pitchFamily="34" charset="0"/>
              <a:buChar char="•"/>
            </a:pPr>
            <a:r>
              <a:rPr lang="es-CO" dirty="0"/>
              <a:t>Rendimientos Financieros ICLD 100%</a:t>
            </a:r>
          </a:p>
          <a:p>
            <a:pPr marL="285750" indent="-285750" algn="just">
              <a:buFont typeface="Arial" panose="020B0604020202020204" pitchFamily="34" charset="0"/>
              <a:buChar char="•"/>
            </a:pPr>
            <a:endParaRPr lang="es-CO" dirty="0"/>
          </a:p>
          <a:p>
            <a:pPr algn="just"/>
            <a:r>
              <a:rPr lang="es-CO" dirty="0"/>
              <a:t>Durante la vigencia fiscal 2021 el total de rentas ascendió a $12.847 millones de pesos lo que representa un incremento del 74.20% con respecto al 2020 incremento que obedece a los mayores valores recaudados por la fuente de Telefonía Básica Conmutada 100% y el Impuesto de Delineación Urbana 10%. </a:t>
            </a:r>
          </a:p>
          <a:p>
            <a:pPr algn="just">
              <a:spcAft>
                <a:spcPts val="0"/>
              </a:spcAft>
            </a:pPr>
            <a:endParaRPr lang="es-CO" kern="100" dirty="0">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0216812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726077" y="1420800"/>
            <a:ext cx="10739846" cy="646331"/>
          </a:xfrm>
          <a:prstGeom prst="rect">
            <a:avLst/>
          </a:prstGeom>
        </p:spPr>
        <p:txBody>
          <a:bodyPr wrap="square" anchor="ctr">
            <a:spAutoFit/>
          </a:bodyPr>
          <a:lstStyle/>
          <a:p>
            <a:pPr algn="ctr"/>
            <a:r>
              <a:rPr lang="es-ES" b="1" dirty="0"/>
              <a:t>Situación de los Recursos</a:t>
            </a:r>
          </a:p>
          <a:p>
            <a:pPr algn="ctr"/>
            <a:r>
              <a:rPr lang="es-CO" dirty="0"/>
              <a:t>Comparación De Ingresos Distriseguridad  2020 – 2023</a:t>
            </a:r>
            <a:r>
              <a:rPr lang="es-ES" b="1" dirty="0"/>
              <a:t> </a:t>
            </a:r>
            <a:endParaRPr lang="es-CO" b="1" dirty="0"/>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2" name="Tabla 1">
            <a:extLst>
              <a:ext uri="{FF2B5EF4-FFF2-40B4-BE49-F238E27FC236}">
                <a16:creationId xmlns:a16="http://schemas.microsoft.com/office/drawing/2014/main" id="{D1821C57-47FE-4B25-9A5E-BADD2C60B650}"/>
              </a:ext>
            </a:extLst>
          </p:cNvPr>
          <p:cNvGraphicFramePr>
            <a:graphicFrameLocks noGrp="1"/>
          </p:cNvGraphicFramePr>
          <p:nvPr>
            <p:extLst>
              <p:ext uri="{D42A27DB-BD31-4B8C-83A1-F6EECF244321}">
                <p14:modId xmlns:p14="http://schemas.microsoft.com/office/powerpoint/2010/main" val="686330143"/>
              </p:ext>
            </p:extLst>
          </p:nvPr>
        </p:nvGraphicFramePr>
        <p:xfrm>
          <a:off x="820615" y="2036640"/>
          <a:ext cx="10163908" cy="4445706"/>
        </p:xfrm>
        <a:graphic>
          <a:graphicData uri="http://schemas.openxmlformats.org/drawingml/2006/table">
            <a:tbl>
              <a:tblPr firstRow="1" firstCol="1" bandRow="1">
                <a:tableStyleId>{93296810-A885-4BE3-A3E7-6D5BEEA58F35}</a:tableStyleId>
              </a:tblPr>
              <a:tblGrid>
                <a:gridCol w="2540977">
                  <a:extLst>
                    <a:ext uri="{9D8B030D-6E8A-4147-A177-3AD203B41FA5}">
                      <a16:colId xmlns:a16="http://schemas.microsoft.com/office/drawing/2014/main" val="2976478676"/>
                    </a:ext>
                  </a:extLst>
                </a:gridCol>
                <a:gridCol w="2540977">
                  <a:extLst>
                    <a:ext uri="{9D8B030D-6E8A-4147-A177-3AD203B41FA5}">
                      <a16:colId xmlns:a16="http://schemas.microsoft.com/office/drawing/2014/main" val="2282541966"/>
                    </a:ext>
                  </a:extLst>
                </a:gridCol>
                <a:gridCol w="2540977">
                  <a:extLst>
                    <a:ext uri="{9D8B030D-6E8A-4147-A177-3AD203B41FA5}">
                      <a16:colId xmlns:a16="http://schemas.microsoft.com/office/drawing/2014/main" val="3637248559"/>
                    </a:ext>
                  </a:extLst>
                </a:gridCol>
                <a:gridCol w="2540977">
                  <a:extLst>
                    <a:ext uri="{9D8B030D-6E8A-4147-A177-3AD203B41FA5}">
                      <a16:colId xmlns:a16="http://schemas.microsoft.com/office/drawing/2014/main" val="1797566299"/>
                    </a:ext>
                  </a:extLst>
                </a:gridCol>
              </a:tblGrid>
              <a:tr h="255961">
                <a:tc>
                  <a:txBody>
                    <a:bodyPr/>
                    <a:lstStyle/>
                    <a:p>
                      <a:pPr algn="ctr">
                        <a:lnSpc>
                          <a:spcPct val="107000"/>
                        </a:lnSpc>
                        <a:spcAft>
                          <a:spcPts val="0"/>
                        </a:spcAft>
                      </a:pPr>
                      <a:r>
                        <a:rPr lang="es-CO" sz="1100" kern="100">
                          <a:effectLst/>
                        </a:rPr>
                        <a:t>CONCEPTO DEL INGRESO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VALOR PRESUPUESTADO POR AÑO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VALOR RECAUDADO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PORCENTAJE RECAUDADO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28464714"/>
                  </a:ext>
                </a:extLst>
              </a:tr>
              <a:tr h="255961">
                <a:tc gridSpan="4">
                  <a:txBody>
                    <a:bodyPr/>
                    <a:lstStyle/>
                    <a:p>
                      <a:pPr algn="ctr">
                        <a:lnSpc>
                          <a:spcPct val="107000"/>
                        </a:lnSpc>
                        <a:spcAft>
                          <a:spcPts val="0"/>
                        </a:spcAft>
                      </a:pPr>
                      <a:r>
                        <a:rPr lang="es-CO" sz="1100" kern="100">
                          <a:effectLst/>
                        </a:rPr>
                        <a:t>VIGENCIA FISCAL 2020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280015616"/>
                  </a:ext>
                </a:extLst>
              </a:tr>
              <a:tr h="255961">
                <a:tc>
                  <a:txBody>
                    <a:bodyPr/>
                    <a:lstStyle/>
                    <a:p>
                      <a:pPr algn="ctr">
                        <a:lnSpc>
                          <a:spcPct val="107000"/>
                        </a:lnSpc>
                        <a:spcAft>
                          <a:spcPts val="0"/>
                        </a:spcAft>
                      </a:pPr>
                      <a:r>
                        <a:rPr lang="es-CO" sz="1100" kern="100">
                          <a:effectLst/>
                        </a:rPr>
                        <a:t>APORTES DEL DISTRITO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$8,298,962,500.00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$7,372,819,276.00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88.84%</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4649172"/>
                  </a:ext>
                </a:extLst>
              </a:tr>
              <a:tr h="255961">
                <a:tc>
                  <a:txBody>
                    <a:bodyPr/>
                    <a:lstStyle/>
                    <a:p>
                      <a:pPr algn="ctr">
                        <a:lnSpc>
                          <a:spcPct val="107000"/>
                        </a:lnSpc>
                        <a:spcAft>
                          <a:spcPts val="0"/>
                        </a:spcAft>
                      </a:pPr>
                      <a:r>
                        <a:rPr lang="es-CO" sz="1100" kern="100">
                          <a:effectLst/>
                        </a:rPr>
                        <a:t>APORTES PROPIOS</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 .oo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 .oo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 .oo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86043206"/>
                  </a:ext>
                </a:extLst>
              </a:tr>
              <a:tr h="255961">
                <a:tc>
                  <a:txBody>
                    <a:bodyPr/>
                    <a:lstStyle/>
                    <a:p>
                      <a:pPr algn="ctr">
                        <a:lnSpc>
                          <a:spcPct val="107000"/>
                        </a:lnSpc>
                        <a:spcAft>
                          <a:spcPts val="0"/>
                        </a:spcAft>
                      </a:pPr>
                      <a:r>
                        <a:rPr lang="es-CO" sz="1100" kern="100">
                          <a:effectLst/>
                        </a:rPr>
                        <a:t>RENDIMIENTOS FINANCIEROS</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$ 1,283,452.00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$ 2.164.915.00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168.68%</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1378022"/>
                  </a:ext>
                </a:extLst>
              </a:tr>
              <a:tr h="255961">
                <a:tc gridSpan="4">
                  <a:txBody>
                    <a:bodyPr/>
                    <a:lstStyle/>
                    <a:p>
                      <a:pPr algn="ctr">
                        <a:lnSpc>
                          <a:spcPct val="107000"/>
                        </a:lnSpc>
                        <a:spcAft>
                          <a:spcPts val="0"/>
                        </a:spcAft>
                      </a:pPr>
                      <a:r>
                        <a:rPr lang="es-CO" sz="1100" kern="100">
                          <a:effectLst/>
                        </a:rPr>
                        <a:t>VIGENCIA FISCAL 2021</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4282663974"/>
                  </a:ext>
                </a:extLst>
              </a:tr>
              <a:tr h="255961">
                <a:tc>
                  <a:txBody>
                    <a:bodyPr/>
                    <a:lstStyle/>
                    <a:p>
                      <a:pPr algn="ctr">
                        <a:lnSpc>
                          <a:spcPct val="107000"/>
                        </a:lnSpc>
                        <a:spcAft>
                          <a:spcPts val="0"/>
                        </a:spcAft>
                      </a:pPr>
                      <a:r>
                        <a:rPr lang="es-CO" sz="1100" kern="100">
                          <a:effectLst/>
                        </a:rPr>
                        <a:t>APORTES DEL DISTRITO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$12,101,803,690.00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$12,833,452,683.00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106.05%</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26513546"/>
                  </a:ext>
                </a:extLst>
              </a:tr>
              <a:tr h="255961">
                <a:tc>
                  <a:txBody>
                    <a:bodyPr/>
                    <a:lstStyle/>
                    <a:p>
                      <a:pPr algn="ctr">
                        <a:lnSpc>
                          <a:spcPct val="107000"/>
                        </a:lnSpc>
                        <a:spcAft>
                          <a:spcPts val="0"/>
                        </a:spcAft>
                      </a:pPr>
                      <a:r>
                        <a:rPr lang="es-CO" sz="1100" kern="100">
                          <a:effectLst/>
                        </a:rPr>
                        <a:t>APORTES PROPIOS</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dirty="0">
                          <a:effectLst/>
                        </a:rPr>
                        <a:t>$ .</a:t>
                      </a:r>
                      <a:r>
                        <a:rPr lang="es-CO" sz="1100" kern="100" dirty="0" err="1">
                          <a:effectLst/>
                        </a:rPr>
                        <a:t>oo</a:t>
                      </a:r>
                      <a:endParaRPr lang="es-CO"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 .oo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 .oo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8938321"/>
                  </a:ext>
                </a:extLst>
              </a:tr>
              <a:tr h="255961">
                <a:tc>
                  <a:txBody>
                    <a:bodyPr/>
                    <a:lstStyle/>
                    <a:p>
                      <a:pPr algn="ctr">
                        <a:lnSpc>
                          <a:spcPct val="107000"/>
                        </a:lnSpc>
                        <a:spcAft>
                          <a:spcPts val="0"/>
                        </a:spcAft>
                      </a:pPr>
                      <a:r>
                        <a:rPr lang="es-CO" sz="1100" kern="100">
                          <a:effectLst/>
                        </a:rPr>
                        <a:t>RENDIMIENTOS FINANCIEROS</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$1,287,687.00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$ 13.602.141.00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1056.32%</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1858158"/>
                  </a:ext>
                </a:extLst>
              </a:tr>
              <a:tr h="255961">
                <a:tc gridSpan="4">
                  <a:txBody>
                    <a:bodyPr/>
                    <a:lstStyle/>
                    <a:p>
                      <a:pPr algn="ctr">
                        <a:lnSpc>
                          <a:spcPct val="107000"/>
                        </a:lnSpc>
                        <a:spcAft>
                          <a:spcPts val="0"/>
                        </a:spcAft>
                      </a:pPr>
                      <a:r>
                        <a:rPr lang="es-CO" sz="1100" kern="100">
                          <a:effectLst/>
                        </a:rPr>
                        <a:t>VIGENCIA FISCAL 2022</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709643998"/>
                  </a:ext>
                </a:extLst>
              </a:tr>
              <a:tr h="255961">
                <a:tc>
                  <a:txBody>
                    <a:bodyPr/>
                    <a:lstStyle/>
                    <a:p>
                      <a:pPr algn="ctr">
                        <a:lnSpc>
                          <a:spcPct val="107000"/>
                        </a:lnSpc>
                        <a:spcAft>
                          <a:spcPts val="0"/>
                        </a:spcAft>
                      </a:pPr>
                      <a:r>
                        <a:rPr lang="es-CO" sz="1100" kern="100">
                          <a:effectLst/>
                        </a:rPr>
                        <a:t>APORTES DEL DISTRITO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$14,897,334,584.00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$16,241,865,767.00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109.03%</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00481074"/>
                  </a:ext>
                </a:extLst>
              </a:tr>
              <a:tr h="255961">
                <a:tc>
                  <a:txBody>
                    <a:bodyPr/>
                    <a:lstStyle/>
                    <a:p>
                      <a:pPr algn="ctr">
                        <a:lnSpc>
                          <a:spcPct val="107000"/>
                        </a:lnSpc>
                        <a:spcAft>
                          <a:spcPts val="0"/>
                        </a:spcAft>
                      </a:pPr>
                      <a:r>
                        <a:rPr lang="es-CO" sz="1100" kern="100">
                          <a:effectLst/>
                        </a:rPr>
                        <a:t>APORTES PROPIOS</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 .oo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 .oo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 .oo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41138236"/>
                  </a:ext>
                </a:extLst>
              </a:tr>
              <a:tr h="255961">
                <a:tc>
                  <a:txBody>
                    <a:bodyPr/>
                    <a:lstStyle/>
                    <a:p>
                      <a:pPr algn="ctr">
                        <a:lnSpc>
                          <a:spcPct val="107000"/>
                        </a:lnSpc>
                        <a:spcAft>
                          <a:spcPts val="0"/>
                        </a:spcAft>
                      </a:pPr>
                      <a:r>
                        <a:rPr lang="es-CO" sz="1100" kern="100">
                          <a:effectLst/>
                        </a:rPr>
                        <a:t>RENDIMIENTOS FINANCIEROS</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$ 1,307,002.00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$ 6.003.141.00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459.31%</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509060"/>
                  </a:ext>
                </a:extLst>
              </a:tr>
              <a:tr h="255961">
                <a:tc gridSpan="4">
                  <a:txBody>
                    <a:bodyPr/>
                    <a:lstStyle/>
                    <a:p>
                      <a:pPr algn="ctr">
                        <a:lnSpc>
                          <a:spcPct val="107000"/>
                        </a:lnSpc>
                        <a:spcAft>
                          <a:spcPts val="0"/>
                        </a:spcAft>
                      </a:pPr>
                      <a:r>
                        <a:rPr lang="es-CO" sz="1100" kern="100">
                          <a:effectLst/>
                        </a:rPr>
                        <a:t>VIGENCIA FISCAL A 31 DE OCTUBRE DE 2023</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862423758"/>
                  </a:ext>
                </a:extLst>
              </a:tr>
              <a:tr h="255961">
                <a:tc>
                  <a:txBody>
                    <a:bodyPr/>
                    <a:lstStyle/>
                    <a:p>
                      <a:pPr algn="ctr">
                        <a:lnSpc>
                          <a:spcPct val="107000"/>
                        </a:lnSpc>
                        <a:spcAft>
                          <a:spcPts val="0"/>
                        </a:spcAft>
                      </a:pPr>
                      <a:r>
                        <a:rPr lang="es-CO" sz="1100" kern="100">
                          <a:effectLst/>
                        </a:rPr>
                        <a:t>APORTES DEL DISTRITO </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$33,502,639,521.00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$31,712,310,008.00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94.69%</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9943968"/>
                  </a:ext>
                </a:extLst>
              </a:tr>
              <a:tr h="255961">
                <a:tc>
                  <a:txBody>
                    <a:bodyPr/>
                    <a:lstStyle/>
                    <a:p>
                      <a:pPr algn="ctr">
                        <a:lnSpc>
                          <a:spcPct val="107000"/>
                        </a:lnSpc>
                        <a:spcAft>
                          <a:spcPts val="0"/>
                        </a:spcAft>
                      </a:pPr>
                      <a:r>
                        <a:rPr lang="es-CO" sz="1100" kern="100">
                          <a:effectLst/>
                        </a:rPr>
                        <a:t>APORTES PROPIOS</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 .oo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 .oo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 .oo</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2470766"/>
                  </a:ext>
                </a:extLst>
              </a:tr>
              <a:tr h="255961">
                <a:tc>
                  <a:txBody>
                    <a:bodyPr/>
                    <a:lstStyle/>
                    <a:p>
                      <a:pPr algn="ctr">
                        <a:lnSpc>
                          <a:spcPct val="107000"/>
                        </a:lnSpc>
                        <a:spcAft>
                          <a:spcPts val="0"/>
                        </a:spcAft>
                      </a:pPr>
                      <a:r>
                        <a:rPr lang="es-CO" sz="1100" kern="100">
                          <a:effectLst/>
                        </a:rPr>
                        <a:t>RENDIMIENTOS FINANCIEROS</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$1,427,638.00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a:effectLst/>
                        </a:rPr>
                        <a:t>$10,282,887.00</a:t>
                      </a:r>
                      <a:endParaRPr lang="es-CO"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100" kern="100" dirty="0">
                          <a:effectLst/>
                        </a:rPr>
                        <a:t>714.67%</a:t>
                      </a:r>
                      <a:endParaRPr lang="es-CO"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3954300"/>
                  </a:ext>
                </a:extLst>
              </a:tr>
            </a:tbl>
          </a:graphicData>
        </a:graphic>
      </p:graphicFrame>
    </p:spTree>
    <p:extLst>
      <p:ext uri="{BB962C8B-B14F-4D97-AF65-F5344CB8AC3E}">
        <p14:creationId xmlns:p14="http://schemas.microsoft.com/office/powerpoint/2010/main" val="85806706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726077" y="1458148"/>
            <a:ext cx="10739846" cy="923330"/>
          </a:xfrm>
          <a:prstGeom prst="rect">
            <a:avLst/>
          </a:prstGeom>
        </p:spPr>
        <p:txBody>
          <a:bodyPr wrap="square" anchor="ctr">
            <a:spAutoFit/>
          </a:bodyPr>
          <a:lstStyle/>
          <a:p>
            <a:pPr algn="ctr"/>
            <a:r>
              <a:rPr lang="es-ES" b="1" dirty="0"/>
              <a:t>Situación de los Recursos</a:t>
            </a:r>
          </a:p>
          <a:p>
            <a:pPr algn="ctr"/>
            <a:r>
              <a:rPr lang="es-CO" dirty="0"/>
              <a:t>Comparación Del Gasto Distriseguridad  2020 - 2023</a:t>
            </a:r>
            <a:endParaRPr lang="es-CO" b="1" dirty="0"/>
          </a:p>
          <a:p>
            <a:pPr algn="ctr"/>
            <a:endParaRPr lang="es-CO" b="1" dirty="0"/>
          </a:p>
        </p:txBody>
      </p:sp>
      <p:grpSp>
        <p:nvGrpSpPr>
          <p:cNvPr id="4" name="Grupo 3">
            <a:extLst>
              <a:ext uri="{FF2B5EF4-FFF2-40B4-BE49-F238E27FC236}">
                <a16:creationId xmlns:a16="http://schemas.microsoft.com/office/drawing/2014/main" id="{9CB9D853-2AB7-4388-ACD7-71BA19F80808}"/>
              </a:ext>
            </a:extLst>
          </p:cNvPr>
          <p:cNvGrpSpPr/>
          <p:nvPr/>
        </p:nvGrpSpPr>
        <p:grpSpPr>
          <a:xfrm>
            <a:off x="0" y="-11724"/>
            <a:ext cx="12192000" cy="6857107"/>
            <a:chOff x="0" y="-11724"/>
            <a:chExt cx="12192000" cy="6857107"/>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724"/>
              <a:ext cx="12192000" cy="6857107"/>
            </a:xfrm>
            <a:prstGeom prst="rect">
              <a:avLst/>
            </a:prstGeom>
          </p:spPr>
        </p:pic>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pSp>
      <p:graphicFrame>
        <p:nvGraphicFramePr>
          <p:cNvPr id="2" name="Tabla 1">
            <a:extLst>
              <a:ext uri="{FF2B5EF4-FFF2-40B4-BE49-F238E27FC236}">
                <a16:creationId xmlns:a16="http://schemas.microsoft.com/office/drawing/2014/main" id="{631963FB-8805-4054-B919-4DF540BA9563}"/>
              </a:ext>
            </a:extLst>
          </p:cNvPr>
          <p:cNvGraphicFramePr>
            <a:graphicFrameLocks noGrp="1"/>
          </p:cNvGraphicFramePr>
          <p:nvPr>
            <p:extLst>
              <p:ext uri="{D42A27DB-BD31-4B8C-83A1-F6EECF244321}">
                <p14:modId xmlns:p14="http://schemas.microsoft.com/office/powerpoint/2010/main" val="3380643525"/>
              </p:ext>
            </p:extLst>
          </p:nvPr>
        </p:nvGraphicFramePr>
        <p:xfrm>
          <a:off x="726077" y="1986329"/>
          <a:ext cx="10363954" cy="4018058"/>
        </p:xfrm>
        <a:graphic>
          <a:graphicData uri="http://schemas.openxmlformats.org/drawingml/2006/table">
            <a:tbl>
              <a:tblPr firstRow="1" firstCol="1" bandRow="1">
                <a:tableStyleId>{93296810-A885-4BE3-A3E7-6D5BEEA58F35}</a:tableStyleId>
              </a:tblPr>
              <a:tblGrid>
                <a:gridCol w="2561728">
                  <a:extLst>
                    <a:ext uri="{9D8B030D-6E8A-4147-A177-3AD203B41FA5}">
                      <a16:colId xmlns:a16="http://schemas.microsoft.com/office/drawing/2014/main" val="3967277779"/>
                    </a:ext>
                  </a:extLst>
                </a:gridCol>
                <a:gridCol w="2600742">
                  <a:extLst>
                    <a:ext uri="{9D8B030D-6E8A-4147-A177-3AD203B41FA5}">
                      <a16:colId xmlns:a16="http://schemas.microsoft.com/office/drawing/2014/main" val="3158167058"/>
                    </a:ext>
                  </a:extLst>
                </a:gridCol>
                <a:gridCol w="2600742">
                  <a:extLst>
                    <a:ext uri="{9D8B030D-6E8A-4147-A177-3AD203B41FA5}">
                      <a16:colId xmlns:a16="http://schemas.microsoft.com/office/drawing/2014/main" val="3438983516"/>
                    </a:ext>
                  </a:extLst>
                </a:gridCol>
                <a:gridCol w="2600742">
                  <a:extLst>
                    <a:ext uri="{9D8B030D-6E8A-4147-A177-3AD203B41FA5}">
                      <a16:colId xmlns:a16="http://schemas.microsoft.com/office/drawing/2014/main" val="1803289005"/>
                    </a:ext>
                  </a:extLst>
                </a:gridCol>
              </a:tblGrid>
              <a:tr h="223264">
                <a:tc>
                  <a:txBody>
                    <a:bodyPr/>
                    <a:lstStyle/>
                    <a:p>
                      <a:pPr algn="ctr">
                        <a:lnSpc>
                          <a:spcPct val="107000"/>
                        </a:lnSpc>
                        <a:spcAft>
                          <a:spcPts val="0"/>
                        </a:spcAft>
                      </a:pPr>
                      <a:r>
                        <a:rPr lang="es-CO" sz="1400" kern="100" dirty="0">
                          <a:effectLst/>
                        </a:rPr>
                        <a:t>CONCEPTO DEL INGRESO</a:t>
                      </a:r>
                      <a:endParaRPr lang="es-CO"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VALOR PRESUPUESTADO POR AÑO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VALOR EJECUTADO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PORCENTAJE DE EJECUCIÓN</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2855613"/>
                  </a:ext>
                </a:extLst>
              </a:tr>
              <a:tr h="223264">
                <a:tc gridSpan="4">
                  <a:txBody>
                    <a:bodyPr/>
                    <a:lstStyle/>
                    <a:p>
                      <a:pPr algn="ctr">
                        <a:lnSpc>
                          <a:spcPct val="107000"/>
                        </a:lnSpc>
                        <a:spcAft>
                          <a:spcPts val="0"/>
                        </a:spcAft>
                      </a:pPr>
                      <a:r>
                        <a:rPr lang="es-CO" sz="1400" kern="100">
                          <a:effectLst/>
                        </a:rPr>
                        <a:t>VIGENCIA FISCAL 2020</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75979029"/>
                  </a:ext>
                </a:extLst>
              </a:tr>
              <a:tr h="223264">
                <a:tc>
                  <a:txBody>
                    <a:bodyPr/>
                    <a:lstStyle/>
                    <a:p>
                      <a:pPr algn="ctr">
                        <a:lnSpc>
                          <a:spcPct val="107000"/>
                        </a:lnSpc>
                        <a:spcAft>
                          <a:spcPts val="0"/>
                        </a:spcAft>
                      </a:pPr>
                      <a:r>
                        <a:rPr lang="es-CO" sz="1400" kern="100">
                          <a:effectLst/>
                        </a:rPr>
                        <a:t>FUNCIONAMIENTO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$ 3,000,075,937.00</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$ 2,699,589,702.67</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90.00%</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2834058"/>
                  </a:ext>
                </a:extLst>
              </a:tr>
              <a:tr h="223264">
                <a:tc>
                  <a:txBody>
                    <a:bodyPr/>
                    <a:lstStyle/>
                    <a:p>
                      <a:pPr algn="ctr">
                        <a:lnSpc>
                          <a:spcPct val="107000"/>
                        </a:lnSpc>
                        <a:spcAft>
                          <a:spcPts val="0"/>
                        </a:spcAft>
                      </a:pPr>
                      <a:r>
                        <a:rPr lang="es-CO" sz="1400" kern="100">
                          <a:effectLst/>
                        </a:rPr>
                        <a:t>INVERSIÓN</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$ 5,300,170,015.00</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$ 4,949,946,097.49</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93.00%</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601011"/>
                  </a:ext>
                </a:extLst>
              </a:tr>
              <a:tr h="223264">
                <a:tc>
                  <a:txBody>
                    <a:bodyPr/>
                    <a:lstStyle/>
                    <a:p>
                      <a:pPr algn="ctr">
                        <a:lnSpc>
                          <a:spcPct val="107000"/>
                        </a:lnSpc>
                        <a:spcAft>
                          <a:spcPts val="0"/>
                        </a:spcAft>
                      </a:pPr>
                      <a:r>
                        <a:rPr lang="es-CO" sz="1400" kern="100">
                          <a:effectLst/>
                        </a:rPr>
                        <a:t>OTROS CONCEPTOS</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.oo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.oo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.oo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81200407"/>
                  </a:ext>
                </a:extLst>
              </a:tr>
              <a:tr h="223264">
                <a:tc gridSpan="4">
                  <a:txBody>
                    <a:bodyPr/>
                    <a:lstStyle/>
                    <a:p>
                      <a:pPr algn="ctr">
                        <a:lnSpc>
                          <a:spcPct val="107000"/>
                        </a:lnSpc>
                        <a:spcAft>
                          <a:spcPts val="0"/>
                        </a:spcAft>
                      </a:pPr>
                      <a:r>
                        <a:rPr lang="es-CO" sz="1400" kern="100">
                          <a:effectLst/>
                        </a:rPr>
                        <a:t>VIGENCIA FISCAL 2021</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457051763"/>
                  </a:ext>
                </a:extLst>
              </a:tr>
              <a:tr h="223264">
                <a:tc>
                  <a:txBody>
                    <a:bodyPr/>
                    <a:lstStyle/>
                    <a:p>
                      <a:pPr algn="ctr">
                        <a:lnSpc>
                          <a:spcPct val="107000"/>
                        </a:lnSpc>
                        <a:spcAft>
                          <a:spcPts val="0"/>
                        </a:spcAft>
                      </a:pPr>
                      <a:r>
                        <a:rPr lang="es-CO" sz="1400" kern="100">
                          <a:effectLst/>
                        </a:rPr>
                        <a:t>FUNCIONAMIENTO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$ 3,215,561,501.00</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$ 2,699,691,277.11</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84%</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77467787"/>
                  </a:ext>
                </a:extLst>
              </a:tr>
              <a:tr h="223264">
                <a:tc>
                  <a:txBody>
                    <a:bodyPr/>
                    <a:lstStyle/>
                    <a:p>
                      <a:pPr algn="ctr">
                        <a:lnSpc>
                          <a:spcPct val="107000"/>
                        </a:lnSpc>
                        <a:spcAft>
                          <a:spcPts val="0"/>
                        </a:spcAft>
                      </a:pPr>
                      <a:r>
                        <a:rPr lang="es-CO" sz="1400" kern="100">
                          <a:effectLst/>
                        </a:rPr>
                        <a:t>INVERSIÓN</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$ 8,887,529,876.03</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$ 6,878,978,799.41</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77%</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5111966"/>
                  </a:ext>
                </a:extLst>
              </a:tr>
              <a:tr h="223264">
                <a:tc>
                  <a:txBody>
                    <a:bodyPr/>
                    <a:lstStyle/>
                    <a:p>
                      <a:pPr algn="ctr">
                        <a:lnSpc>
                          <a:spcPct val="107000"/>
                        </a:lnSpc>
                        <a:spcAft>
                          <a:spcPts val="0"/>
                        </a:spcAft>
                      </a:pPr>
                      <a:r>
                        <a:rPr lang="es-CO" sz="1400" kern="100">
                          <a:effectLst/>
                        </a:rPr>
                        <a:t>OTROS CONCEPTOS</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.oo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.oo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.oo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6892040"/>
                  </a:ext>
                </a:extLst>
              </a:tr>
              <a:tr h="223264">
                <a:tc gridSpan="4">
                  <a:txBody>
                    <a:bodyPr/>
                    <a:lstStyle/>
                    <a:p>
                      <a:pPr algn="ctr">
                        <a:lnSpc>
                          <a:spcPct val="107000"/>
                        </a:lnSpc>
                        <a:spcAft>
                          <a:spcPts val="0"/>
                        </a:spcAft>
                      </a:pPr>
                      <a:r>
                        <a:rPr lang="es-CO" sz="1400" kern="100">
                          <a:effectLst/>
                        </a:rPr>
                        <a:t>VIGENCIA FISCAL 2022</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433595279"/>
                  </a:ext>
                </a:extLst>
              </a:tr>
              <a:tr h="223264">
                <a:tc>
                  <a:txBody>
                    <a:bodyPr/>
                    <a:lstStyle/>
                    <a:p>
                      <a:pPr algn="ctr">
                        <a:lnSpc>
                          <a:spcPct val="107000"/>
                        </a:lnSpc>
                        <a:spcAft>
                          <a:spcPts val="0"/>
                        </a:spcAft>
                      </a:pPr>
                      <a:r>
                        <a:rPr lang="es-CO" sz="1400" kern="100">
                          <a:effectLst/>
                        </a:rPr>
                        <a:t>FUNCIONAMIENTO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$ 3,478,483,058.00</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$ 3,102,314,519.59</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89%</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05321376"/>
                  </a:ext>
                </a:extLst>
              </a:tr>
              <a:tr h="223264">
                <a:tc>
                  <a:txBody>
                    <a:bodyPr/>
                    <a:lstStyle/>
                    <a:p>
                      <a:pPr algn="ctr">
                        <a:lnSpc>
                          <a:spcPct val="107000"/>
                        </a:lnSpc>
                        <a:spcAft>
                          <a:spcPts val="0"/>
                        </a:spcAft>
                      </a:pPr>
                      <a:r>
                        <a:rPr lang="es-CO" sz="1400" kern="100">
                          <a:effectLst/>
                        </a:rPr>
                        <a:t>INVERSIÓN</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$ 11,420,158,527.88</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$ 10,383,091,080.55</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91%</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43527223"/>
                  </a:ext>
                </a:extLst>
              </a:tr>
              <a:tr h="223264">
                <a:tc>
                  <a:txBody>
                    <a:bodyPr/>
                    <a:lstStyle/>
                    <a:p>
                      <a:pPr algn="ctr">
                        <a:lnSpc>
                          <a:spcPct val="107000"/>
                        </a:lnSpc>
                        <a:spcAft>
                          <a:spcPts val="0"/>
                        </a:spcAft>
                      </a:pPr>
                      <a:r>
                        <a:rPr lang="es-CO" sz="1400" kern="100">
                          <a:effectLst/>
                        </a:rPr>
                        <a:t>OTROS CONCEPTOS</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.oo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.oo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.oo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6800363"/>
                  </a:ext>
                </a:extLst>
              </a:tr>
              <a:tr h="223264">
                <a:tc gridSpan="4">
                  <a:txBody>
                    <a:bodyPr/>
                    <a:lstStyle/>
                    <a:p>
                      <a:pPr algn="ctr">
                        <a:lnSpc>
                          <a:spcPct val="107000"/>
                        </a:lnSpc>
                        <a:spcAft>
                          <a:spcPts val="0"/>
                        </a:spcAft>
                      </a:pPr>
                      <a:r>
                        <a:rPr lang="es-CO" sz="1400" kern="100">
                          <a:effectLst/>
                        </a:rPr>
                        <a:t>VIGENCIA FISCAL A 31 DE OCTUBRE DE 2023</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441829587"/>
                  </a:ext>
                </a:extLst>
              </a:tr>
              <a:tr h="223264">
                <a:tc>
                  <a:txBody>
                    <a:bodyPr/>
                    <a:lstStyle/>
                    <a:p>
                      <a:pPr algn="ctr">
                        <a:lnSpc>
                          <a:spcPct val="107000"/>
                        </a:lnSpc>
                        <a:spcAft>
                          <a:spcPts val="0"/>
                        </a:spcAft>
                      </a:pPr>
                      <a:r>
                        <a:rPr lang="es-CO" sz="1400" kern="100">
                          <a:effectLst/>
                        </a:rPr>
                        <a:t>FUNCIONAMIENTO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$ 3,594,237,598.00</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$ 2,753,626,161.52</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77%</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9051561"/>
                  </a:ext>
                </a:extLst>
              </a:tr>
              <a:tr h="223264">
                <a:tc>
                  <a:txBody>
                    <a:bodyPr/>
                    <a:lstStyle/>
                    <a:p>
                      <a:pPr algn="ctr">
                        <a:lnSpc>
                          <a:spcPct val="107000"/>
                        </a:lnSpc>
                        <a:spcAft>
                          <a:spcPts val="0"/>
                        </a:spcAft>
                      </a:pPr>
                      <a:r>
                        <a:rPr lang="es-CO" sz="1400" kern="100">
                          <a:effectLst/>
                        </a:rPr>
                        <a:t>INVERSIÓN</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$ 29,909,829,560.77</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$ 21,186,287,386.06</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71%</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57539632"/>
                  </a:ext>
                </a:extLst>
              </a:tr>
              <a:tr h="223264">
                <a:tc>
                  <a:txBody>
                    <a:bodyPr/>
                    <a:lstStyle/>
                    <a:p>
                      <a:pPr algn="ctr">
                        <a:lnSpc>
                          <a:spcPct val="107000"/>
                        </a:lnSpc>
                        <a:spcAft>
                          <a:spcPts val="0"/>
                        </a:spcAft>
                      </a:pPr>
                      <a:r>
                        <a:rPr lang="es-CO" sz="1400" kern="100">
                          <a:effectLst/>
                        </a:rPr>
                        <a:t>OTROS CONCEPTOS</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.oo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a:effectLst/>
                        </a:rPr>
                        <a:t>$ .oo</a:t>
                      </a:r>
                      <a:endParaRPr lang="es-CO"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CO" sz="1400" kern="100" dirty="0">
                          <a:effectLst/>
                        </a:rPr>
                        <a:t>$ .</a:t>
                      </a:r>
                      <a:r>
                        <a:rPr lang="es-CO" sz="1400" kern="100" dirty="0" err="1">
                          <a:effectLst/>
                        </a:rPr>
                        <a:t>oo</a:t>
                      </a:r>
                      <a:endParaRPr lang="es-CO"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4204" marR="542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36057032"/>
                  </a:ext>
                </a:extLst>
              </a:tr>
            </a:tbl>
          </a:graphicData>
        </a:graphic>
      </p:graphicFrame>
      <p:sp>
        <p:nvSpPr>
          <p:cNvPr id="8" name="TextBox 5">
            <a:extLst>
              <a:ext uri="{FF2B5EF4-FFF2-40B4-BE49-F238E27FC236}">
                <a16:creationId xmlns:a16="http://schemas.microsoft.com/office/drawing/2014/main" id="{3AABBC80-2246-4015-B02D-E9168011F988}"/>
              </a:ext>
            </a:extLst>
          </p:cNvPr>
          <p:cNvSpPr txBox="1"/>
          <p:nvPr/>
        </p:nvSpPr>
        <p:spPr>
          <a:xfrm>
            <a:off x="2830894"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Tree>
    <p:extLst>
      <p:ext uri="{BB962C8B-B14F-4D97-AF65-F5344CB8AC3E}">
        <p14:creationId xmlns:p14="http://schemas.microsoft.com/office/powerpoint/2010/main" val="210704940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a:extLst>
              <a:ext uri="{FF2B5EF4-FFF2-40B4-BE49-F238E27FC236}">
                <a16:creationId xmlns:a16="http://schemas.microsoft.com/office/drawing/2014/main" id="{7EC4D154-B29E-40F0-B813-215D28F89346}"/>
              </a:ext>
            </a:extLst>
          </p:cNvPr>
          <p:cNvGrpSpPr/>
          <p:nvPr/>
        </p:nvGrpSpPr>
        <p:grpSpPr>
          <a:xfrm>
            <a:off x="0" y="-105509"/>
            <a:ext cx="12192000" cy="6857107"/>
            <a:chOff x="0" y="-11724"/>
            <a:chExt cx="12192000" cy="6857107"/>
          </a:xfrm>
        </p:grpSpPr>
        <p:pic>
          <p:nvPicPr>
            <p:cNvPr id="5" name="Picture 4" descr="A person holding his hands up&#10;&#10;Description automatically generated">
              <a:extLst>
                <a:ext uri="{FF2B5EF4-FFF2-40B4-BE49-F238E27FC236}">
                  <a16:creationId xmlns:a16="http://schemas.microsoft.com/office/drawing/2014/main" id="{AE723F30-C545-48F0-BD92-EFAF043E4D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724"/>
              <a:ext cx="12192000" cy="6857107"/>
            </a:xfrm>
            <a:prstGeom prst="rect">
              <a:avLst/>
            </a:prstGeom>
          </p:spPr>
        </p:pic>
        <p:pic>
          <p:nvPicPr>
            <p:cNvPr id="6" name="Imagen 5">
              <a:extLst>
                <a:ext uri="{FF2B5EF4-FFF2-40B4-BE49-F238E27FC236}">
                  <a16:creationId xmlns:a16="http://schemas.microsoft.com/office/drawing/2014/main" id="{E336A6FB-E8CD-4EDD-8C4D-24DF3438BA3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pSp>
      <p:sp>
        <p:nvSpPr>
          <p:cNvPr id="2" name="Título 1">
            <a:extLst>
              <a:ext uri="{FF2B5EF4-FFF2-40B4-BE49-F238E27FC236}">
                <a16:creationId xmlns:a16="http://schemas.microsoft.com/office/drawing/2014/main" id="{80F9F27C-8D56-1A8F-D8E1-00994961C9C0}"/>
              </a:ext>
            </a:extLst>
          </p:cNvPr>
          <p:cNvSpPr>
            <a:spLocks noGrp="1"/>
          </p:cNvSpPr>
          <p:nvPr>
            <p:ph type="ctrTitle"/>
          </p:nvPr>
        </p:nvSpPr>
        <p:spPr>
          <a:xfrm>
            <a:off x="1289538" y="1869243"/>
            <a:ext cx="9144000" cy="1655763"/>
          </a:xfrm>
        </p:spPr>
        <p:txBody>
          <a:bodyPr>
            <a:noAutofit/>
          </a:bodyPr>
          <a:lstStyle/>
          <a:p>
            <a:r>
              <a:rPr lang="es-CO" sz="3600" b="1" dirty="0">
                <a:latin typeface="Montserrat" pitchFamily="2" charset="0"/>
              </a:rPr>
              <a:t>INFORMACIÓN DEL PRESUPUESTO DE DISTRISEGURIDAD 2020 - 2023</a:t>
            </a:r>
          </a:p>
        </p:txBody>
      </p:sp>
      <p:sp>
        <p:nvSpPr>
          <p:cNvPr id="3" name="Subtítulo 2">
            <a:extLst>
              <a:ext uri="{FF2B5EF4-FFF2-40B4-BE49-F238E27FC236}">
                <a16:creationId xmlns:a16="http://schemas.microsoft.com/office/drawing/2014/main" id="{524DB4AE-5CBC-B42B-3469-7129992692CB}"/>
              </a:ext>
            </a:extLst>
          </p:cNvPr>
          <p:cNvSpPr>
            <a:spLocks noGrp="1"/>
          </p:cNvSpPr>
          <p:nvPr>
            <p:ph type="subTitle" idx="1"/>
          </p:nvPr>
        </p:nvSpPr>
        <p:spPr>
          <a:xfrm>
            <a:off x="1173300" y="3525006"/>
            <a:ext cx="9144000" cy="1655762"/>
          </a:xfrm>
        </p:spPr>
        <p:txBody>
          <a:bodyPr/>
          <a:lstStyle/>
          <a:p>
            <a:r>
              <a:rPr lang="es-CO" dirty="0">
                <a:latin typeface="Montserrat" pitchFamily="2" charset="0"/>
              </a:rPr>
              <a:t>PRESUPUESTO GENERAL, DE INVERSIÓN Y GASTOS DE FUNCIONAMIENTO</a:t>
            </a:r>
          </a:p>
        </p:txBody>
      </p:sp>
      <p:sp>
        <p:nvSpPr>
          <p:cNvPr id="7" name="TextBox 5">
            <a:extLst>
              <a:ext uri="{FF2B5EF4-FFF2-40B4-BE49-F238E27FC236}">
                <a16:creationId xmlns:a16="http://schemas.microsoft.com/office/drawing/2014/main" id="{9D74848C-6205-48C9-BC0D-574F5973FA7A}"/>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Tree>
    <p:extLst>
      <p:ext uri="{BB962C8B-B14F-4D97-AF65-F5344CB8AC3E}">
        <p14:creationId xmlns:p14="http://schemas.microsoft.com/office/powerpoint/2010/main" val="327061888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2" name="Título 1">
            <a:extLst>
              <a:ext uri="{FF2B5EF4-FFF2-40B4-BE49-F238E27FC236}">
                <a16:creationId xmlns:a16="http://schemas.microsoft.com/office/drawing/2014/main" id="{EBFF4ECF-F839-0B42-F633-9E4091EE7F83}"/>
              </a:ext>
            </a:extLst>
          </p:cNvPr>
          <p:cNvSpPr>
            <a:spLocks noGrp="1"/>
          </p:cNvSpPr>
          <p:nvPr>
            <p:ph type="title"/>
          </p:nvPr>
        </p:nvSpPr>
        <p:spPr>
          <a:xfrm>
            <a:off x="0" y="1049004"/>
            <a:ext cx="12191999" cy="1325563"/>
          </a:xfrm>
        </p:spPr>
        <p:txBody>
          <a:bodyPr>
            <a:normAutofit/>
          </a:bodyPr>
          <a:lstStyle/>
          <a:p>
            <a:pPr algn="ctr"/>
            <a:r>
              <a:rPr lang="es-CO" sz="2800" dirty="0">
                <a:latin typeface="Montserrat"/>
              </a:rPr>
              <a:t>PRESUPUESTO GENERAL</a:t>
            </a:r>
          </a:p>
        </p:txBody>
      </p:sp>
      <p:sp>
        <p:nvSpPr>
          <p:cNvPr id="8" name="CuadroTexto 7">
            <a:extLst>
              <a:ext uri="{FF2B5EF4-FFF2-40B4-BE49-F238E27FC236}">
                <a16:creationId xmlns:a16="http://schemas.microsoft.com/office/drawing/2014/main" id="{394CE487-A85E-F90B-501F-7D99235C4E4E}"/>
              </a:ext>
            </a:extLst>
          </p:cNvPr>
          <p:cNvSpPr txBox="1"/>
          <p:nvPr/>
        </p:nvSpPr>
        <p:spPr>
          <a:xfrm>
            <a:off x="6096000" y="1824628"/>
            <a:ext cx="5860473" cy="2585323"/>
          </a:xfrm>
          <a:prstGeom prst="rect">
            <a:avLst/>
          </a:prstGeom>
          <a:noFill/>
        </p:spPr>
        <p:txBody>
          <a:bodyPr wrap="square">
            <a:spAutoFit/>
          </a:bodyPr>
          <a:lstStyle/>
          <a:p>
            <a:pPr algn="just"/>
            <a:r>
              <a:rPr lang="es-MX" dirty="0">
                <a:latin typeface="Montserrat"/>
              </a:rPr>
              <a:t>El presupuesto general de Distriseguridad, tomando como parámetro los presupuestos definitivos en cada vigencia en estudio, tuvo un comportamiento positivo, lo anterior debido a la incorporación de una nueva fuente de financiación y el comportamiento positivo en el recaudo de las fuentes ya existentes, pasando de 8,3 mil millones de pesos a 33,7 mil millones de pesos, lo que corresponde una variación positiva en el cuatrienio de un 306%.</a:t>
            </a:r>
            <a:endParaRPr lang="es-CO" dirty="0">
              <a:latin typeface="Montserrat"/>
            </a:endParaRPr>
          </a:p>
        </p:txBody>
      </p:sp>
      <p:graphicFrame>
        <p:nvGraphicFramePr>
          <p:cNvPr id="7" name="Marcador de contenido 6">
            <a:extLst>
              <a:ext uri="{FF2B5EF4-FFF2-40B4-BE49-F238E27FC236}">
                <a16:creationId xmlns:a16="http://schemas.microsoft.com/office/drawing/2014/main" id="{810C395E-7506-60FB-3607-F267188B73AD}"/>
              </a:ext>
            </a:extLst>
          </p:cNvPr>
          <p:cNvGraphicFramePr>
            <a:graphicFrameLocks noGrp="1"/>
          </p:cNvGraphicFramePr>
          <p:nvPr>
            <p:ph idx="1"/>
            <p:extLst>
              <p:ext uri="{D42A27DB-BD31-4B8C-83A1-F6EECF244321}">
                <p14:modId xmlns:p14="http://schemas.microsoft.com/office/powerpoint/2010/main" val="2327746132"/>
              </p:ext>
            </p:extLst>
          </p:nvPr>
        </p:nvGraphicFramePr>
        <p:xfrm>
          <a:off x="415635" y="2005593"/>
          <a:ext cx="5680365" cy="3049270"/>
        </p:xfrm>
        <a:graphic>
          <a:graphicData uri="http://schemas.openxmlformats.org/drawingml/2006/table">
            <a:tbl>
              <a:tblPr/>
              <a:tblGrid>
                <a:gridCol w="984419">
                  <a:extLst>
                    <a:ext uri="{9D8B030D-6E8A-4147-A177-3AD203B41FA5}">
                      <a16:colId xmlns:a16="http://schemas.microsoft.com/office/drawing/2014/main" val="1364068934"/>
                    </a:ext>
                  </a:extLst>
                </a:gridCol>
                <a:gridCol w="1955536">
                  <a:extLst>
                    <a:ext uri="{9D8B030D-6E8A-4147-A177-3AD203B41FA5}">
                      <a16:colId xmlns:a16="http://schemas.microsoft.com/office/drawing/2014/main" val="3360050530"/>
                    </a:ext>
                  </a:extLst>
                </a:gridCol>
                <a:gridCol w="1237175">
                  <a:extLst>
                    <a:ext uri="{9D8B030D-6E8A-4147-A177-3AD203B41FA5}">
                      <a16:colId xmlns:a16="http://schemas.microsoft.com/office/drawing/2014/main" val="871374389"/>
                    </a:ext>
                  </a:extLst>
                </a:gridCol>
                <a:gridCol w="1503235">
                  <a:extLst>
                    <a:ext uri="{9D8B030D-6E8A-4147-A177-3AD203B41FA5}">
                      <a16:colId xmlns:a16="http://schemas.microsoft.com/office/drawing/2014/main" val="689779914"/>
                    </a:ext>
                  </a:extLst>
                </a:gridCol>
              </a:tblGrid>
              <a:tr h="741131">
                <a:tc>
                  <a:txBody>
                    <a:bodyPr/>
                    <a:lstStyle/>
                    <a:p>
                      <a:pPr algn="ctr" fontAlgn="ctr"/>
                      <a:r>
                        <a:rPr lang="es-CO" sz="1800" b="1" i="0" u="none" strike="noStrike">
                          <a:solidFill>
                            <a:srgbClr val="000000"/>
                          </a:solidFill>
                          <a:effectLst/>
                          <a:latin typeface="Montserrat"/>
                        </a:rPr>
                        <a:t>AÑO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O" sz="1800" b="1" i="0" u="none" strike="noStrike" dirty="0">
                          <a:solidFill>
                            <a:srgbClr val="000000"/>
                          </a:solidFill>
                          <a:effectLst/>
                          <a:latin typeface="Montserrat"/>
                        </a:rPr>
                        <a:t>PPTO GENERAL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O" sz="1800" b="1" i="0" u="none" strike="noStrike">
                          <a:solidFill>
                            <a:srgbClr val="000000"/>
                          </a:solidFill>
                          <a:effectLst/>
                          <a:latin typeface="Montserrat"/>
                        </a:rPr>
                        <a:t>VARIACIÓN ANUAL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O" sz="1800" b="1" i="0" u="none" strike="noStrike">
                          <a:solidFill>
                            <a:srgbClr val="000000"/>
                          </a:solidFill>
                          <a:effectLst/>
                          <a:latin typeface="Montserrat"/>
                        </a:rPr>
                        <a:t>VARIACIÓN CUATRIENIO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625573291"/>
                  </a:ext>
                </a:extLst>
              </a:tr>
              <a:tr h="370565">
                <a:tc>
                  <a:txBody>
                    <a:bodyPr/>
                    <a:lstStyle/>
                    <a:p>
                      <a:pPr algn="ctr" fontAlgn="b"/>
                      <a:r>
                        <a:rPr lang="es-CO" sz="1800" b="0" i="0" u="none" strike="noStrike">
                          <a:solidFill>
                            <a:srgbClr val="000000"/>
                          </a:solidFill>
                          <a:effectLst/>
                          <a:latin typeface="Montserrat"/>
                        </a:rPr>
                        <a:t>2020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dirty="0">
                          <a:solidFill>
                            <a:srgbClr val="000000"/>
                          </a:solidFill>
                          <a:effectLst/>
                          <a:latin typeface="Montserrat"/>
                        </a:rPr>
                        <a:t>$8.300.245.952,00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CO" sz="1800" b="0" i="0" u="none" strike="noStrike">
                          <a:solidFill>
                            <a:srgbClr val="000000"/>
                          </a:solidFill>
                          <a:effectLst/>
                          <a:latin typeface="Montserrat"/>
                        </a:rPr>
                        <a:t>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4">
                  <a:txBody>
                    <a:bodyPr/>
                    <a:lstStyle/>
                    <a:p>
                      <a:pPr algn="ctr" fontAlgn="ctr"/>
                      <a:r>
                        <a:rPr lang="es-CO" sz="1800" b="0" i="0" u="none" strike="noStrike" dirty="0">
                          <a:solidFill>
                            <a:srgbClr val="000000"/>
                          </a:solidFill>
                          <a:effectLst/>
                          <a:latin typeface="Montserrat"/>
                        </a:rPr>
                        <a:t>306%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2328700"/>
                  </a:ext>
                </a:extLst>
              </a:tr>
              <a:tr h="370565">
                <a:tc>
                  <a:txBody>
                    <a:bodyPr/>
                    <a:lstStyle/>
                    <a:p>
                      <a:pPr algn="ctr" fontAlgn="b"/>
                      <a:r>
                        <a:rPr lang="es-CO" sz="1800" b="0" i="0" u="none" strike="noStrike">
                          <a:solidFill>
                            <a:srgbClr val="000000"/>
                          </a:solidFill>
                          <a:effectLst/>
                          <a:latin typeface="Montserrat"/>
                        </a:rPr>
                        <a:t>2021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a:solidFill>
                            <a:srgbClr val="000000"/>
                          </a:solidFill>
                          <a:effectLst/>
                          <a:latin typeface="Montserrat"/>
                        </a:rPr>
                        <a:t>$12.103.091.377,03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a:solidFill>
                            <a:srgbClr val="000000"/>
                          </a:solidFill>
                          <a:effectLst/>
                          <a:latin typeface="Montserrat"/>
                        </a:rPr>
                        <a:t>45,8161%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166092092"/>
                  </a:ext>
                </a:extLst>
              </a:tr>
              <a:tr h="370565">
                <a:tc>
                  <a:txBody>
                    <a:bodyPr/>
                    <a:lstStyle/>
                    <a:p>
                      <a:pPr algn="ctr" fontAlgn="b"/>
                      <a:r>
                        <a:rPr lang="es-CO" sz="1800" b="0" i="0" u="none" strike="noStrike">
                          <a:solidFill>
                            <a:srgbClr val="000000"/>
                          </a:solidFill>
                          <a:effectLst/>
                          <a:latin typeface="Montserrat"/>
                        </a:rPr>
                        <a:t>2022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a:solidFill>
                            <a:srgbClr val="000000"/>
                          </a:solidFill>
                          <a:effectLst/>
                          <a:latin typeface="Montserrat"/>
                        </a:rPr>
                        <a:t>$14.898.641.585,88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a:solidFill>
                            <a:srgbClr val="000000"/>
                          </a:solidFill>
                          <a:effectLst/>
                          <a:latin typeface="Montserrat"/>
                        </a:rPr>
                        <a:t>23,0978%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3657803599"/>
                  </a:ext>
                </a:extLst>
              </a:tr>
              <a:tr h="370565">
                <a:tc>
                  <a:txBody>
                    <a:bodyPr/>
                    <a:lstStyle/>
                    <a:p>
                      <a:pPr algn="ctr" fontAlgn="b"/>
                      <a:r>
                        <a:rPr lang="es-CO" sz="1800" b="0" i="0" u="none" strike="noStrike">
                          <a:solidFill>
                            <a:srgbClr val="000000"/>
                          </a:solidFill>
                          <a:effectLst/>
                          <a:latin typeface="Montserrat"/>
                        </a:rPr>
                        <a:t>2023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a:solidFill>
                            <a:srgbClr val="000000"/>
                          </a:solidFill>
                          <a:effectLst/>
                          <a:latin typeface="Montserrat"/>
                        </a:rPr>
                        <a:t>$33.730.533.107,77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dirty="0">
                          <a:solidFill>
                            <a:srgbClr val="000000"/>
                          </a:solidFill>
                          <a:effectLst/>
                          <a:latin typeface="Montserrat"/>
                        </a:rPr>
                        <a:t>126,4001%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3465450117"/>
                  </a:ext>
                </a:extLst>
              </a:tr>
            </a:tbl>
          </a:graphicData>
        </a:graphic>
      </p:graphicFrame>
      <p:graphicFrame>
        <p:nvGraphicFramePr>
          <p:cNvPr id="10" name="Gráfico 9">
            <a:extLst>
              <a:ext uri="{FF2B5EF4-FFF2-40B4-BE49-F238E27FC236}">
                <a16:creationId xmlns:a16="http://schemas.microsoft.com/office/drawing/2014/main" id="{CF6174E6-BD23-B20C-563D-4F933B2D6268}"/>
              </a:ext>
            </a:extLst>
          </p:cNvPr>
          <p:cNvGraphicFramePr>
            <a:graphicFrameLocks/>
          </p:cNvGraphicFramePr>
          <p:nvPr>
            <p:extLst>
              <p:ext uri="{D42A27DB-BD31-4B8C-83A1-F6EECF244321}">
                <p14:modId xmlns:p14="http://schemas.microsoft.com/office/powerpoint/2010/main" val="3357144096"/>
              </p:ext>
            </p:extLst>
          </p:nvPr>
        </p:nvGraphicFramePr>
        <p:xfrm>
          <a:off x="1257300" y="4197927"/>
          <a:ext cx="9010649" cy="2517198"/>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ángulo 2"/>
          <p:cNvSpPr/>
          <p:nvPr/>
        </p:nvSpPr>
        <p:spPr>
          <a:xfrm>
            <a:off x="2714624" y="653795"/>
            <a:ext cx="6096000" cy="646331"/>
          </a:xfrm>
          <a:prstGeom prst="rect">
            <a:avLst/>
          </a:prstGeom>
        </p:spPr>
        <p:txBody>
          <a:bodyPr>
            <a:spAutoFit/>
          </a:bodyPr>
          <a:lstStyle/>
          <a:p>
            <a:r>
              <a:rPr lang="en-US" b="1" dirty="0">
                <a:solidFill>
                  <a:schemeClr val="bg1"/>
                </a:solidFill>
                <a:latin typeface="Montserrat" pitchFamily="2" charset="0"/>
                <a:ea typeface="Zilla Slab Medium" pitchFamily="50" charset="0"/>
              </a:rPr>
              <a:t>SALVEMOS JUNTOS A CARTAGENA</a:t>
            </a:r>
          </a:p>
          <a:p>
            <a:r>
              <a:rPr lang="en-US" b="1" dirty="0">
                <a:solidFill>
                  <a:schemeClr val="bg1"/>
                </a:solidFill>
                <a:latin typeface="Montserrat" pitchFamily="2" charset="0"/>
                <a:ea typeface="Zilla Slab Medium" pitchFamily="50" charset="0"/>
              </a:rPr>
              <a:t>2020 - 2023</a:t>
            </a:r>
          </a:p>
        </p:txBody>
      </p:sp>
    </p:spTree>
    <p:extLst>
      <p:ext uri="{BB962C8B-B14F-4D97-AF65-F5344CB8AC3E}">
        <p14:creationId xmlns:p14="http://schemas.microsoft.com/office/powerpoint/2010/main" val="22463142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78"/>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817224" y="721829"/>
            <a:ext cx="10959736" cy="1138773"/>
          </a:xfrm>
          <a:prstGeom prst="rect">
            <a:avLst/>
          </a:prstGeom>
        </p:spPr>
        <p:txBody>
          <a:bodyPr wrap="square">
            <a:spAutoFit/>
          </a:bodyPr>
          <a:lstStyle/>
          <a:p>
            <a:pPr algn="ctr"/>
            <a:r>
              <a:rPr lang="es-ES" sz="2400" b="1" dirty="0"/>
              <a:t>ORGANIGRAMA</a:t>
            </a:r>
          </a:p>
          <a:p>
            <a:pPr algn="just"/>
            <a:endParaRPr lang="es-ES" sz="2400" dirty="0"/>
          </a:p>
          <a:p>
            <a:pPr algn="just">
              <a:spcAft>
                <a:spcPts val="0"/>
              </a:spcAft>
            </a:pPr>
            <a:endParaRPr lang="en-US" sz="2000" dirty="0">
              <a:latin typeface="Times New Roman" panose="02020603050405020304" pitchFamily="18" charset="0"/>
              <a:ea typeface="Times New Roman" panose="02020603050405020304" pitchFamily="18" charset="0"/>
            </a:endParaRPr>
          </a:p>
        </p:txBody>
      </p:sp>
      <p:pic>
        <p:nvPicPr>
          <p:cNvPr id="4" name="Imagen 3">
            <a:extLst>
              <a:ext uri="{FF2B5EF4-FFF2-40B4-BE49-F238E27FC236}">
                <a16:creationId xmlns:a16="http://schemas.microsoft.com/office/drawing/2014/main" id="{57BA8B07-FB9E-4766-ACC7-8C315F7C74D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pic>
        <p:nvPicPr>
          <p:cNvPr id="2" name="Imagen 1"/>
          <p:cNvPicPr>
            <a:picLocks noChangeAspect="1"/>
          </p:cNvPicPr>
          <p:nvPr/>
        </p:nvPicPr>
        <p:blipFill rotWithShape="1">
          <a:blip r:embed="rId4" cstate="print">
            <a:extLst>
              <a:ext uri="{28A0092B-C50C-407E-A947-70E740481C1C}">
                <a14:useLocalDpi xmlns:a14="http://schemas.microsoft.com/office/drawing/2010/main" val="0"/>
              </a:ext>
            </a:extLst>
          </a:blip>
          <a:srcRect l="7647" t="45859" r="22026" b="15758"/>
          <a:stretch/>
        </p:blipFill>
        <p:spPr>
          <a:xfrm>
            <a:off x="1108363" y="1481406"/>
            <a:ext cx="9698181" cy="5141080"/>
          </a:xfrm>
          <a:prstGeom prst="rect">
            <a:avLst/>
          </a:prstGeom>
        </p:spPr>
      </p:pic>
    </p:spTree>
    <p:extLst>
      <p:ext uri="{BB962C8B-B14F-4D97-AF65-F5344CB8AC3E}">
        <p14:creationId xmlns:p14="http://schemas.microsoft.com/office/powerpoint/2010/main" val="375761710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2" name="Título 1">
            <a:extLst>
              <a:ext uri="{FF2B5EF4-FFF2-40B4-BE49-F238E27FC236}">
                <a16:creationId xmlns:a16="http://schemas.microsoft.com/office/drawing/2014/main" id="{EBFF4ECF-F839-0B42-F633-9E4091EE7F83}"/>
              </a:ext>
            </a:extLst>
          </p:cNvPr>
          <p:cNvSpPr>
            <a:spLocks noGrp="1"/>
          </p:cNvSpPr>
          <p:nvPr>
            <p:ph type="title"/>
          </p:nvPr>
        </p:nvSpPr>
        <p:spPr>
          <a:xfrm>
            <a:off x="0" y="1118470"/>
            <a:ext cx="12191999" cy="1325563"/>
          </a:xfrm>
        </p:spPr>
        <p:txBody>
          <a:bodyPr>
            <a:normAutofit/>
          </a:bodyPr>
          <a:lstStyle/>
          <a:p>
            <a:pPr algn="ctr"/>
            <a:r>
              <a:rPr lang="es-CO" sz="2800" dirty="0">
                <a:latin typeface="Montserrat"/>
              </a:rPr>
              <a:t>PRESUPUESTO DE INVERSIÓN</a:t>
            </a:r>
          </a:p>
        </p:txBody>
      </p:sp>
      <p:sp>
        <p:nvSpPr>
          <p:cNvPr id="8" name="CuadroTexto 7">
            <a:extLst>
              <a:ext uri="{FF2B5EF4-FFF2-40B4-BE49-F238E27FC236}">
                <a16:creationId xmlns:a16="http://schemas.microsoft.com/office/drawing/2014/main" id="{394CE487-A85E-F90B-501F-7D99235C4E4E}"/>
              </a:ext>
            </a:extLst>
          </p:cNvPr>
          <p:cNvSpPr txBox="1"/>
          <p:nvPr/>
        </p:nvSpPr>
        <p:spPr>
          <a:xfrm>
            <a:off x="5999019" y="2104123"/>
            <a:ext cx="5985163" cy="2585323"/>
          </a:xfrm>
          <a:prstGeom prst="rect">
            <a:avLst/>
          </a:prstGeom>
          <a:noFill/>
        </p:spPr>
        <p:txBody>
          <a:bodyPr wrap="square">
            <a:spAutoFit/>
          </a:bodyPr>
          <a:lstStyle/>
          <a:p>
            <a:pPr algn="just"/>
            <a:r>
              <a:rPr lang="es-MX" dirty="0">
                <a:latin typeface="Montserrat"/>
              </a:rPr>
              <a:t>El presupuesto de Inversión de Distriseguridad, tomando como parámetro los presupuestos definitivos en cada vigencia en estudio, tuvo un comportamiento positivo, lo anterior debido a la incorporación de una nueva fuente de financiación y el comportamiento positivo en el recaudo de las fuentes ya existentes, pasando de 5,3 mil millones de pesos a 29,9 mil millones de pesos, lo que corresponde una variación positiva en el cuatrienio de un 464%.</a:t>
            </a:r>
            <a:endParaRPr lang="es-CO" dirty="0">
              <a:latin typeface="Montserrat"/>
            </a:endParaRPr>
          </a:p>
        </p:txBody>
      </p:sp>
      <p:graphicFrame>
        <p:nvGraphicFramePr>
          <p:cNvPr id="7" name="Marcador de contenido 6">
            <a:extLst>
              <a:ext uri="{FF2B5EF4-FFF2-40B4-BE49-F238E27FC236}">
                <a16:creationId xmlns:a16="http://schemas.microsoft.com/office/drawing/2014/main" id="{1A48A2D5-3825-A354-722B-0AD171CBA562}"/>
              </a:ext>
            </a:extLst>
          </p:cNvPr>
          <p:cNvGraphicFramePr>
            <a:graphicFrameLocks noGrp="1"/>
          </p:cNvGraphicFramePr>
          <p:nvPr>
            <p:ph idx="1"/>
            <p:extLst>
              <p:ext uri="{D42A27DB-BD31-4B8C-83A1-F6EECF244321}">
                <p14:modId xmlns:p14="http://schemas.microsoft.com/office/powerpoint/2010/main" val="3240348942"/>
              </p:ext>
            </p:extLst>
          </p:nvPr>
        </p:nvGraphicFramePr>
        <p:xfrm>
          <a:off x="193965" y="2244437"/>
          <a:ext cx="5805054" cy="2901597"/>
        </p:xfrm>
        <a:graphic>
          <a:graphicData uri="http://schemas.openxmlformats.org/drawingml/2006/table">
            <a:tbl>
              <a:tblPr/>
              <a:tblGrid>
                <a:gridCol w="969688">
                  <a:extLst>
                    <a:ext uri="{9D8B030D-6E8A-4147-A177-3AD203B41FA5}">
                      <a16:colId xmlns:a16="http://schemas.microsoft.com/office/drawing/2014/main" val="3615267192"/>
                    </a:ext>
                  </a:extLst>
                </a:gridCol>
                <a:gridCol w="1989324">
                  <a:extLst>
                    <a:ext uri="{9D8B030D-6E8A-4147-A177-3AD203B41FA5}">
                      <a16:colId xmlns:a16="http://schemas.microsoft.com/office/drawing/2014/main" val="1515603810"/>
                    </a:ext>
                  </a:extLst>
                </a:gridCol>
                <a:gridCol w="1365699">
                  <a:extLst>
                    <a:ext uri="{9D8B030D-6E8A-4147-A177-3AD203B41FA5}">
                      <a16:colId xmlns:a16="http://schemas.microsoft.com/office/drawing/2014/main" val="1534525452"/>
                    </a:ext>
                  </a:extLst>
                </a:gridCol>
                <a:gridCol w="1480343">
                  <a:extLst>
                    <a:ext uri="{9D8B030D-6E8A-4147-A177-3AD203B41FA5}">
                      <a16:colId xmlns:a16="http://schemas.microsoft.com/office/drawing/2014/main" val="2379473353"/>
                    </a:ext>
                  </a:extLst>
                </a:gridCol>
              </a:tblGrid>
              <a:tr h="814634">
                <a:tc>
                  <a:txBody>
                    <a:bodyPr/>
                    <a:lstStyle/>
                    <a:p>
                      <a:pPr algn="ctr" fontAlgn="ctr"/>
                      <a:r>
                        <a:rPr lang="es-CO" sz="1800" b="1" i="0" u="none" strike="noStrike">
                          <a:solidFill>
                            <a:srgbClr val="000000"/>
                          </a:solidFill>
                          <a:effectLst/>
                          <a:latin typeface="Montserrat"/>
                        </a:rPr>
                        <a:t>AÑO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O" sz="1800" b="1" i="0" u="none" strike="noStrike" dirty="0">
                          <a:solidFill>
                            <a:srgbClr val="000000"/>
                          </a:solidFill>
                          <a:effectLst/>
                          <a:latin typeface="Montserrat"/>
                        </a:rPr>
                        <a:t>PPTO DE INVERSIÓN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O" sz="1800" b="1" i="0" u="none" strike="noStrike" dirty="0">
                          <a:solidFill>
                            <a:srgbClr val="000000"/>
                          </a:solidFill>
                          <a:effectLst/>
                          <a:latin typeface="Montserrat"/>
                        </a:rPr>
                        <a:t>VARIACIÓN ANUAL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O" sz="1800" b="1" i="0" u="none" strike="noStrike" dirty="0">
                          <a:solidFill>
                            <a:srgbClr val="000000"/>
                          </a:solidFill>
                          <a:effectLst/>
                          <a:latin typeface="Montserrat"/>
                        </a:rPr>
                        <a:t>VARIACIÓN CUATRIENIO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3734258974"/>
                  </a:ext>
                </a:extLst>
              </a:tr>
              <a:tr h="407317">
                <a:tc>
                  <a:txBody>
                    <a:bodyPr/>
                    <a:lstStyle/>
                    <a:p>
                      <a:pPr algn="ctr" fontAlgn="b"/>
                      <a:r>
                        <a:rPr lang="es-CO" sz="1800" b="0" i="0" u="none" strike="noStrike" dirty="0">
                          <a:solidFill>
                            <a:srgbClr val="000000"/>
                          </a:solidFill>
                          <a:effectLst/>
                          <a:latin typeface="Montserrat"/>
                        </a:rPr>
                        <a:t>2020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dirty="0">
                          <a:solidFill>
                            <a:srgbClr val="000000"/>
                          </a:solidFill>
                          <a:effectLst/>
                          <a:latin typeface="Montserrat"/>
                        </a:rPr>
                        <a:t>$5.300.170.015,00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CO" sz="1800" b="0" i="0" u="none" strike="noStrike">
                          <a:solidFill>
                            <a:srgbClr val="000000"/>
                          </a:solidFill>
                          <a:effectLst/>
                          <a:latin typeface="Montserrat"/>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4">
                  <a:txBody>
                    <a:bodyPr/>
                    <a:lstStyle/>
                    <a:p>
                      <a:pPr algn="ctr" fontAlgn="ctr"/>
                      <a:r>
                        <a:rPr lang="es-CO" sz="1800" b="0" i="0" u="none" strike="noStrike" dirty="0">
                          <a:solidFill>
                            <a:srgbClr val="000000"/>
                          </a:solidFill>
                          <a:effectLst/>
                          <a:latin typeface="Montserrat"/>
                        </a:rPr>
                        <a:t>464,3%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7853929"/>
                  </a:ext>
                </a:extLst>
              </a:tr>
              <a:tr h="407317">
                <a:tc>
                  <a:txBody>
                    <a:bodyPr/>
                    <a:lstStyle/>
                    <a:p>
                      <a:pPr algn="ctr" fontAlgn="b"/>
                      <a:r>
                        <a:rPr lang="es-CO" sz="1800" b="0" i="0" u="none" strike="noStrike">
                          <a:solidFill>
                            <a:srgbClr val="000000"/>
                          </a:solidFill>
                          <a:effectLst/>
                          <a:latin typeface="Montserrat"/>
                        </a:rPr>
                        <a:t>2021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dirty="0">
                          <a:solidFill>
                            <a:srgbClr val="000000"/>
                          </a:solidFill>
                          <a:effectLst/>
                          <a:latin typeface="Montserrat"/>
                        </a:rPr>
                        <a:t>$8.887.529.876,03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a:solidFill>
                            <a:srgbClr val="000000"/>
                          </a:solidFill>
                          <a:effectLst/>
                          <a:latin typeface="Montserrat"/>
                        </a:rPr>
                        <a:t>67,6839%</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3415537220"/>
                  </a:ext>
                </a:extLst>
              </a:tr>
              <a:tr h="407317">
                <a:tc>
                  <a:txBody>
                    <a:bodyPr/>
                    <a:lstStyle/>
                    <a:p>
                      <a:pPr algn="ctr" fontAlgn="b"/>
                      <a:r>
                        <a:rPr lang="es-CO" sz="1800" b="0" i="0" u="none" strike="noStrike">
                          <a:solidFill>
                            <a:srgbClr val="000000"/>
                          </a:solidFill>
                          <a:effectLst/>
                          <a:latin typeface="Montserrat"/>
                        </a:rPr>
                        <a:t>2022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a:solidFill>
                            <a:srgbClr val="000000"/>
                          </a:solidFill>
                          <a:effectLst/>
                          <a:latin typeface="Montserrat"/>
                        </a:rPr>
                        <a:t>$11.420.158.527,88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dirty="0">
                          <a:solidFill>
                            <a:srgbClr val="000000"/>
                          </a:solidFill>
                          <a:effectLst/>
                          <a:latin typeface="Montserrat"/>
                        </a:rPr>
                        <a:t>28,4964%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2324886347"/>
                  </a:ext>
                </a:extLst>
              </a:tr>
              <a:tr h="407317">
                <a:tc>
                  <a:txBody>
                    <a:bodyPr/>
                    <a:lstStyle/>
                    <a:p>
                      <a:pPr algn="ctr" fontAlgn="b"/>
                      <a:r>
                        <a:rPr lang="es-CO" sz="1800" b="0" i="0" u="none" strike="noStrike">
                          <a:solidFill>
                            <a:srgbClr val="000000"/>
                          </a:solidFill>
                          <a:effectLst/>
                          <a:latin typeface="Montserrat"/>
                        </a:rPr>
                        <a:t>2023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a:solidFill>
                            <a:srgbClr val="000000"/>
                          </a:solidFill>
                          <a:effectLst/>
                          <a:latin typeface="Montserrat"/>
                        </a:rPr>
                        <a:t>$29.909.829.560,77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dirty="0">
                          <a:solidFill>
                            <a:srgbClr val="000000"/>
                          </a:solidFill>
                          <a:effectLst/>
                          <a:latin typeface="Montserrat"/>
                        </a:rPr>
                        <a:t>161,9038%</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1952704904"/>
                  </a:ext>
                </a:extLst>
              </a:tr>
            </a:tbl>
          </a:graphicData>
        </a:graphic>
      </p:graphicFrame>
      <p:graphicFrame>
        <p:nvGraphicFramePr>
          <p:cNvPr id="9" name="Gráfico 8">
            <a:extLst>
              <a:ext uri="{FF2B5EF4-FFF2-40B4-BE49-F238E27FC236}">
                <a16:creationId xmlns:a16="http://schemas.microsoft.com/office/drawing/2014/main" id="{4F4DBDCE-FAB1-684D-F3F8-BBE9DA950038}"/>
              </a:ext>
            </a:extLst>
          </p:cNvPr>
          <p:cNvGraphicFramePr>
            <a:graphicFrameLocks/>
          </p:cNvGraphicFramePr>
          <p:nvPr>
            <p:extLst>
              <p:ext uri="{D42A27DB-BD31-4B8C-83A1-F6EECF244321}">
                <p14:modId xmlns:p14="http://schemas.microsoft.com/office/powerpoint/2010/main" val="3303140894"/>
              </p:ext>
            </p:extLst>
          </p:nvPr>
        </p:nvGraphicFramePr>
        <p:xfrm>
          <a:off x="1362075" y="4184072"/>
          <a:ext cx="9105900" cy="2464377"/>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ángulo 3"/>
          <p:cNvSpPr/>
          <p:nvPr/>
        </p:nvSpPr>
        <p:spPr>
          <a:xfrm>
            <a:off x="2632363" y="641800"/>
            <a:ext cx="6096000" cy="646331"/>
          </a:xfrm>
          <a:prstGeom prst="rect">
            <a:avLst/>
          </a:prstGeom>
        </p:spPr>
        <p:txBody>
          <a:bodyPr>
            <a:spAutoFit/>
          </a:bodyPr>
          <a:lstStyle/>
          <a:p>
            <a:r>
              <a:rPr lang="en-US" b="1" dirty="0">
                <a:solidFill>
                  <a:schemeClr val="bg1"/>
                </a:solidFill>
                <a:latin typeface="Montserrat" pitchFamily="2" charset="0"/>
                <a:ea typeface="Zilla Slab Medium" pitchFamily="50" charset="0"/>
              </a:rPr>
              <a:t>SALVEMOS JUNTOS A CARTAGENA</a:t>
            </a:r>
          </a:p>
          <a:p>
            <a:r>
              <a:rPr lang="en-US" b="1" dirty="0">
                <a:solidFill>
                  <a:schemeClr val="bg1"/>
                </a:solidFill>
                <a:latin typeface="Montserrat" pitchFamily="2" charset="0"/>
                <a:ea typeface="Zilla Slab Medium" pitchFamily="50" charset="0"/>
              </a:rPr>
              <a:t>2020 - 2023</a:t>
            </a:r>
          </a:p>
        </p:txBody>
      </p:sp>
    </p:spTree>
    <p:extLst>
      <p:ext uri="{BB962C8B-B14F-4D97-AF65-F5344CB8AC3E}">
        <p14:creationId xmlns:p14="http://schemas.microsoft.com/office/powerpoint/2010/main" val="215292231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a:extLst>
              <a:ext uri="{FF2B5EF4-FFF2-40B4-BE49-F238E27FC236}">
                <a16:creationId xmlns:a16="http://schemas.microsoft.com/office/drawing/2014/main" id="{68937BDA-DA0B-4F56-93DC-B46ACDE6589F}"/>
              </a:ext>
            </a:extLst>
          </p:cNvPr>
          <p:cNvGrpSpPr/>
          <p:nvPr/>
        </p:nvGrpSpPr>
        <p:grpSpPr>
          <a:xfrm>
            <a:off x="0" y="-11724"/>
            <a:ext cx="12192000" cy="6857107"/>
            <a:chOff x="0" y="-11724"/>
            <a:chExt cx="12192000" cy="6857107"/>
          </a:xfrm>
        </p:grpSpPr>
        <p:pic>
          <p:nvPicPr>
            <p:cNvPr id="7" name="Picture 4" descr="A person holding his hands up&#10;&#10;Description automatically generated">
              <a:extLst>
                <a:ext uri="{FF2B5EF4-FFF2-40B4-BE49-F238E27FC236}">
                  <a16:creationId xmlns:a16="http://schemas.microsoft.com/office/drawing/2014/main" id="{23829454-50C5-48D9-9FB0-BC96594BD4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724"/>
              <a:ext cx="12192000" cy="6857107"/>
            </a:xfrm>
            <a:prstGeom prst="rect">
              <a:avLst/>
            </a:prstGeom>
          </p:spPr>
        </p:pic>
        <p:pic>
          <p:nvPicPr>
            <p:cNvPr id="9" name="Imagen 8">
              <a:extLst>
                <a:ext uri="{FF2B5EF4-FFF2-40B4-BE49-F238E27FC236}">
                  <a16:creationId xmlns:a16="http://schemas.microsoft.com/office/drawing/2014/main" id="{E4C79118-9DC6-4D15-AB19-7B83F654EAC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pSp>
      <p:sp>
        <p:nvSpPr>
          <p:cNvPr id="2" name="Título 1">
            <a:extLst>
              <a:ext uri="{FF2B5EF4-FFF2-40B4-BE49-F238E27FC236}">
                <a16:creationId xmlns:a16="http://schemas.microsoft.com/office/drawing/2014/main" id="{EBFF4ECF-F839-0B42-F633-9E4091EE7F83}"/>
              </a:ext>
            </a:extLst>
          </p:cNvPr>
          <p:cNvSpPr>
            <a:spLocks noGrp="1"/>
          </p:cNvSpPr>
          <p:nvPr>
            <p:ph type="title"/>
          </p:nvPr>
        </p:nvSpPr>
        <p:spPr>
          <a:xfrm>
            <a:off x="0" y="1313990"/>
            <a:ext cx="12192001" cy="929357"/>
          </a:xfrm>
        </p:spPr>
        <p:txBody>
          <a:bodyPr>
            <a:normAutofit/>
          </a:bodyPr>
          <a:lstStyle/>
          <a:p>
            <a:pPr algn="ctr"/>
            <a:r>
              <a:rPr lang="es-CO" sz="2800" dirty="0">
                <a:latin typeface="Montserrat"/>
              </a:rPr>
              <a:t>PRESUPUESTO DE GASTOS DE FUNCIONAMIENTO</a:t>
            </a:r>
          </a:p>
        </p:txBody>
      </p:sp>
      <p:sp>
        <p:nvSpPr>
          <p:cNvPr id="8" name="CuadroTexto 7">
            <a:extLst>
              <a:ext uri="{FF2B5EF4-FFF2-40B4-BE49-F238E27FC236}">
                <a16:creationId xmlns:a16="http://schemas.microsoft.com/office/drawing/2014/main" id="{394CE487-A85E-F90B-501F-7D99235C4E4E}"/>
              </a:ext>
            </a:extLst>
          </p:cNvPr>
          <p:cNvSpPr txBox="1"/>
          <p:nvPr/>
        </p:nvSpPr>
        <p:spPr>
          <a:xfrm>
            <a:off x="6318251" y="2192879"/>
            <a:ext cx="5629275" cy="2031325"/>
          </a:xfrm>
          <a:prstGeom prst="rect">
            <a:avLst/>
          </a:prstGeom>
          <a:noFill/>
        </p:spPr>
        <p:txBody>
          <a:bodyPr wrap="square">
            <a:spAutoFit/>
          </a:bodyPr>
          <a:lstStyle/>
          <a:p>
            <a:pPr algn="just"/>
            <a:r>
              <a:rPr lang="es-MX" dirty="0">
                <a:latin typeface="Montserrat"/>
              </a:rPr>
              <a:t>El presupuesto de Funcionamiento de Distriseguridad, tomando como parámetro los presupuestos definitivos en cada vigencia en estudio, tuvo un comportamiento Alcista moderado, variando en +27,4%. En el último año se tuvo que incorporar la suma de 226 millones para poder pagar nómina a 31 de diciembre de 2023.</a:t>
            </a:r>
            <a:endParaRPr lang="es-CO" dirty="0">
              <a:latin typeface="Montserrat"/>
            </a:endParaRPr>
          </a:p>
        </p:txBody>
      </p:sp>
      <p:graphicFrame>
        <p:nvGraphicFramePr>
          <p:cNvPr id="13" name="Marcador de contenido 12">
            <a:extLst>
              <a:ext uri="{FF2B5EF4-FFF2-40B4-BE49-F238E27FC236}">
                <a16:creationId xmlns:a16="http://schemas.microsoft.com/office/drawing/2014/main" id="{40759F37-A635-786F-D315-2EDB505D2D67}"/>
              </a:ext>
            </a:extLst>
          </p:cNvPr>
          <p:cNvGraphicFramePr>
            <a:graphicFrameLocks noGrp="1"/>
          </p:cNvGraphicFramePr>
          <p:nvPr>
            <p:ph idx="1"/>
            <p:extLst>
              <p:ext uri="{D42A27DB-BD31-4B8C-83A1-F6EECF244321}">
                <p14:modId xmlns:p14="http://schemas.microsoft.com/office/powerpoint/2010/main" val="2389464050"/>
              </p:ext>
            </p:extLst>
          </p:nvPr>
        </p:nvGraphicFramePr>
        <p:xfrm>
          <a:off x="478559" y="2192879"/>
          <a:ext cx="5595218" cy="3087482"/>
        </p:xfrm>
        <a:graphic>
          <a:graphicData uri="http://schemas.openxmlformats.org/drawingml/2006/table">
            <a:tbl>
              <a:tblPr/>
              <a:tblGrid>
                <a:gridCol w="1161637">
                  <a:extLst>
                    <a:ext uri="{9D8B030D-6E8A-4147-A177-3AD203B41FA5}">
                      <a16:colId xmlns:a16="http://schemas.microsoft.com/office/drawing/2014/main" val="767601493"/>
                    </a:ext>
                  </a:extLst>
                </a:gridCol>
                <a:gridCol w="1897340">
                  <a:extLst>
                    <a:ext uri="{9D8B030D-6E8A-4147-A177-3AD203B41FA5}">
                      <a16:colId xmlns:a16="http://schemas.microsoft.com/office/drawing/2014/main" val="1085563723"/>
                    </a:ext>
                  </a:extLst>
                </a:gridCol>
                <a:gridCol w="1161637">
                  <a:extLst>
                    <a:ext uri="{9D8B030D-6E8A-4147-A177-3AD203B41FA5}">
                      <a16:colId xmlns:a16="http://schemas.microsoft.com/office/drawing/2014/main" val="770331688"/>
                    </a:ext>
                  </a:extLst>
                </a:gridCol>
                <a:gridCol w="1374604">
                  <a:extLst>
                    <a:ext uri="{9D8B030D-6E8A-4147-A177-3AD203B41FA5}">
                      <a16:colId xmlns:a16="http://schemas.microsoft.com/office/drawing/2014/main" val="3575198134"/>
                    </a:ext>
                  </a:extLst>
                </a:gridCol>
              </a:tblGrid>
              <a:tr h="637765">
                <a:tc>
                  <a:txBody>
                    <a:bodyPr/>
                    <a:lstStyle/>
                    <a:p>
                      <a:pPr algn="ctr" fontAlgn="ctr"/>
                      <a:r>
                        <a:rPr lang="es-CO" sz="1800" b="1" i="0" u="none" strike="noStrike" dirty="0">
                          <a:solidFill>
                            <a:srgbClr val="000000"/>
                          </a:solidFill>
                          <a:effectLst/>
                          <a:latin typeface="Montserrat"/>
                        </a:rPr>
                        <a:t>AÑO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O" sz="1800" b="1" i="0" u="none" strike="noStrike" dirty="0">
                          <a:solidFill>
                            <a:srgbClr val="000000"/>
                          </a:solidFill>
                          <a:effectLst/>
                          <a:latin typeface="Montserrat"/>
                        </a:rPr>
                        <a:t>PPTO DE FUNCIONAMIENTO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O" sz="1800" b="1" i="0" u="none" strike="noStrike" dirty="0">
                          <a:solidFill>
                            <a:srgbClr val="000000"/>
                          </a:solidFill>
                          <a:effectLst/>
                          <a:latin typeface="Montserrat"/>
                        </a:rPr>
                        <a:t>VARIACIÓN ANUAL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ctr"/>
                      <a:r>
                        <a:rPr lang="es-CO" sz="1800" b="1" i="0" u="none" strike="noStrike">
                          <a:solidFill>
                            <a:srgbClr val="000000"/>
                          </a:solidFill>
                          <a:effectLst/>
                          <a:latin typeface="Montserrat"/>
                        </a:rPr>
                        <a:t>VARIACIÓN CUATRIENIO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473175182"/>
                  </a:ext>
                </a:extLst>
              </a:tr>
              <a:tr h="318882">
                <a:tc>
                  <a:txBody>
                    <a:bodyPr/>
                    <a:lstStyle/>
                    <a:p>
                      <a:pPr algn="ctr" fontAlgn="b"/>
                      <a:r>
                        <a:rPr lang="es-CO" sz="1800" b="0" i="0" u="none" strike="noStrike">
                          <a:solidFill>
                            <a:srgbClr val="000000"/>
                          </a:solidFill>
                          <a:effectLst/>
                          <a:latin typeface="Montserrat"/>
                        </a:rPr>
                        <a:t>2020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a:solidFill>
                            <a:srgbClr val="000000"/>
                          </a:solidFill>
                          <a:effectLst/>
                          <a:latin typeface="Montserrat"/>
                        </a:rPr>
                        <a:t>$3.000.075.937,00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CO" sz="1800" b="0" i="0" u="none" strike="noStrike" dirty="0">
                          <a:solidFill>
                            <a:srgbClr val="000000"/>
                          </a:solidFill>
                          <a:effectLst/>
                          <a:latin typeface="Montserrat"/>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4">
                  <a:txBody>
                    <a:bodyPr/>
                    <a:lstStyle/>
                    <a:p>
                      <a:pPr algn="ctr" fontAlgn="ctr"/>
                      <a:r>
                        <a:rPr lang="es-CO" sz="1800" b="0" i="0" u="none" strike="noStrike" dirty="0">
                          <a:solidFill>
                            <a:srgbClr val="000000"/>
                          </a:solidFill>
                          <a:effectLst/>
                          <a:latin typeface="Montserrat"/>
                        </a:rPr>
                        <a:t>27,4%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0852206"/>
                  </a:ext>
                </a:extLst>
              </a:tr>
              <a:tr h="318882">
                <a:tc>
                  <a:txBody>
                    <a:bodyPr/>
                    <a:lstStyle/>
                    <a:p>
                      <a:pPr algn="ctr" fontAlgn="b"/>
                      <a:r>
                        <a:rPr lang="es-CO" sz="1800" b="0" i="0" u="none" strike="noStrike">
                          <a:solidFill>
                            <a:srgbClr val="000000"/>
                          </a:solidFill>
                          <a:effectLst/>
                          <a:latin typeface="Montserrat"/>
                        </a:rPr>
                        <a:t>2021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a:solidFill>
                            <a:srgbClr val="000000"/>
                          </a:solidFill>
                          <a:effectLst/>
                          <a:latin typeface="Montserrat"/>
                        </a:rPr>
                        <a:t>$3.215.561.501,00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dirty="0">
                          <a:solidFill>
                            <a:srgbClr val="000000"/>
                          </a:solidFill>
                          <a:effectLst/>
                          <a:latin typeface="Montserrat"/>
                        </a:rPr>
                        <a:t>7,1827%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522437641"/>
                  </a:ext>
                </a:extLst>
              </a:tr>
              <a:tr h="318882">
                <a:tc>
                  <a:txBody>
                    <a:bodyPr/>
                    <a:lstStyle/>
                    <a:p>
                      <a:pPr algn="ctr" fontAlgn="b"/>
                      <a:r>
                        <a:rPr lang="es-CO" sz="1800" b="0" i="0" u="none" strike="noStrike">
                          <a:solidFill>
                            <a:srgbClr val="000000"/>
                          </a:solidFill>
                          <a:effectLst/>
                          <a:latin typeface="Montserrat"/>
                        </a:rPr>
                        <a:t>2022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a:solidFill>
                            <a:srgbClr val="000000"/>
                          </a:solidFill>
                          <a:effectLst/>
                          <a:latin typeface="Montserrat"/>
                        </a:rPr>
                        <a:t>$3.478.483.058,00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dirty="0">
                          <a:solidFill>
                            <a:srgbClr val="000000"/>
                          </a:solidFill>
                          <a:effectLst/>
                          <a:latin typeface="Montserrat"/>
                        </a:rPr>
                        <a:t>8,1765%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4113105169"/>
                  </a:ext>
                </a:extLst>
              </a:tr>
              <a:tr h="318882">
                <a:tc>
                  <a:txBody>
                    <a:bodyPr/>
                    <a:lstStyle/>
                    <a:p>
                      <a:pPr algn="ctr" fontAlgn="b"/>
                      <a:r>
                        <a:rPr lang="es-CO" sz="1800" b="0" i="0" u="none" strike="noStrike">
                          <a:solidFill>
                            <a:srgbClr val="000000"/>
                          </a:solidFill>
                          <a:effectLst/>
                          <a:latin typeface="Montserrat"/>
                        </a:rPr>
                        <a:t>2023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a:solidFill>
                            <a:srgbClr val="000000"/>
                          </a:solidFill>
                          <a:effectLst/>
                          <a:latin typeface="Montserrat"/>
                        </a:rPr>
                        <a:t>$3.820.703.547,00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800" b="0" i="0" u="none" strike="noStrike" dirty="0">
                          <a:solidFill>
                            <a:srgbClr val="000000"/>
                          </a:solidFill>
                          <a:effectLst/>
                          <a:latin typeface="Montserrat"/>
                        </a:rPr>
                        <a:t>9,8382%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821857415"/>
                  </a:ext>
                </a:extLst>
              </a:tr>
            </a:tbl>
          </a:graphicData>
        </a:graphic>
      </p:graphicFrame>
      <p:graphicFrame>
        <p:nvGraphicFramePr>
          <p:cNvPr id="14" name="Gráfico 13">
            <a:extLst>
              <a:ext uri="{FF2B5EF4-FFF2-40B4-BE49-F238E27FC236}">
                <a16:creationId xmlns:a16="http://schemas.microsoft.com/office/drawing/2014/main" id="{3EFAB14D-B45E-8868-4F2D-711EDEDECF57}"/>
              </a:ext>
            </a:extLst>
          </p:cNvPr>
          <p:cNvGraphicFramePr>
            <a:graphicFrameLocks/>
          </p:cNvGraphicFramePr>
          <p:nvPr>
            <p:extLst>
              <p:ext uri="{D42A27DB-BD31-4B8C-83A1-F6EECF244321}">
                <p14:modId xmlns:p14="http://schemas.microsoft.com/office/powerpoint/2010/main" val="2231278664"/>
              </p:ext>
            </p:extLst>
          </p:nvPr>
        </p:nvGraphicFramePr>
        <p:xfrm>
          <a:off x="668654" y="4126046"/>
          <a:ext cx="10403840" cy="2399975"/>
        </p:xfrm>
        <a:graphic>
          <a:graphicData uri="http://schemas.openxmlformats.org/drawingml/2006/chart">
            <c:chart xmlns:c="http://schemas.openxmlformats.org/drawingml/2006/chart" xmlns:r="http://schemas.openxmlformats.org/officeDocument/2006/relationships" r:id="rId4"/>
          </a:graphicData>
        </a:graphic>
      </p:graphicFrame>
      <p:sp>
        <p:nvSpPr>
          <p:cNvPr id="3" name="Rectángulo 2"/>
          <p:cNvSpPr/>
          <p:nvPr/>
        </p:nvSpPr>
        <p:spPr>
          <a:xfrm>
            <a:off x="2660073" y="667659"/>
            <a:ext cx="6096000" cy="646331"/>
          </a:xfrm>
          <a:prstGeom prst="rect">
            <a:avLst/>
          </a:prstGeom>
        </p:spPr>
        <p:txBody>
          <a:bodyPr>
            <a:spAutoFit/>
          </a:bodyPr>
          <a:lstStyle/>
          <a:p>
            <a:r>
              <a:rPr lang="en-US" b="1" dirty="0">
                <a:solidFill>
                  <a:schemeClr val="bg1"/>
                </a:solidFill>
                <a:latin typeface="Montserrat" pitchFamily="2" charset="0"/>
                <a:ea typeface="Zilla Slab Medium" pitchFamily="50" charset="0"/>
              </a:rPr>
              <a:t>SALVEMOS JUNTOS A CARTAGENA</a:t>
            </a:r>
          </a:p>
          <a:p>
            <a:r>
              <a:rPr lang="en-US" b="1" dirty="0">
                <a:solidFill>
                  <a:schemeClr val="bg1"/>
                </a:solidFill>
                <a:latin typeface="Montserrat" pitchFamily="2" charset="0"/>
                <a:ea typeface="Zilla Slab Medium" pitchFamily="50" charset="0"/>
              </a:rPr>
              <a:t>2020 - 2023</a:t>
            </a:r>
          </a:p>
        </p:txBody>
      </p:sp>
    </p:spTree>
    <p:extLst>
      <p:ext uri="{BB962C8B-B14F-4D97-AF65-F5344CB8AC3E}">
        <p14:creationId xmlns:p14="http://schemas.microsoft.com/office/powerpoint/2010/main" val="26796902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27538" y="2813001"/>
            <a:ext cx="10739846" cy="584775"/>
          </a:xfrm>
          <a:prstGeom prst="rect">
            <a:avLst/>
          </a:prstGeom>
        </p:spPr>
        <p:txBody>
          <a:bodyPr wrap="square" anchor="ctr">
            <a:spAutoFit/>
          </a:bodyPr>
          <a:lstStyle/>
          <a:p>
            <a:pPr algn="ctr"/>
            <a:r>
              <a:rPr lang="es-ES" sz="3200" b="1" dirty="0">
                <a:latin typeface="Montserrat"/>
              </a:rPr>
              <a:t>CONTRATACIÓN</a:t>
            </a:r>
            <a:endParaRPr lang="en-US" sz="2800" b="1"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90751121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46185" y="1703296"/>
            <a:ext cx="10739846" cy="369332"/>
          </a:xfrm>
          <a:prstGeom prst="rect">
            <a:avLst/>
          </a:prstGeom>
        </p:spPr>
        <p:txBody>
          <a:bodyPr wrap="square" anchor="ctr">
            <a:spAutoFit/>
          </a:bodyPr>
          <a:lstStyle/>
          <a:p>
            <a:pPr algn="ctr"/>
            <a:r>
              <a:rPr lang="es-ES" b="1" dirty="0">
                <a:latin typeface="Montserrat"/>
              </a:rPr>
              <a:t>CONTRATACIÓN 2020</a:t>
            </a:r>
            <a:endParaRPr lang="en-US" b="1"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2" name="Tabla 1">
            <a:extLst>
              <a:ext uri="{FF2B5EF4-FFF2-40B4-BE49-F238E27FC236}">
                <a16:creationId xmlns:a16="http://schemas.microsoft.com/office/drawing/2014/main" id="{9DCF1FB3-CF27-4135-B504-7BD886AEC98C}"/>
              </a:ext>
            </a:extLst>
          </p:cNvPr>
          <p:cNvGraphicFramePr>
            <a:graphicFrameLocks noGrp="1"/>
          </p:cNvGraphicFramePr>
          <p:nvPr>
            <p:extLst>
              <p:ext uri="{D42A27DB-BD31-4B8C-83A1-F6EECF244321}">
                <p14:modId xmlns:p14="http://schemas.microsoft.com/office/powerpoint/2010/main" val="3849549742"/>
              </p:ext>
            </p:extLst>
          </p:nvPr>
        </p:nvGraphicFramePr>
        <p:xfrm>
          <a:off x="1107440" y="2326640"/>
          <a:ext cx="9651999" cy="4013200"/>
        </p:xfrm>
        <a:graphic>
          <a:graphicData uri="http://schemas.openxmlformats.org/drawingml/2006/table">
            <a:tbl>
              <a:tblPr>
                <a:tableStyleId>{16D9F66E-5EB9-4882-86FB-DCBF35E3C3E4}</a:tableStyleId>
              </a:tblPr>
              <a:tblGrid>
                <a:gridCol w="4742511">
                  <a:extLst>
                    <a:ext uri="{9D8B030D-6E8A-4147-A177-3AD203B41FA5}">
                      <a16:colId xmlns:a16="http://schemas.microsoft.com/office/drawing/2014/main" val="4145917748"/>
                    </a:ext>
                  </a:extLst>
                </a:gridCol>
                <a:gridCol w="2615444">
                  <a:extLst>
                    <a:ext uri="{9D8B030D-6E8A-4147-A177-3AD203B41FA5}">
                      <a16:colId xmlns:a16="http://schemas.microsoft.com/office/drawing/2014/main" val="3501182633"/>
                    </a:ext>
                  </a:extLst>
                </a:gridCol>
                <a:gridCol w="2294044">
                  <a:extLst>
                    <a:ext uri="{9D8B030D-6E8A-4147-A177-3AD203B41FA5}">
                      <a16:colId xmlns:a16="http://schemas.microsoft.com/office/drawing/2014/main" val="3756823633"/>
                    </a:ext>
                  </a:extLst>
                </a:gridCol>
              </a:tblGrid>
              <a:tr h="998100">
                <a:tc>
                  <a:txBody>
                    <a:bodyPr/>
                    <a:lstStyle/>
                    <a:p>
                      <a:r>
                        <a:rPr lang="es-CO" sz="1600" dirty="0">
                          <a:effectLst/>
                        </a:rPr>
                        <a:t>MODALIDAD DE SELECCION</a:t>
                      </a:r>
                      <a:endParaRPr lang="es-CO" sz="4000" dirty="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r>
                        <a:rPr lang="es-CO" sz="1600" dirty="0">
                          <a:effectLst/>
                        </a:rPr>
                        <a:t>CANTIDAD</a:t>
                      </a:r>
                      <a:endParaRPr lang="es-CO" sz="4000" dirty="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r>
                        <a:rPr lang="es-CO" sz="1600" dirty="0">
                          <a:effectLst/>
                        </a:rPr>
                        <a:t>VALOR TOTAL</a:t>
                      </a:r>
                      <a:endParaRPr lang="es-CO" sz="4000" dirty="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extLst>
                  <a:ext uri="{0D108BD9-81ED-4DB2-BD59-A6C34878D82A}">
                    <a16:rowId xmlns:a16="http://schemas.microsoft.com/office/drawing/2014/main" val="505575014"/>
                  </a:ext>
                </a:extLst>
              </a:tr>
              <a:tr h="603020">
                <a:tc>
                  <a:txBody>
                    <a:bodyPr/>
                    <a:lstStyle/>
                    <a:p>
                      <a:r>
                        <a:rPr lang="es-CO" sz="1600" dirty="0">
                          <a:effectLst/>
                        </a:rPr>
                        <a:t>CONTRATACION DIRECTA*</a:t>
                      </a:r>
                      <a:endParaRPr lang="es-CO" sz="4000" dirty="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a:r>
                        <a:rPr lang="es-CO" sz="1600">
                          <a:effectLst/>
                        </a:rPr>
                        <a:t>177</a:t>
                      </a:r>
                      <a:endParaRPr lang="es-CO" sz="400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CO" sz="1600">
                          <a:effectLst/>
                        </a:rPr>
                        <a:t>$3.417.405.147</a:t>
                      </a:r>
                      <a:endParaRPr lang="es-CO" sz="400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4869506"/>
                  </a:ext>
                </a:extLst>
              </a:tr>
              <a:tr h="603020">
                <a:tc>
                  <a:txBody>
                    <a:bodyPr/>
                    <a:lstStyle/>
                    <a:p>
                      <a:r>
                        <a:rPr lang="es-CO" sz="1600" dirty="0">
                          <a:effectLst/>
                        </a:rPr>
                        <a:t>LICITACIÓN PÚBLICA</a:t>
                      </a:r>
                      <a:endParaRPr lang="es-CO" sz="4000" dirty="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a:r>
                        <a:rPr lang="es-CO" sz="1600" dirty="0">
                          <a:effectLst/>
                        </a:rPr>
                        <a:t>2</a:t>
                      </a:r>
                      <a:endParaRPr lang="es-CO" sz="4000" dirty="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CO" sz="1600" dirty="0">
                          <a:effectLst/>
                        </a:rPr>
                        <a:t>$642.494.724</a:t>
                      </a:r>
                      <a:endParaRPr lang="es-CO" sz="4000" dirty="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60376602"/>
                  </a:ext>
                </a:extLst>
              </a:tr>
              <a:tr h="603020">
                <a:tc>
                  <a:txBody>
                    <a:bodyPr/>
                    <a:lstStyle/>
                    <a:p>
                      <a:r>
                        <a:rPr lang="es-CO" sz="1600" dirty="0">
                          <a:effectLst/>
                        </a:rPr>
                        <a:t>MÍNIMA CUANTÍA</a:t>
                      </a:r>
                      <a:endParaRPr lang="es-CO" sz="4000" dirty="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a:r>
                        <a:rPr lang="es-CO" sz="1600">
                          <a:effectLst/>
                        </a:rPr>
                        <a:t>9</a:t>
                      </a:r>
                      <a:endParaRPr lang="es-CO" sz="400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CO" sz="1600" dirty="0">
                          <a:effectLst/>
                        </a:rPr>
                        <a:t>$100.790.284</a:t>
                      </a:r>
                      <a:endParaRPr lang="es-CO" sz="4000" dirty="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8353034"/>
                  </a:ext>
                </a:extLst>
              </a:tr>
              <a:tr h="603020">
                <a:tc>
                  <a:txBody>
                    <a:bodyPr/>
                    <a:lstStyle/>
                    <a:p>
                      <a:r>
                        <a:rPr lang="es-CO" sz="1600" dirty="0">
                          <a:effectLst/>
                        </a:rPr>
                        <a:t>SUBASTA INVERSA</a:t>
                      </a:r>
                      <a:endParaRPr lang="es-CO" sz="4000" dirty="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a:r>
                        <a:rPr lang="es-CO" sz="1600" dirty="0">
                          <a:effectLst/>
                        </a:rPr>
                        <a:t>1</a:t>
                      </a:r>
                      <a:endParaRPr lang="es-CO" sz="4000" dirty="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CO" sz="1600" dirty="0">
                          <a:effectLst/>
                        </a:rPr>
                        <a:t>$180.424.064</a:t>
                      </a:r>
                      <a:endParaRPr lang="es-CO" sz="4000" dirty="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7516517"/>
                  </a:ext>
                </a:extLst>
              </a:tr>
              <a:tr h="603020">
                <a:tc>
                  <a:txBody>
                    <a:bodyPr/>
                    <a:lstStyle/>
                    <a:p>
                      <a:r>
                        <a:rPr lang="es-CO" sz="1600" dirty="0">
                          <a:effectLst/>
                        </a:rPr>
                        <a:t>TOTALES</a:t>
                      </a:r>
                      <a:endParaRPr lang="es-CO" sz="4000" dirty="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a:r>
                        <a:rPr lang="es-CO" sz="1600" dirty="0">
                          <a:effectLst/>
                        </a:rPr>
                        <a:t>189</a:t>
                      </a:r>
                      <a:endParaRPr lang="es-CO" sz="4000" dirty="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CO" sz="1600" dirty="0">
                          <a:effectLst/>
                        </a:rPr>
                        <a:t>$4.341.114.219</a:t>
                      </a:r>
                      <a:endParaRPr lang="es-CO" sz="4000" dirty="0">
                        <a:effectLst/>
                        <a:latin typeface="+mj-l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3949766"/>
                  </a:ext>
                </a:extLst>
              </a:tr>
            </a:tbl>
          </a:graphicData>
        </a:graphic>
      </p:graphicFrame>
    </p:spTree>
    <p:extLst>
      <p:ext uri="{BB962C8B-B14F-4D97-AF65-F5344CB8AC3E}">
        <p14:creationId xmlns:p14="http://schemas.microsoft.com/office/powerpoint/2010/main" val="178736835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46185" y="1703296"/>
            <a:ext cx="10739846" cy="369332"/>
          </a:xfrm>
          <a:prstGeom prst="rect">
            <a:avLst/>
          </a:prstGeom>
        </p:spPr>
        <p:txBody>
          <a:bodyPr wrap="square" anchor="ctr">
            <a:spAutoFit/>
          </a:bodyPr>
          <a:lstStyle/>
          <a:p>
            <a:pPr algn="ctr"/>
            <a:r>
              <a:rPr lang="es-ES" b="1" dirty="0">
                <a:latin typeface="Montserrat"/>
              </a:rPr>
              <a:t>CONTRATACIÓN 2021</a:t>
            </a:r>
            <a:endParaRPr lang="en-US" b="1"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pic>
        <p:nvPicPr>
          <p:cNvPr id="4" name="Imagen 3">
            <a:extLst>
              <a:ext uri="{FF2B5EF4-FFF2-40B4-BE49-F238E27FC236}">
                <a16:creationId xmlns:a16="http://schemas.microsoft.com/office/drawing/2014/main" id="{B000A5A1-0EFA-4D42-A116-C5225ACFC50C}"/>
              </a:ext>
            </a:extLst>
          </p:cNvPr>
          <p:cNvPicPr>
            <a:picLocks noChangeAspect="1"/>
          </p:cNvPicPr>
          <p:nvPr/>
        </p:nvPicPr>
        <p:blipFill rotWithShape="1">
          <a:blip r:embed="rId4"/>
          <a:srcRect l="24615" t="52176" r="36442" b="19163"/>
          <a:stretch/>
        </p:blipFill>
        <p:spPr>
          <a:xfrm>
            <a:off x="1205969" y="2539555"/>
            <a:ext cx="9331499" cy="3732658"/>
          </a:xfrm>
          <a:prstGeom prst="rect">
            <a:avLst/>
          </a:prstGeom>
        </p:spPr>
      </p:pic>
      <p:graphicFrame>
        <p:nvGraphicFramePr>
          <p:cNvPr id="8" name="Tabla 7"/>
          <p:cNvGraphicFramePr>
            <a:graphicFrameLocks noGrp="1"/>
          </p:cNvGraphicFramePr>
          <p:nvPr>
            <p:extLst>
              <p:ext uri="{D42A27DB-BD31-4B8C-83A1-F6EECF244321}">
                <p14:modId xmlns:p14="http://schemas.microsoft.com/office/powerpoint/2010/main" val="670422932"/>
              </p:ext>
            </p:extLst>
          </p:nvPr>
        </p:nvGraphicFramePr>
        <p:xfrm>
          <a:off x="1205969" y="2143477"/>
          <a:ext cx="9331500" cy="370840"/>
        </p:xfrm>
        <a:graphic>
          <a:graphicData uri="http://schemas.openxmlformats.org/drawingml/2006/table">
            <a:tbl>
              <a:tblPr firstRow="1" bandRow="1">
                <a:tableStyleId>{93296810-A885-4BE3-A3E7-6D5BEEA58F35}</a:tableStyleId>
              </a:tblPr>
              <a:tblGrid>
                <a:gridCol w="5042431">
                  <a:extLst>
                    <a:ext uri="{9D8B030D-6E8A-4147-A177-3AD203B41FA5}">
                      <a16:colId xmlns:a16="http://schemas.microsoft.com/office/drawing/2014/main" val="3140314777"/>
                    </a:ext>
                  </a:extLst>
                </a:gridCol>
                <a:gridCol w="1773382">
                  <a:extLst>
                    <a:ext uri="{9D8B030D-6E8A-4147-A177-3AD203B41FA5}">
                      <a16:colId xmlns:a16="http://schemas.microsoft.com/office/drawing/2014/main" val="3016122532"/>
                    </a:ext>
                  </a:extLst>
                </a:gridCol>
                <a:gridCol w="2515687">
                  <a:extLst>
                    <a:ext uri="{9D8B030D-6E8A-4147-A177-3AD203B41FA5}">
                      <a16:colId xmlns:a16="http://schemas.microsoft.com/office/drawing/2014/main" val="3116883941"/>
                    </a:ext>
                  </a:extLst>
                </a:gridCol>
              </a:tblGrid>
              <a:tr h="370840">
                <a:tc>
                  <a:txBody>
                    <a:bodyPr/>
                    <a:lstStyle/>
                    <a:p>
                      <a:r>
                        <a:rPr lang="es-ES" dirty="0"/>
                        <a:t>TIPO</a:t>
                      </a:r>
                      <a:r>
                        <a:rPr lang="es-ES" baseline="0" dirty="0"/>
                        <a:t> DE CONTRATO</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ES" dirty="0"/>
                        <a:t>CANTIDAD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ES" dirty="0"/>
                        <a:t>VALOR</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9683477"/>
                  </a:ext>
                </a:extLst>
              </a:tr>
            </a:tbl>
          </a:graphicData>
        </a:graphic>
      </p:graphicFrame>
      <p:graphicFrame>
        <p:nvGraphicFramePr>
          <p:cNvPr id="9" name="Tabla 8"/>
          <p:cNvGraphicFramePr>
            <a:graphicFrameLocks noGrp="1"/>
          </p:cNvGraphicFramePr>
          <p:nvPr>
            <p:extLst>
              <p:ext uri="{D42A27DB-BD31-4B8C-83A1-F6EECF244321}">
                <p14:modId xmlns:p14="http://schemas.microsoft.com/office/powerpoint/2010/main" val="4045369360"/>
              </p:ext>
            </p:extLst>
          </p:nvPr>
        </p:nvGraphicFramePr>
        <p:xfrm>
          <a:off x="1205968" y="6272213"/>
          <a:ext cx="9331499" cy="370840"/>
        </p:xfrm>
        <a:graphic>
          <a:graphicData uri="http://schemas.openxmlformats.org/drawingml/2006/table">
            <a:tbl>
              <a:tblPr firstRow="1" bandRow="1">
                <a:tableStyleId>{93296810-A885-4BE3-A3E7-6D5BEEA58F35}</a:tableStyleId>
              </a:tblPr>
              <a:tblGrid>
                <a:gridCol w="5014723">
                  <a:extLst>
                    <a:ext uri="{9D8B030D-6E8A-4147-A177-3AD203B41FA5}">
                      <a16:colId xmlns:a16="http://schemas.microsoft.com/office/drawing/2014/main" val="1727592272"/>
                    </a:ext>
                  </a:extLst>
                </a:gridCol>
                <a:gridCol w="1759527">
                  <a:extLst>
                    <a:ext uri="{9D8B030D-6E8A-4147-A177-3AD203B41FA5}">
                      <a16:colId xmlns:a16="http://schemas.microsoft.com/office/drawing/2014/main" val="3002157912"/>
                    </a:ext>
                  </a:extLst>
                </a:gridCol>
                <a:gridCol w="2557249">
                  <a:extLst>
                    <a:ext uri="{9D8B030D-6E8A-4147-A177-3AD203B41FA5}">
                      <a16:colId xmlns:a16="http://schemas.microsoft.com/office/drawing/2014/main" val="3022206127"/>
                    </a:ext>
                  </a:extLst>
                </a:gridCol>
              </a:tblGrid>
              <a:tr h="370840">
                <a:tc>
                  <a:txBody>
                    <a:bodyPr/>
                    <a:lstStyle/>
                    <a:p>
                      <a:r>
                        <a:rPr lang="es-ES" dirty="0">
                          <a:solidFill>
                            <a:schemeClr val="tx1"/>
                          </a:solidFill>
                        </a:rPr>
                        <a:t>TOTAL CONTRATACION </a:t>
                      </a:r>
                      <a:endParaRPr lang="en-US" dirty="0">
                        <a:solidFill>
                          <a:schemeClr val="tx1"/>
                        </a:solidFill>
                      </a:endParaRPr>
                    </a:p>
                  </a:txBody>
                  <a:tcPr>
                    <a:lnR w="12700" cap="flat" cmpd="sng" algn="ctr">
                      <a:solidFill>
                        <a:schemeClr val="tx1"/>
                      </a:solidFill>
                      <a:prstDash val="solid"/>
                      <a:round/>
                      <a:headEnd type="none" w="med" len="med"/>
                      <a:tailEnd type="none" w="med" len="med"/>
                    </a:lnR>
                    <a:solidFill>
                      <a:srgbClr val="7BB453"/>
                    </a:solidFill>
                  </a:tcPr>
                </a:tc>
                <a:tc>
                  <a:txBody>
                    <a:bodyPr/>
                    <a:lstStyle/>
                    <a:p>
                      <a:pPr algn="ctr"/>
                      <a:r>
                        <a:rPr lang="es-ES" dirty="0">
                          <a:solidFill>
                            <a:schemeClr val="tx1"/>
                          </a:solidFill>
                        </a:rPr>
                        <a:t>135</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s-ES" dirty="0">
                          <a:solidFill>
                            <a:schemeClr val="tx1"/>
                          </a:solidFill>
                        </a:rPr>
                        <a:t>6.100.203.185</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895544951"/>
                  </a:ext>
                </a:extLst>
              </a:tr>
            </a:tbl>
          </a:graphicData>
        </a:graphic>
      </p:graphicFrame>
    </p:spTree>
    <p:extLst>
      <p:ext uri="{BB962C8B-B14F-4D97-AF65-F5344CB8AC3E}">
        <p14:creationId xmlns:p14="http://schemas.microsoft.com/office/powerpoint/2010/main" val="326018544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46185" y="1703296"/>
            <a:ext cx="10739846" cy="369332"/>
          </a:xfrm>
          <a:prstGeom prst="rect">
            <a:avLst/>
          </a:prstGeom>
        </p:spPr>
        <p:txBody>
          <a:bodyPr wrap="square" anchor="ctr">
            <a:spAutoFit/>
          </a:bodyPr>
          <a:lstStyle/>
          <a:p>
            <a:pPr algn="ctr"/>
            <a:r>
              <a:rPr lang="es-ES" b="1" dirty="0">
                <a:latin typeface="Montserrat"/>
              </a:rPr>
              <a:t>CONTRATACIÓN 2022</a:t>
            </a:r>
            <a:endParaRPr lang="en-US" b="1"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2" name="Tabla 1">
            <a:extLst>
              <a:ext uri="{FF2B5EF4-FFF2-40B4-BE49-F238E27FC236}">
                <a16:creationId xmlns:a16="http://schemas.microsoft.com/office/drawing/2014/main" id="{711FC7EE-26B1-463A-BB77-88F602B54971}"/>
              </a:ext>
            </a:extLst>
          </p:cNvPr>
          <p:cNvGraphicFramePr>
            <a:graphicFrameLocks noGrp="1"/>
          </p:cNvGraphicFramePr>
          <p:nvPr>
            <p:extLst>
              <p:ext uri="{D42A27DB-BD31-4B8C-83A1-F6EECF244321}">
                <p14:modId xmlns:p14="http://schemas.microsoft.com/office/powerpoint/2010/main" val="4120829291"/>
              </p:ext>
            </p:extLst>
          </p:nvPr>
        </p:nvGraphicFramePr>
        <p:xfrm>
          <a:off x="690880" y="2339858"/>
          <a:ext cx="10295151" cy="4010144"/>
        </p:xfrm>
        <a:graphic>
          <a:graphicData uri="http://schemas.openxmlformats.org/drawingml/2006/table">
            <a:tbl>
              <a:tblPr>
                <a:tableStyleId>{16D9F66E-5EB9-4882-86FB-DCBF35E3C3E4}</a:tableStyleId>
              </a:tblPr>
              <a:tblGrid>
                <a:gridCol w="980930">
                  <a:extLst>
                    <a:ext uri="{9D8B030D-6E8A-4147-A177-3AD203B41FA5}">
                      <a16:colId xmlns:a16="http://schemas.microsoft.com/office/drawing/2014/main" val="304704659"/>
                    </a:ext>
                  </a:extLst>
                </a:gridCol>
                <a:gridCol w="2763213">
                  <a:extLst>
                    <a:ext uri="{9D8B030D-6E8A-4147-A177-3AD203B41FA5}">
                      <a16:colId xmlns:a16="http://schemas.microsoft.com/office/drawing/2014/main" val="3566978464"/>
                    </a:ext>
                  </a:extLst>
                </a:gridCol>
                <a:gridCol w="3724414">
                  <a:extLst>
                    <a:ext uri="{9D8B030D-6E8A-4147-A177-3AD203B41FA5}">
                      <a16:colId xmlns:a16="http://schemas.microsoft.com/office/drawing/2014/main" val="1220689061"/>
                    </a:ext>
                  </a:extLst>
                </a:gridCol>
                <a:gridCol w="1160530">
                  <a:extLst>
                    <a:ext uri="{9D8B030D-6E8A-4147-A177-3AD203B41FA5}">
                      <a16:colId xmlns:a16="http://schemas.microsoft.com/office/drawing/2014/main" val="1243030901"/>
                    </a:ext>
                  </a:extLst>
                </a:gridCol>
                <a:gridCol w="1666064">
                  <a:extLst>
                    <a:ext uri="{9D8B030D-6E8A-4147-A177-3AD203B41FA5}">
                      <a16:colId xmlns:a16="http://schemas.microsoft.com/office/drawing/2014/main" val="258031508"/>
                    </a:ext>
                  </a:extLst>
                </a:gridCol>
              </a:tblGrid>
              <a:tr h="501268">
                <a:tc>
                  <a:txBody>
                    <a:bodyPr/>
                    <a:lstStyle/>
                    <a:p>
                      <a:pPr algn="ctr"/>
                      <a:r>
                        <a:rPr lang="es-ES" sz="1400" b="1" dirty="0">
                          <a:effectLst/>
                        </a:rPr>
                        <a:t>ÍTEM</a:t>
                      </a:r>
                      <a:endParaRPr lang="es-ES" sz="3600" b="1"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a:r>
                        <a:rPr lang="es-ES" sz="1400" b="1" dirty="0">
                          <a:effectLst/>
                        </a:rPr>
                        <a:t>MODALIDAD DE CONTRATACION</a:t>
                      </a:r>
                      <a:endParaRPr lang="es-ES" sz="3600" b="1"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a:r>
                        <a:rPr lang="es-ES" sz="1400" b="1" dirty="0">
                          <a:effectLst/>
                        </a:rPr>
                        <a:t>TIPO DE CONTRATO</a:t>
                      </a:r>
                      <a:endParaRPr lang="es-ES" sz="3600" b="1"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a:r>
                        <a:rPr lang="es-ES" sz="1400" b="1" dirty="0">
                          <a:effectLst/>
                        </a:rPr>
                        <a:t>CANTIDAD</a:t>
                      </a:r>
                      <a:endParaRPr lang="es-ES" sz="3600" b="1"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a:r>
                        <a:rPr lang="es-ES" sz="1400" b="1" dirty="0">
                          <a:effectLst/>
                        </a:rPr>
                        <a:t>VALOR</a:t>
                      </a:r>
                      <a:endParaRPr lang="es-ES" sz="3600" b="1"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extLst>
                  <a:ext uri="{0D108BD9-81ED-4DB2-BD59-A6C34878D82A}">
                    <a16:rowId xmlns:a16="http://schemas.microsoft.com/office/drawing/2014/main" val="671668268"/>
                  </a:ext>
                </a:extLst>
              </a:tr>
              <a:tr h="501268">
                <a:tc>
                  <a:txBody>
                    <a:bodyPr/>
                    <a:lstStyle/>
                    <a:p>
                      <a:pPr algn="ctr"/>
                      <a:r>
                        <a:rPr lang="es-ES" sz="1400" dirty="0">
                          <a:effectLst/>
                        </a:rPr>
                        <a:t>1</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rowSpan="4">
                  <a:txBody>
                    <a:bodyPr/>
                    <a:lstStyle/>
                    <a:p>
                      <a:r>
                        <a:rPr lang="es-ES" sz="1400" dirty="0">
                          <a:effectLst/>
                        </a:rPr>
                        <a:t>CONTRATACIÓN DIRECTA</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r>
                        <a:rPr lang="es-ES" sz="1400" dirty="0">
                          <a:effectLst/>
                        </a:rPr>
                        <a:t>PRESTACIÓN DE SERVICIOS PERSONA JURÍDICA</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sz="1400">
                          <a:effectLst/>
                        </a:rPr>
                        <a:t>3</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ES" sz="1400" dirty="0">
                          <a:effectLst/>
                        </a:rPr>
                        <a:t>$118,269,930.00</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63681702"/>
                  </a:ext>
                </a:extLst>
              </a:tr>
              <a:tr h="501268">
                <a:tc>
                  <a:txBody>
                    <a:bodyPr/>
                    <a:lstStyle/>
                    <a:p>
                      <a:pPr algn="ctr"/>
                      <a:r>
                        <a:rPr lang="es-ES" sz="1400" dirty="0">
                          <a:effectLst/>
                        </a:rPr>
                        <a:t>2</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vMerge="1">
                  <a:txBody>
                    <a:bodyPr/>
                    <a:lstStyle/>
                    <a:p>
                      <a:endParaRPr lang="es-CO"/>
                    </a:p>
                  </a:txBody>
                  <a:tcPr/>
                </a:tc>
                <a:tc>
                  <a:txBody>
                    <a:bodyPr/>
                    <a:lstStyle/>
                    <a:p>
                      <a:r>
                        <a:rPr lang="es-ES" sz="1400">
                          <a:effectLst/>
                        </a:rPr>
                        <a:t>*PRESTACIÓN DE SERVICIOS PERSONA NATURAL</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sz="1400">
                          <a:effectLst/>
                        </a:rPr>
                        <a:t>94</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ES" sz="1400">
                          <a:effectLst/>
                        </a:rPr>
                        <a:t>$1,631,819,054.00</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34930122"/>
                  </a:ext>
                </a:extLst>
              </a:tr>
              <a:tr h="250634">
                <a:tc>
                  <a:txBody>
                    <a:bodyPr/>
                    <a:lstStyle/>
                    <a:p>
                      <a:pPr algn="ctr"/>
                      <a:r>
                        <a:rPr lang="es-ES" sz="1400" dirty="0">
                          <a:effectLst/>
                        </a:rPr>
                        <a:t>3</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vMerge="1">
                  <a:txBody>
                    <a:bodyPr/>
                    <a:lstStyle/>
                    <a:p>
                      <a:endParaRPr lang="es-CO"/>
                    </a:p>
                  </a:txBody>
                  <a:tcPr/>
                </a:tc>
                <a:tc>
                  <a:txBody>
                    <a:bodyPr/>
                    <a:lstStyle/>
                    <a:p>
                      <a:r>
                        <a:rPr lang="es-ES" sz="1400" dirty="0">
                          <a:effectLst/>
                        </a:rPr>
                        <a:t>ARRENDAMIENTO DE INMUEBLES</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sz="1400">
                          <a:effectLst/>
                        </a:rPr>
                        <a:t>8</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ES" sz="1400">
                          <a:effectLst/>
                        </a:rPr>
                        <a:t>$375,774,639.00</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5337769"/>
                  </a:ext>
                </a:extLst>
              </a:tr>
              <a:tr h="250634">
                <a:tc>
                  <a:txBody>
                    <a:bodyPr/>
                    <a:lstStyle/>
                    <a:p>
                      <a:pPr algn="ctr"/>
                      <a:r>
                        <a:rPr lang="es-ES" sz="1400" dirty="0">
                          <a:effectLst/>
                        </a:rPr>
                        <a:t>4</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vMerge="1">
                  <a:txBody>
                    <a:bodyPr/>
                    <a:lstStyle/>
                    <a:p>
                      <a:endParaRPr lang="es-CO"/>
                    </a:p>
                  </a:txBody>
                  <a:tcPr/>
                </a:tc>
                <a:tc>
                  <a:txBody>
                    <a:bodyPr/>
                    <a:lstStyle/>
                    <a:p>
                      <a:r>
                        <a:rPr lang="es-ES" sz="1400" dirty="0">
                          <a:effectLst/>
                        </a:rPr>
                        <a:t>CONTRATO INTERADMINISTRATIVO</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sz="1400">
                          <a:effectLst/>
                        </a:rPr>
                        <a:t>6</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ES" sz="1400">
                          <a:effectLst/>
                        </a:rPr>
                        <a:t>$7,165,996,673.00</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07679175"/>
                  </a:ext>
                </a:extLst>
              </a:tr>
              <a:tr h="250634">
                <a:tc>
                  <a:txBody>
                    <a:bodyPr/>
                    <a:lstStyle/>
                    <a:p>
                      <a:pPr algn="ctr"/>
                      <a:r>
                        <a:rPr lang="es-ES" sz="1400">
                          <a:effectLst/>
                        </a:rPr>
                        <a:t>5</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rowSpan="3">
                  <a:txBody>
                    <a:bodyPr/>
                    <a:lstStyle/>
                    <a:p>
                      <a:r>
                        <a:rPr lang="es-ES" sz="1400" dirty="0">
                          <a:effectLst/>
                        </a:rPr>
                        <a:t>MÍNIMA CUANTÍA</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r>
                        <a:rPr lang="es-ES" sz="1400" dirty="0">
                          <a:effectLst/>
                        </a:rPr>
                        <a:t>COMPRAVENTA</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sz="1400">
                          <a:effectLst/>
                        </a:rPr>
                        <a:t>4</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ES" sz="1400">
                          <a:effectLst/>
                        </a:rPr>
                        <a:t>$48,263,582.77</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107601"/>
                  </a:ext>
                </a:extLst>
              </a:tr>
              <a:tr h="250634">
                <a:tc>
                  <a:txBody>
                    <a:bodyPr/>
                    <a:lstStyle/>
                    <a:p>
                      <a:pPr algn="ctr"/>
                      <a:r>
                        <a:rPr lang="es-ES" sz="1400" dirty="0">
                          <a:effectLst/>
                        </a:rPr>
                        <a:t>6</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vMerge="1">
                  <a:txBody>
                    <a:bodyPr/>
                    <a:lstStyle/>
                    <a:p>
                      <a:endParaRPr lang="es-CO"/>
                    </a:p>
                  </a:txBody>
                  <a:tcPr/>
                </a:tc>
                <a:tc>
                  <a:txBody>
                    <a:bodyPr/>
                    <a:lstStyle/>
                    <a:p>
                      <a:r>
                        <a:rPr lang="es-ES" sz="1400" dirty="0">
                          <a:effectLst/>
                        </a:rPr>
                        <a:t>PRESTACIÓN DE SERVICIOS</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sz="1400">
                          <a:effectLst/>
                        </a:rPr>
                        <a:t>3</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ES" sz="1400">
                          <a:effectLst/>
                        </a:rPr>
                        <a:t>$37,721,000.00</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216735"/>
                  </a:ext>
                </a:extLst>
              </a:tr>
              <a:tr h="250634">
                <a:tc>
                  <a:txBody>
                    <a:bodyPr/>
                    <a:lstStyle/>
                    <a:p>
                      <a:pPr algn="ctr"/>
                      <a:r>
                        <a:rPr lang="es-ES" sz="1400" dirty="0">
                          <a:effectLst/>
                        </a:rPr>
                        <a:t>7</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vMerge="1">
                  <a:txBody>
                    <a:bodyPr/>
                    <a:lstStyle/>
                    <a:p>
                      <a:endParaRPr lang="es-CO"/>
                    </a:p>
                  </a:txBody>
                  <a:tcPr/>
                </a:tc>
                <a:tc>
                  <a:txBody>
                    <a:bodyPr/>
                    <a:lstStyle/>
                    <a:p>
                      <a:r>
                        <a:rPr lang="es-ES" sz="1400" dirty="0">
                          <a:effectLst/>
                        </a:rPr>
                        <a:t>SUMINISTROS</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sz="1400">
                          <a:effectLst/>
                        </a:rPr>
                        <a:t>1</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ES" sz="1400">
                          <a:effectLst/>
                        </a:rPr>
                        <a:t>$3,728,000.00</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72392598"/>
                  </a:ext>
                </a:extLst>
              </a:tr>
              <a:tr h="501268">
                <a:tc>
                  <a:txBody>
                    <a:bodyPr/>
                    <a:lstStyle/>
                    <a:p>
                      <a:pPr algn="ctr"/>
                      <a:r>
                        <a:rPr lang="es-ES" sz="1400">
                          <a:effectLst/>
                        </a:rPr>
                        <a:t>8</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r>
                        <a:rPr lang="es-ES" sz="1400" dirty="0">
                          <a:effectLst/>
                        </a:rPr>
                        <a:t>ACUERDO MARCO DE PRECIOS - TVEC</a:t>
                      </a:r>
                      <a:endParaRPr lang="es-ES" sz="3600" dirty="0">
                        <a:effectLst/>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r>
                        <a:rPr lang="es-ES" sz="1400" dirty="0">
                          <a:effectLst/>
                        </a:rPr>
                        <a:t>ORDEN DE COMPRA</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sz="1400">
                          <a:effectLst/>
                        </a:rPr>
                        <a:t>12</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ES" sz="1400">
                          <a:effectLst/>
                        </a:rPr>
                        <a:t>$723,553,888.40</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8496051"/>
                  </a:ext>
                </a:extLst>
              </a:tr>
              <a:tr h="501268">
                <a:tc>
                  <a:txBody>
                    <a:bodyPr/>
                    <a:lstStyle/>
                    <a:p>
                      <a:pPr algn="ctr"/>
                      <a:r>
                        <a:rPr lang="es-ES" sz="1400">
                          <a:effectLst/>
                        </a:rPr>
                        <a:t>9</a:t>
                      </a:r>
                      <a:endParaRPr lang="es-ES" sz="360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r>
                        <a:rPr lang="es-ES" sz="1400" dirty="0">
                          <a:effectLst/>
                        </a:rPr>
                        <a:t>SELECCIÓN ABREVIADA DE MENOR CUANTIA</a:t>
                      </a:r>
                      <a:endParaRPr lang="es-ES" sz="3600" dirty="0">
                        <a:effectLst/>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r>
                        <a:rPr lang="es-ES" sz="1400" dirty="0">
                          <a:effectLst/>
                        </a:rPr>
                        <a:t>SUMINISTROS</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sz="1400" dirty="0">
                          <a:effectLst/>
                        </a:rPr>
                        <a:t>1</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ES" sz="1400" dirty="0">
                          <a:effectLst/>
                        </a:rPr>
                        <a:t>$121,534,326.00</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055489"/>
                  </a:ext>
                </a:extLst>
              </a:tr>
              <a:tr h="250634">
                <a:tc gridSpan="3">
                  <a:txBody>
                    <a:bodyPr/>
                    <a:lstStyle/>
                    <a:p>
                      <a:pPr algn="ctr"/>
                      <a:r>
                        <a:rPr lang="es-ES" sz="1400">
                          <a:effectLst/>
                        </a:rPr>
                        <a:t>TOTALES</a:t>
                      </a:r>
                      <a:endParaRPr lang="es-ES" sz="3600">
                        <a:effectLst/>
                      </a:endParaRPr>
                    </a:p>
                  </a:txBody>
                  <a:tcPr marL="44450" marR="444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tc>
                  <a:txBody>
                    <a:bodyPr/>
                    <a:lstStyle/>
                    <a:p>
                      <a:pPr algn="ctr"/>
                      <a:r>
                        <a:rPr lang="es-ES" sz="1400" dirty="0">
                          <a:effectLst/>
                        </a:rPr>
                        <a:t>132</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ES" sz="1400" dirty="0">
                          <a:effectLst/>
                        </a:rPr>
                        <a:t>$10,226,661,0</a:t>
                      </a:r>
                      <a:endParaRPr lang="es-ES" sz="3600"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48572369"/>
                  </a:ext>
                </a:extLst>
              </a:tr>
            </a:tbl>
          </a:graphicData>
        </a:graphic>
      </p:graphicFrame>
    </p:spTree>
    <p:extLst>
      <p:ext uri="{BB962C8B-B14F-4D97-AF65-F5344CB8AC3E}">
        <p14:creationId xmlns:p14="http://schemas.microsoft.com/office/powerpoint/2010/main" val="391438309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246185" y="1703296"/>
            <a:ext cx="10739846" cy="369332"/>
          </a:xfrm>
          <a:prstGeom prst="rect">
            <a:avLst/>
          </a:prstGeom>
        </p:spPr>
        <p:txBody>
          <a:bodyPr wrap="square" anchor="ctr">
            <a:spAutoFit/>
          </a:bodyPr>
          <a:lstStyle/>
          <a:p>
            <a:pPr algn="ctr"/>
            <a:r>
              <a:rPr lang="es-ES" b="1" dirty="0">
                <a:latin typeface="Montserrat"/>
              </a:rPr>
              <a:t>CONTRATACIÓN 2023</a:t>
            </a:r>
            <a:endParaRPr lang="en-US" b="1" dirty="0">
              <a:latin typeface="Montserrat"/>
            </a:endParaRP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8" name="Tabla 7"/>
          <p:cNvGraphicFramePr>
            <a:graphicFrameLocks noGrp="1"/>
          </p:cNvGraphicFramePr>
          <p:nvPr>
            <p:extLst>
              <p:ext uri="{D42A27DB-BD31-4B8C-83A1-F6EECF244321}">
                <p14:modId xmlns:p14="http://schemas.microsoft.com/office/powerpoint/2010/main" val="88310703"/>
              </p:ext>
            </p:extLst>
          </p:nvPr>
        </p:nvGraphicFramePr>
        <p:xfrm>
          <a:off x="1091126" y="2610447"/>
          <a:ext cx="9646145" cy="3708841"/>
        </p:xfrm>
        <a:graphic>
          <a:graphicData uri="http://schemas.openxmlformats.org/drawingml/2006/table">
            <a:tbl>
              <a:tblPr>
                <a:tableStyleId>{16D9F66E-5EB9-4882-86FB-DCBF35E3C3E4}</a:tableStyleId>
              </a:tblPr>
              <a:tblGrid>
                <a:gridCol w="2872338">
                  <a:extLst>
                    <a:ext uri="{9D8B030D-6E8A-4147-A177-3AD203B41FA5}">
                      <a16:colId xmlns:a16="http://schemas.microsoft.com/office/drawing/2014/main" val="3591114930"/>
                    </a:ext>
                  </a:extLst>
                </a:gridCol>
                <a:gridCol w="3154731">
                  <a:extLst>
                    <a:ext uri="{9D8B030D-6E8A-4147-A177-3AD203B41FA5}">
                      <a16:colId xmlns:a16="http://schemas.microsoft.com/office/drawing/2014/main" val="1152675394"/>
                    </a:ext>
                  </a:extLst>
                </a:gridCol>
                <a:gridCol w="1171930">
                  <a:extLst>
                    <a:ext uri="{9D8B030D-6E8A-4147-A177-3AD203B41FA5}">
                      <a16:colId xmlns:a16="http://schemas.microsoft.com/office/drawing/2014/main" val="385415169"/>
                    </a:ext>
                  </a:extLst>
                </a:gridCol>
                <a:gridCol w="700114">
                  <a:extLst>
                    <a:ext uri="{9D8B030D-6E8A-4147-A177-3AD203B41FA5}">
                      <a16:colId xmlns:a16="http://schemas.microsoft.com/office/drawing/2014/main" val="2526440828"/>
                    </a:ext>
                  </a:extLst>
                </a:gridCol>
                <a:gridCol w="1747032">
                  <a:extLst>
                    <a:ext uri="{9D8B030D-6E8A-4147-A177-3AD203B41FA5}">
                      <a16:colId xmlns:a16="http://schemas.microsoft.com/office/drawing/2014/main" val="88828458"/>
                    </a:ext>
                  </a:extLst>
                </a:gridCol>
              </a:tblGrid>
              <a:tr h="489847">
                <a:tc>
                  <a:txBody>
                    <a:bodyPr/>
                    <a:lstStyle/>
                    <a:p>
                      <a:pPr algn="ctr" fontAlgn="ctr"/>
                      <a:r>
                        <a:rPr lang="en-US" sz="1400" u="none" strike="noStrike">
                          <a:effectLst/>
                        </a:rPr>
                        <a:t>CONTRATACIÓN DIRECTA</a:t>
                      </a:r>
                      <a:endParaRPr lang="en-US" sz="1400" b="1"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n-US" sz="1400" u="none" strike="noStrike">
                          <a:effectLst/>
                        </a:rPr>
                        <a:t>VARIOS</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88</a:t>
                      </a:r>
                      <a:endParaRPr lang="en-US" sz="14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21</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$2.378.025.330 </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96043493"/>
                  </a:ext>
                </a:extLst>
              </a:tr>
              <a:tr h="489847">
                <a:tc>
                  <a:txBody>
                    <a:bodyPr/>
                    <a:lstStyle/>
                    <a:p>
                      <a:pPr algn="ctr" fontAlgn="ctr"/>
                      <a:r>
                        <a:rPr lang="en-US" sz="1400" u="none" strike="noStrike">
                          <a:effectLst/>
                        </a:rPr>
                        <a:t>LICITACIÓN PÚBLICA</a:t>
                      </a:r>
                      <a:endParaRPr lang="en-US" sz="1400" b="1"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n-US" sz="1400" u="none" strike="noStrike" dirty="0">
                          <a:effectLst/>
                        </a:rPr>
                        <a:t>0</a:t>
                      </a:r>
                      <a:endParaRPr lang="en-US" sz="14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0</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0</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 .oo</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3942188"/>
                  </a:ext>
                </a:extLst>
              </a:tr>
              <a:tr h="489847">
                <a:tc>
                  <a:txBody>
                    <a:bodyPr/>
                    <a:lstStyle/>
                    <a:p>
                      <a:pPr algn="ctr" fontAlgn="ctr"/>
                      <a:r>
                        <a:rPr lang="en-US" sz="1400" u="none" strike="noStrike">
                          <a:effectLst/>
                        </a:rPr>
                        <a:t>CONCURSO DE MÉRITOS</a:t>
                      </a:r>
                      <a:endParaRPr lang="en-US" sz="1400" b="1"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n-US" sz="1400" u="none" strike="noStrike">
                          <a:effectLst/>
                        </a:rPr>
                        <a:t>0</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0</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0</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 .oo</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5341393"/>
                  </a:ext>
                </a:extLst>
              </a:tr>
              <a:tr h="489847">
                <a:tc>
                  <a:txBody>
                    <a:bodyPr/>
                    <a:lstStyle/>
                    <a:p>
                      <a:pPr algn="ctr" fontAlgn="ctr"/>
                      <a:r>
                        <a:rPr lang="en-US" sz="1400" u="none" strike="noStrike">
                          <a:effectLst/>
                        </a:rPr>
                        <a:t>SELECCIÓN ABREVIADA</a:t>
                      </a:r>
                      <a:endParaRPr lang="en-US" sz="1400" b="1"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n-US" sz="1400" u="none" strike="noStrike">
                          <a:effectLst/>
                        </a:rPr>
                        <a:t>0</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0</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0</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 .oo</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80190839"/>
                  </a:ext>
                </a:extLst>
              </a:tr>
              <a:tr h="489847">
                <a:tc>
                  <a:txBody>
                    <a:bodyPr/>
                    <a:lstStyle/>
                    <a:p>
                      <a:pPr algn="ctr" fontAlgn="ctr"/>
                      <a:r>
                        <a:rPr lang="en-US" sz="1400" u="none" strike="noStrike">
                          <a:effectLst/>
                        </a:rPr>
                        <a:t>MÍNIMA CUANTÍA</a:t>
                      </a:r>
                      <a:endParaRPr lang="en-US" sz="1400" b="1"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n-US" sz="1400" u="none" strike="noStrike">
                          <a:effectLst/>
                        </a:rPr>
                        <a:t>VARIOS</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3</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1</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$38.235.750</a:t>
                      </a:r>
                      <a:endParaRPr lang="en-US" sz="14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4745333"/>
                  </a:ext>
                </a:extLst>
              </a:tr>
              <a:tr h="489847">
                <a:tc>
                  <a:txBody>
                    <a:bodyPr/>
                    <a:lstStyle/>
                    <a:p>
                      <a:pPr algn="ctr" fontAlgn="ctr"/>
                      <a:r>
                        <a:rPr lang="en-US" sz="1400" u="none" strike="noStrike">
                          <a:effectLst/>
                        </a:rPr>
                        <a:t>OTROS</a:t>
                      </a:r>
                      <a:endParaRPr lang="en-US" sz="1400" b="1"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n-US" sz="1400" u="none" strike="noStrike">
                          <a:effectLst/>
                        </a:rPr>
                        <a:t>CONVENIOS INTERADMINISTRATIVO</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6</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0</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$13.085.832.832 </a:t>
                      </a:r>
                      <a:endParaRPr lang="en-U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736136"/>
                  </a:ext>
                </a:extLst>
              </a:tr>
              <a:tr h="769759">
                <a:tc>
                  <a:txBody>
                    <a:bodyPr/>
                    <a:lstStyle/>
                    <a:p>
                      <a:pPr algn="ctr" fontAlgn="ctr"/>
                      <a:r>
                        <a:rPr lang="en-US" sz="1400" u="none" strike="noStrike" dirty="0">
                          <a:effectLst/>
                        </a:rPr>
                        <a:t>OTROS</a:t>
                      </a:r>
                      <a:endParaRPr lang="en-US" sz="1400" b="1"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fontAlgn="ctr"/>
                      <a:r>
                        <a:rPr lang="es-ES" sz="1400" u="none" strike="noStrike">
                          <a:effectLst/>
                        </a:rPr>
                        <a:t>ACUERDOS MARCO Y GRANDES SUPERFICIES TVEC</a:t>
                      </a:r>
                      <a:endParaRPr lang="es-ES" sz="14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u="none" strike="noStrike">
                          <a:effectLst/>
                        </a:rPr>
                        <a:t>6</a:t>
                      </a:r>
                      <a:endParaRPr lang="en-US" sz="20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u="none" strike="noStrike">
                          <a:effectLst/>
                        </a:rPr>
                        <a:t>2</a:t>
                      </a:r>
                      <a:endParaRPr lang="en-US" sz="2000" b="0" i="0" u="none" strike="noStrike">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$2.237.266.086</a:t>
                      </a:r>
                      <a:endParaRPr lang="en-US" sz="16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057243"/>
                  </a:ext>
                </a:extLst>
              </a:tr>
            </a:tbl>
          </a:graphicData>
        </a:graphic>
      </p:graphicFrame>
      <p:graphicFrame>
        <p:nvGraphicFramePr>
          <p:cNvPr id="10" name="Tabla 9"/>
          <p:cNvGraphicFramePr>
            <a:graphicFrameLocks noGrp="1"/>
          </p:cNvGraphicFramePr>
          <p:nvPr>
            <p:extLst>
              <p:ext uri="{D42A27DB-BD31-4B8C-83A1-F6EECF244321}">
                <p14:modId xmlns:p14="http://schemas.microsoft.com/office/powerpoint/2010/main" val="1344456492"/>
              </p:ext>
            </p:extLst>
          </p:nvPr>
        </p:nvGraphicFramePr>
        <p:xfrm>
          <a:off x="1091127" y="2109179"/>
          <a:ext cx="9646146" cy="501268"/>
        </p:xfrm>
        <a:graphic>
          <a:graphicData uri="http://schemas.openxmlformats.org/drawingml/2006/table">
            <a:tbl>
              <a:tblPr>
                <a:tableStyleId>{16D9F66E-5EB9-4882-86FB-DCBF35E3C3E4}</a:tableStyleId>
              </a:tblPr>
              <a:tblGrid>
                <a:gridCol w="2861684">
                  <a:extLst>
                    <a:ext uri="{9D8B030D-6E8A-4147-A177-3AD203B41FA5}">
                      <a16:colId xmlns:a16="http://schemas.microsoft.com/office/drawing/2014/main" val="896274775"/>
                    </a:ext>
                  </a:extLst>
                </a:gridCol>
                <a:gridCol w="3168425">
                  <a:extLst>
                    <a:ext uri="{9D8B030D-6E8A-4147-A177-3AD203B41FA5}">
                      <a16:colId xmlns:a16="http://schemas.microsoft.com/office/drawing/2014/main" val="3204720621"/>
                    </a:ext>
                  </a:extLst>
                </a:gridCol>
                <a:gridCol w="1870364">
                  <a:extLst>
                    <a:ext uri="{9D8B030D-6E8A-4147-A177-3AD203B41FA5}">
                      <a16:colId xmlns:a16="http://schemas.microsoft.com/office/drawing/2014/main" val="2272102150"/>
                    </a:ext>
                  </a:extLst>
                </a:gridCol>
                <a:gridCol w="1745673">
                  <a:extLst>
                    <a:ext uri="{9D8B030D-6E8A-4147-A177-3AD203B41FA5}">
                      <a16:colId xmlns:a16="http://schemas.microsoft.com/office/drawing/2014/main" val="3217028625"/>
                    </a:ext>
                  </a:extLst>
                </a:gridCol>
              </a:tblGrid>
              <a:tr h="501268">
                <a:tc>
                  <a:txBody>
                    <a:bodyPr/>
                    <a:lstStyle/>
                    <a:p>
                      <a:pPr algn="ctr"/>
                      <a:r>
                        <a:rPr lang="es-ES" sz="1400" b="1" dirty="0">
                          <a:effectLst/>
                        </a:rPr>
                        <a:t>MODALIDAD DE CONTRATACION</a:t>
                      </a:r>
                      <a:endParaRPr lang="es-ES" sz="3600" b="1"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a:r>
                        <a:rPr lang="es-ES" sz="1400" b="1" dirty="0">
                          <a:effectLst/>
                        </a:rPr>
                        <a:t>TIPO DE CONTRATO</a:t>
                      </a:r>
                      <a:endParaRPr lang="es-ES" sz="3600" b="1"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a:r>
                        <a:rPr lang="es-ES" sz="1400" b="1" dirty="0">
                          <a:effectLst/>
                        </a:rPr>
                        <a:t>CANTIDAD</a:t>
                      </a:r>
                      <a:endParaRPr lang="es-ES" sz="3600" b="1"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tc>
                  <a:txBody>
                    <a:bodyPr/>
                    <a:lstStyle/>
                    <a:p>
                      <a:pPr algn="ctr"/>
                      <a:r>
                        <a:rPr lang="es-ES" sz="1400" b="1" dirty="0">
                          <a:effectLst/>
                        </a:rPr>
                        <a:t>VALOR</a:t>
                      </a:r>
                      <a:endParaRPr lang="es-ES" sz="3600" b="1" dirty="0">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BB453"/>
                    </a:solidFill>
                  </a:tcPr>
                </a:tc>
                <a:extLst>
                  <a:ext uri="{0D108BD9-81ED-4DB2-BD59-A6C34878D82A}">
                    <a16:rowId xmlns:a16="http://schemas.microsoft.com/office/drawing/2014/main" val="107053857"/>
                  </a:ext>
                </a:extLst>
              </a:tr>
            </a:tbl>
          </a:graphicData>
        </a:graphic>
      </p:graphicFrame>
    </p:spTree>
    <p:extLst>
      <p:ext uri="{BB962C8B-B14F-4D97-AF65-F5344CB8AC3E}">
        <p14:creationId xmlns:p14="http://schemas.microsoft.com/office/powerpoint/2010/main" val="348896602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454"/>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27538" y="2566780"/>
            <a:ext cx="10739846" cy="1077218"/>
          </a:xfrm>
          <a:prstGeom prst="rect">
            <a:avLst/>
          </a:prstGeom>
        </p:spPr>
        <p:txBody>
          <a:bodyPr wrap="square" anchor="ctr">
            <a:spAutoFit/>
          </a:bodyPr>
          <a:lstStyle/>
          <a:p>
            <a:pPr lvl="0" algn="ctr"/>
            <a:r>
              <a:rPr lang="es-CO" sz="3200" b="1" dirty="0"/>
              <a:t>INFORME SOBRE REGLAMENTOS, MANUALES Y PROCEDIMIENTOS</a:t>
            </a: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38506566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7569"/>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graphicFrame>
        <p:nvGraphicFramePr>
          <p:cNvPr id="2" name="Tabla 1">
            <a:extLst>
              <a:ext uri="{FF2B5EF4-FFF2-40B4-BE49-F238E27FC236}">
                <a16:creationId xmlns:a16="http://schemas.microsoft.com/office/drawing/2014/main" id="{186EDF40-FCB4-42D2-B56C-E38D81AEFF4D}"/>
              </a:ext>
            </a:extLst>
          </p:cNvPr>
          <p:cNvGraphicFramePr>
            <a:graphicFrameLocks noGrp="1"/>
          </p:cNvGraphicFramePr>
          <p:nvPr>
            <p:extLst>
              <p:ext uri="{D42A27DB-BD31-4B8C-83A1-F6EECF244321}">
                <p14:modId xmlns:p14="http://schemas.microsoft.com/office/powerpoint/2010/main" val="1056135973"/>
              </p:ext>
            </p:extLst>
          </p:nvPr>
        </p:nvGraphicFramePr>
        <p:xfrm>
          <a:off x="242756" y="1360025"/>
          <a:ext cx="11706487" cy="5764619"/>
        </p:xfrm>
        <a:graphic>
          <a:graphicData uri="http://schemas.openxmlformats.org/drawingml/2006/table">
            <a:tbl>
              <a:tblPr firstRow="1" firstCol="1" bandRow="1">
                <a:tableStyleId>{93296810-A885-4BE3-A3E7-6D5BEEA58F35}</a:tableStyleId>
              </a:tblPr>
              <a:tblGrid>
                <a:gridCol w="412462">
                  <a:extLst>
                    <a:ext uri="{9D8B030D-6E8A-4147-A177-3AD203B41FA5}">
                      <a16:colId xmlns:a16="http://schemas.microsoft.com/office/drawing/2014/main" val="662837937"/>
                    </a:ext>
                  </a:extLst>
                </a:gridCol>
                <a:gridCol w="2974705">
                  <a:extLst>
                    <a:ext uri="{9D8B030D-6E8A-4147-A177-3AD203B41FA5}">
                      <a16:colId xmlns:a16="http://schemas.microsoft.com/office/drawing/2014/main" val="1966068752"/>
                    </a:ext>
                  </a:extLst>
                </a:gridCol>
                <a:gridCol w="4109404">
                  <a:extLst>
                    <a:ext uri="{9D8B030D-6E8A-4147-A177-3AD203B41FA5}">
                      <a16:colId xmlns:a16="http://schemas.microsoft.com/office/drawing/2014/main" val="3701032863"/>
                    </a:ext>
                  </a:extLst>
                </a:gridCol>
                <a:gridCol w="1407281">
                  <a:extLst>
                    <a:ext uri="{9D8B030D-6E8A-4147-A177-3AD203B41FA5}">
                      <a16:colId xmlns:a16="http://schemas.microsoft.com/office/drawing/2014/main" val="2297593169"/>
                    </a:ext>
                  </a:extLst>
                </a:gridCol>
                <a:gridCol w="1299945">
                  <a:extLst>
                    <a:ext uri="{9D8B030D-6E8A-4147-A177-3AD203B41FA5}">
                      <a16:colId xmlns:a16="http://schemas.microsoft.com/office/drawing/2014/main" val="4084722656"/>
                    </a:ext>
                  </a:extLst>
                </a:gridCol>
                <a:gridCol w="1502690">
                  <a:extLst>
                    <a:ext uri="{9D8B030D-6E8A-4147-A177-3AD203B41FA5}">
                      <a16:colId xmlns:a16="http://schemas.microsoft.com/office/drawing/2014/main" val="917725334"/>
                    </a:ext>
                  </a:extLst>
                </a:gridCol>
              </a:tblGrid>
              <a:tr h="506187">
                <a:tc>
                  <a:txBody>
                    <a:bodyPr/>
                    <a:lstStyle/>
                    <a:p>
                      <a:pPr algn="ctr">
                        <a:spcAft>
                          <a:spcPts val="0"/>
                        </a:spcAft>
                      </a:pPr>
                      <a:r>
                        <a:rPr lang="es-CO" sz="1000" kern="100" dirty="0">
                          <a:solidFill>
                            <a:schemeClr val="tx1"/>
                          </a:solidFill>
                          <a:effectLst/>
                        </a:rPr>
                        <a:t>No.</a:t>
                      </a:r>
                      <a:endParaRPr lang="es-CO"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solidFill>
                            <a:schemeClr val="tx1"/>
                          </a:solidFill>
                          <a:effectLst/>
                        </a:rPr>
                        <a:t>DENOMINACIÓN DE</a:t>
                      </a:r>
                    </a:p>
                    <a:p>
                      <a:pPr algn="ctr">
                        <a:spcAft>
                          <a:spcPts val="0"/>
                        </a:spcAft>
                      </a:pPr>
                      <a:r>
                        <a:rPr lang="es-CO" sz="1000" kern="100">
                          <a:solidFill>
                            <a:schemeClr val="tx1"/>
                          </a:solidFill>
                          <a:effectLst/>
                        </a:rPr>
                        <a:t>REGLAMENTO, MANUAL O DEL PROCEDIMIENTO</a:t>
                      </a:r>
                      <a:endParaRPr lang="es-CO" sz="10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solidFill>
                            <a:schemeClr val="tx1"/>
                          </a:solidFill>
                          <a:effectLst/>
                        </a:rPr>
                        <a:t>DESCRIPCIÓN GENERAL</a:t>
                      </a:r>
                      <a:endParaRPr lang="es-CO" sz="10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solidFill>
                            <a:schemeClr val="tx1"/>
                          </a:solidFill>
                          <a:effectLst/>
                        </a:rPr>
                        <a:t>MECANISMO DE ADOPCIÓN / TIPO DE ACTO ADMINISTRATIVO</a:t>
                      </a:r>
                      <a:endParaRPr lang="es-CO"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solidFill>
                            <a:schemeClr val="tx1"/>
                          </a:solidFill>
                          <a:effectLst/>
                        </a:rPr>
                        <a:t>NÚMERO DE ACTO ADMINISTRATIVO</a:t>
                      </a:r>
                      <a:endParaRPr lang="es-CO" sz="10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solidFill>
                            <a:schemeClr val="tx1"/>
                          </a:solidFill>
                          <a:effectLst/>
                        </a:rPr>
                        <a:t>FECHA DE EMISIÓN DE ACTO ADMINISTRATIVO</a:t>
                      </a:r>
                      <a:endParaRPr lang="es-CO"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84891073"/>
                  </a:ext>
                </a:extLst>
              </a:tr>
              <a:tr h="823514">
                <a:tc>
                  <a:txBody>
                    <a:bodyPr/>
                    <a:lstStyle/>
                    <a:p>
                      <a:pPr algn="ctr">
                        <a:spcAft>
                          <a:spcPts val="0"/>
                        </a:spcAft>
                      </a:pPr>
                      <a:r>
                        <a:rPr lang="es-CO" sz="900" kern="100" dirty="0">
                          <a:solidFill>
                            <a:schemeClr val="tx1"/>
                          </a:solidFill>
                          <a:effectLst/>
                        </a:rPr>
                        <a:t>1.</a:t>
                      </a:r>
                      <a:endParaRPr lang="es-CO"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Manual de Reglamento Interno.  Código: MGTH – 011, Versión: 1.0</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El presente reglamento interno de trabajo establecido por DISTRISEGURIDAD entidad pública del orden distrital, domiciliada en el barrio Chambacú, Sector El Papayal Edificio Inteligente Oficina 605 de la ciudad de Cartagena y a sus disposiciones queda sometida tanto la entidad como todos sus funcionarios. </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Resolución </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100 </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18/11/2021</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2178280"/>
                  </a:ext>
                </a:extLst>
              </a:tr>
              <a:tr h="1058804">
                <a:tc>
                  <a:txBody>
                    <a:bodyPr/>
                    <a:lstStyle/>
                    <a:p>
                      <a:pPr algn="ctr">
                        <a:spcAft>
                          <a:spcPts val="0"/>
                        </a:spcAft>
                      </a:pPr>
                      <a:r>
                        <a:rPr lang="es-CO" sz="900" kern="100" dirty="0">
                          <a:solidFill>
                            <a:schemeClr val="tx1"/>
                          </a:solidFill>
                          <a:effectLst/>
                        </a:rPr>
                        <a:t>2.</a:t>
                      </a:r>
                      <a:endParaRPr lang="es-CO"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Reglamento de Higiene y Seguridad en el Trabajo. Código: FGTH – 003, Version:1.0</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 DISTRISEGURIDAD, se obliga a promover y garantizar la constitución y funcionamiento del Comité Paritario de Seguridad y Salud en el Trabajo -COPASST, de conformidad con lo establecido por el decreto 614 de 1984, Resolución 2013 de 1986, Resolución 1016 de 1989, Decreto 1295 de 1994 y Decreto Único del sector trabajo 1072 de 2015 (libro 2, capítulo 6) y Resolución 0312 Estándares Mínimos de Seguridad y Salud en el Trabajo. </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Solicitud de elaboración, actualización o anulación de documentos</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N.A.</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28/04/2023</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90924266"/>
                  </a:ext>
                </a:extLst>
              </a:tr>
              <a:tr h="941159">
                <a:tc>
                  <a:txBody>
                    <a:bodyPr/>
                    <a:lstStyle/>
                    <a:p>
                      <a:pPr algn="ctr">
                        <a:spcAft>
                          <a:spcPts val="0"/>
                        </a:spcAft>
                      </a:pPr>
                      <a:r>
                        <a:rPr lang="es-CO" sz="900" kern="100" dirty="0">
                          <a:solidFill>
                            <a:schemeClr val="tx1"/>
                          </a:solidFill>
                          <a:effectLst/>
                        </a:rPr>
                        <a:t>3. </a:t>
                      </a:r>
                      <a:endParaRPr lang="es-CO"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Manual especifico de Funciones y Competencias laborales. Código: MGTH – 001, Versión: 4.0</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es-CO" sz="1000" kern="100" dirty="0">
                          <a:effectLst/>
                        </a:rPr>
                        <a:t>Cumplimiento de los requerimientos del Decreto 989 de 9 de julio de 2020 en lo relacionado con las competencias y</a:t>
                      </a:r>
                    </a:p>
                    <a:p>
                      <a:pPr algn="just">
                        <a:spcAft>
                          <a:spcPts val="0"/>
                        </a:spcAft>
                      </a:pPr>
                      <a:r>
                        <a:rPr lang="es-CO" sz="1000" kern="100" dirty="0">
                          <a:effectLst/>
                        </a:rPr>
                        <a:t>requisitos específicos para el empleo de jefe de oficina, asesor, coordinador o auditor de control interno o quien haga sus veces en las entidades de la Rama</a:t>
                      </a:r>
                    </a:p>
                    <a:p>
                      <a:pPr algn="just">
                        <a:spcAft>
                          <a:spcPts val="0"/>
                        </a:spcAft>
                      </a:pPr>
                      <a:r>
                        <a:rPr lang="es-CO" sz="1000" kern="100" dirty="0">
                          <a:effectLst/>
                        </a:rPr>
                        <a:t>Ejecutiva del orden nacional y territorial". </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Resolución </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047</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27/07/2020</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2835445"/>
                  </a:ext>
                </a:extLst>
              </a:tr>
              <a:tr h="1876436">
                <a:tc>
                  <a:txBody>
                    <a:bodyPr/>
                    <a:lstStyle/>
                    <a:p>
                      <a:pPr algn="ctr">
                        <a:spcAft>
                          <a:spcPts val="0"/>
                        </a:spcAft>
                      </a:pPr>
                      <a:r>
                        <a:rPr lang="es-CO" sz="900" kern="100" dirty="0">
                          <a:solidFill>
                            <a:schemeClr val="tx1"/>
                          </a:solidFill>
                          <a:effectLst/>
                        </a:rPr>
                        <a:t>4. </a:t>
                      </a:r>
                      <a:endParaRPr lang="es-CO" sz="9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a:effectLst/>
                        </a:rPr>
                        <a:t>Manual de procesos y procedimientos. Código: MGD – 005, Versión: 2.0</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s-CO" sz="1000" kern="100">
                          <a:effectLst/>
                        </a:rPr>
                        <a:t>DISTRISEGURIDAD en aras de dar cumplimiento a la implementación del Decreto 1499 de 2017, actualiza este manual de procesos y procedimientos para ser utilizado como herramienta que describe el quehacer de la entidad a partir de procesos, actividades y procedimientos debidamente organizados, busca mejorar la ejecución de actividades de forma clara y organizada con puntos visibles de control, que permiten a la dirección y a los líderes de procesos realizar un seguimiento eficiente y eficaz. No obstante, es relevante inferir que esta herramienta tiene como fin último satisfacer las necesidades de la ciudadanía. </a:t>
                      </a:r>
                    </a:p>
                    <a:p>
                      <a:pPr algn="ctr">
                        <a:spcAft>
                          <a:spcPts val="0"/>
                        </a:spcAft>
                      </a:pPr>
                      <a:r>
                        <a:rPr lang="es-CO" sz="1000" kern="100">
                          <a:effectLst/>
                        </a:rPr>
                        <a:t> </a:t>
                      </a:r>
                      <a:endParaRPr lang="es-CO"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Resolución </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100</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s-CO" sz="1000" kern="100" dirty="0">
                          <a:effectLst/>
                        </a:rPr>
                        <a:t>18/11/2021</a:t>
                      </a:r>
                      <a:endParaRPr lang="es-CO"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4880" marR="548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66444904"/>
                  </a:ext>
                </a:extLst>
              </a:tr>
            </a:tbl>
          </a:graphicData>
        </a:graphic>
      </p:graphicFrame>
    </p:spTree>
    <p:extLst>
      <p:ext uri="{BB962C8B-B14F-4D97-AF65-F5344CB8AC3E}">
        <p14:creationId xmlns:p14="http://schemas.microsoft.com/office/powerpoint/2010/main" val="346263061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his hands up&#10;&#10;Description automatically generated">
            <a:extLst>
              <a:ext uri="{FF2B5EF4-FFF2-40B4-BE49-F238E27FC236}">
                <a16:creationId xmlns:a16="http://schemas.microsoft.com/office/drawing/2014/main" id="{4AEB4529-E280-3864-4564-2DB71813E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401"/>
            <a:ext cx="12192000" cy="6857107"/>
          </a:xfrm>
          <a:prstGeom prst="rect">
            <a:avLst/>
          </a:prstGeom>
        </p:spPr>
      </p:pic>
      <p:sp>
        <p:nvSpPr>
          <p:cNvPr id="6" name="TextBox 5">
            <a:extLst>
              <a:ext uri="{FF2B5EF4-FFF2-40B4-BE49-F238E27FC236}">
                <a16:creationId xmlns:a16="http://schemas.microsoft.com/office/drawing/2014/main" id="{AA56F05B-AF69-E50A-A534-3C64DDE57218}"/>
              </a:ext>
            </a:extLst>
          </p:cNvPr>
          <p:cNvSpPr txBox="1"/>
          <p:nvPr/>
        </p:nvSpPr>
        <p:spPr>
          <a:xfrm>
            <a:off x="2655048" y="651594"/>
            <a:ext cx="7590972" cy="584775"/>
          </a:xfrm>
          <a:prstGeom prst="rect">
            <a:avLst/>
          </a:prstGeom>
          <a:noFill/>
        </p:spPr>
        <p:txBody>
          <a:bodyPr wrap="square" rtlCol="0">
            <a:spAutoFit/>
          </a:bodyPr>
          <a:lstStyle/>
          <a:p>
            <a:r>
              <a:rPr lang="en-US" sz="1600" b="1" dirty="0">
                <a:solidFill>
                  <a:schemeClr val="bg1"/>
                </a:solidFill>
                <a:latin typeface="Montserrat" pitchFamily="2" charset="0"/>
                <a:ea typeface="Zilla Slab Medium" pitchFamily="50" charset="0"/>
              </a:rPr>
              <a:t>SALVEMOS JUNTOS A CARTAGENA</a:t>
            </a:r>
          </a:p>
          <a:p>
            <a:r>
              <a:rPr lang="en-US" sz="1600" b="1" dirty="0">
                <a:solidFill>
                  <a:schemeClr val="bg1"/>
                </a:solidFill>
                <a:latin typeface="Montserrat" pitchFamily="2" charset="0"/>
                <a:ea typeface="Zilla Slab Medium" pitchFamily="50" charset="0"/>
              </a:rPr>
              <a:t>2020 - 2023</a:t>
            </a:r>
          </a:p>
        </p:txBody>
      </p:sp>
      <p:sp>
        <p:nvSpPr>
          <p:cNvPr id="3" name="Rectángulo 2"/>
          <p:cNvSpPr/>
          <p:nvPr/>
        </p:nvSpPr>
        <p:spPr>
          <a:xfrm>
            <a:off x="527538" y="2566780"/>
            <a:ext cx="10739846" cy="1077218"/>
          </a:xfrm>
          <a:prstGeom prst="rect">
            <a:avLst/>
          </a:prstGeom>
        </p:spPr>
        <p:txBody>
          <a:bodyPr wrap="square" anchor="ctr">
            <a:spAutoFit/>
          </a:bodyPr>
          <a:lstStyle/>
          <a:p>
            <a:pPr lvl="0" algn="ctr"/>
            <a:r>
              <a:rPr lang="es-ES" sz="3200" b="1" dirty="0"/>
              <a:t>CONTRATOS QUE CULMINAN EN EL PERIODO DE TRANSICIÓN </a:t>
            </a:r>
            <a:endParaRPr lang="es-CO" sz="3200" b="1" dirty="0"/>
          </a:p>
        </p:txBody>
      </p:sp>
      <p:pic>
        <p:nvPicPr>
          <p:cNvPr id="7" name="Imagen 6">
            <a:extLst>
              <a:ext uri="{FF2B5EF4-FFF2-40B4-BE49-F238E27FC236}">
                <a16:creationId xmlns:a16="http://schemas.microsoft.com/office/drawing/2014/main" id="{B448E174-32A0-47C2-8E85-C706F8CEE7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601382"/>
            <a:ext cx="2346600" cy="634987"/>
          </a:xfrm>
          <a:prstGeom prst="rect">
            <a:avLst/>
          </a:prstGeom>
        </p:spPr>
      </p:pic>
    </p:spTree>
    <p:extLst>
      <p:ext uri="{BB962C8B-B14F-4D97-AF65-F5344CB8AC3E}">
        <p14:creationId xmlns:p14="http://schemas.microsoft.com/office/powerpoint/2010/main" val="17929471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ersonalizado 1">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TotalTime>
  <Words>14084</Words>
  <Application>Microsoft Office PowerPoint</Application>
  <PresentationFormat>Panorámica</PresentationFormat>
  <Paragraphs>2261</Paragraphs>
  <Slides>125</Slides>
  <Notes>2</Notes>
  <HiddenSlides>0</HiddenSlides>
  <MMClips>0</MMClips>
  <ScaleCrop>false</ScaleCrop>
  <HeadingPairs>
    <vt:vector size="6" baseType="variant">
      <vt:variant>
        <vt:lpstr>Fuentes usadas</vt:lpstr>
      </vt:variant>
      <vt:variant>
        <vt:i4>6</vt:i4>
      </vt:variant>
      <vt:variant>
        <vt:lpstr>Tema</vt:lpstr>
      </vt:variant>
      <vt:variant>
        <vt:i4>2</vt:i4>
      </vt:variant>
      <vt:variant>
        <vt:lpstr>Títulos de diapositiva</vt:lpstr>
      </vt:variant>
      <vt:variant>
        <vt:i4>125</vt:i4>
      </vt:variant>
    </vt:vector>
  </HeadingPairs>
  <TitlesOfParts>
    <vt:vector size="133" baseType="lpstr">
      <vt:lpstr>Arial</vt:lpstr>
      <vt:lpstr>Calibri</vt:lpstr>
      <vt:lpstr>Calibri Light</vt:lpstr>
      <vt:lpstr>Montserrat</vt:lpstr>
      <vt:lpstr>Times New Roman</vt:lpstr>
      <vt:lpstr>Wingdings</vt:lpstr>
      <vt:lpstr>Office Theme</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INFORMACIÓN DEL PRESUPUESTO DE DISTRISEGURIDAD 2020 - 2023</vt:lpstr>
      <vt:lpstr>PRESUPUESTO GENERAL</vt:lpstr>
      <vt:lpstr>PRESUPUESTO DE INVERSIÓN</vt:lpstr>
      <vt:lpstr>PRESUPUESTO DE GASTOS DE FUNCIONAMIENTO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Guillermo Cotta</dc:creator>
  <cp:lastModifiedBy>Luis Fernando</cp:lastModifiedBy>
  <cp:revision>70</cp:revision>
  <dcterms:created xsi:type="dcterms:W3CDTF">2023-11-07T19:45:07Z</dcterms:created>
  <dcterms:modified xsi:type="dcterms:W3CDTF">2023-11-28T16:13:39Z</dcterms:modified>
</cp:coreProperties>
</file>