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56" r:id="rId3"/>
    <p:sldId id="495" r:id="rId4"/>
    <p:sldId id="498" r:id="rId5"/>
    <p:sldId id="494" r:id="rId6"/>
    <p:sldId id="259" r:id="rId7"/>
    <p:sldId id="413" r:id="rId8"/>
    <p:sldId id="487" r:id="rId9"/>
    <p:sldId id="486" r:id="rId10"/>
    <p:sldId id="496" r:id="rId11"/>
    <p:sldId id="497" r:id="rId12"/>
    <p:sldId id="499" r:id="rId13"/>
    <p:sldId id="500" r:id="rId14"/>
    <p:sldId id="512" r:id="rId15"/>
    <p:sldId id="509" r:id="rId16"/>
    <p:sldId id="513" r:id="rId17"/>
    <p:sldId id="510" r:id="rId18"/>
    <p:sldId id="514" r:id="rId19"/>
    <p:sldId id="511" r:id="rId20"/>
    <p:sldId id="404" r:id="rId21"/>
    <p:sldId id="405" r:id="rId22"/>
    <p:sldId id="504" r:id="rId23"/>
    <p:sldId id="505" r:id="rId24"/>
    <p:sldId id="506" r:id="rId25"/>
    <p:sldId id="507" r:id="rId26"/>
    <p:sldId id="508" r:id="rId27"/>
    <p:sldId id="485" r:id="rId28"/>
    <p:sldId id="262" r:id="rId29"/>
    <p:sldId id="476" r:id="rId30"/>
    <p:sldId id="264" r:id="rId31"/>
    <p:sldId id="490" r:id="rId32"/>
    <p:sldId id="491" r:id="rId33"/>
    <p:sldId id="501" r:id="rId34"/>
    <p:sldId id="475" r:id="rId35"/>
    <p:sldId id="477" r:id="rId36"/>
    <p:sldId id="478" r:id="rId37"/>
    <p:sldId id="479" r:id="rId38"/>
    <p:sldId id="502" r:id="rId39"/>
    <p:sldId id="489" r:id="rId40"/>
    <p:sldId id="473" r:id="rId41"/>
    <p:sldId id="480" r:id="rId42"/>
    <p:sldId id="474" r:id="rId43"/>
    <p:sldId id="481" r:id="rId44"/>
    <p:sldId id="503" r:id="rId45"/>
    <p:sldId id="482" r:id="rId46"/>
    <p:sldId id="483" r:id="rId47"/>
    <p:sldId id="484" r:id="rId48"/>
    <p:sldId id="488" r:id="rId49"/>
    <p:sldId id="492" r:id="rId50"/>
    <p:sldId id="472" r:id="rId51"/>
  </p:sldIdLst>
  <p:sldSz cx="12192000" cy="6858000"/>
  <p:notesSz cx="12192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>
      <p:cViewPr varScale="1">
        <p:scale>
          <a:sx n="73" d="100"/>
          <a:sy n="73" d="100"/>
        </p:scale>
        <p:origin x="55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tro\Downloads\incluir%20en%20diapositivas%20(Autoguardado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tro\Downloads\incluir%20en%20diapositivas%20(Autoguardado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tro\Downloads\incluir%20en%20diapositivas%20(Autoguardado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PILAR</a:t>
            </a:r>
            <a:r>
              <a:rPr lang="en-US" baseline="0"/>
              <a:t> LOCALIDAD CONTINGENTE</a:t>
            </a:r>
          </a:p>
          <a:p>
            <a:pPr>
              <a:defRPr/>
            </a:pPr>
            <a:r>
              <a:rPr lang="en-US" baseline="0"/>
              <a:t>PORCENTAJE DE AVANCE EN EL AÑO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'C:\Users\LUCHY\AppData\Local\Temp\Rar$DIa10592.34900\[INFORME PLAN PORCENTAJE- MAYO 15 2023.xlsx]PILAR 3'!$B$32:$B$35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'C:\Users\LUCHY\AppData\Local\Temp\Rar$DIa10592.34900\[INFORME PLAN PORCENTAJE- MAYO 15 2023.xlsx]PILAR 3'!$C$32:$C$35</c:f>
              <c:numCache>
                <c:formatCode>General</c:formatCode>
                <c:ptCount val="4"/>
                <c:pt idx="0">
                  <c:v>1.9791666666666666E-2</c:v>
                </c:pt>
                <c:pt idx="1">
                  <c:v>0.53427083333333336</c:v>
                </c:pt>
                <c:pt idx="2">
                  <c:v>0.58562500000000006</c:v>
                </c:pt>
                <c:pt idx="3">
                  <c:v>6.958333333333333E-2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A9-4AC9-A7B8-141326C3B5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0935535"/>
        <c:axId val="2050943023"/>
      </c:barChart>
      <c:catAx>
        <c:axId val="2050935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50943023"/>
        <c:crosses val="autoZero"/>
        <c:auto val="1"/>
        <c:lblAlgn val="ctr"/>
        <c:lblOffset val="100"/>
        <c:noMultiLvlLbl val="0"/>
      </c:catAx>
      <c:valAx>
        <c:axId val="2050943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50935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PILAR</a:t>
            </a:r>
            <a:r>
              <a:rPr lang="en-US" baseline="0"/>
              <a:t> LOCALIDAD CONTINGENTE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PORCENTAJE DE AVANCE EN EL AÑO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'C:\Users\LUCHY\AppData\Local\Temp\Rar$DIa10592.34900\[INFORME PLAN PORCENTAJE- MAYO 15 2023.xlsx]PILAR 3'!$B$32:$B$35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'C:\Users\LUCHY\AppData\Local\Temp\Rar$DIa10592.34900\[INFORME PLAN PORCENTAJE- MAYO 15 2023.xlsx]PILAR 3'!$C$32:$C$35</c:f>
              <c:numCache>
                <c:formatCode>General</c:formatCode>
                <c:ptCount val="4"/>
                <c:pt idx="0">
                  <c:v>1.9791666666666666E-2</c:v>
                </c:pt>
                <c:pt idx="1">
                  <c:v>0.53427083333333336</c:v>
                </c:pt>
                <c:pt idx="2">
                  <c:v>0.58562500000000006</c:v>
                </c:pt>
                <c:pt idx="3">
                  <c:v>6.958333333333333E-2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CF-4ED6-BCAD-7536C58D5D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0935535"/>
        <c:axId val="2050943023"/>
      </c:barChart>
      <c:catAx>
        <c:axId val="2050935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50943023"/>
        <c:crosses val="autoZero"/>
        <c:auto val="1"/>
        <c:lblAlgn val="ctr"/>
        <c:lblOffset val="100"/>
        <c:noMultiLvlLbl val="0"/>
      </c:catAx>
      <c:valAx>
        <c:axId val="2050943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50935535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EJE</a:t>
            </a:r>
            <a:r>
              <a:rPr lang="en-US" baseline="0"/>
              <a:t> TRANSVERSAL </a:t>
            </a:r>
          </a:p>
          <a:p>
            <a:pPr>
              <a:defRPr/>
            </a:pPr>
            <a:r>
              <a:rPr lang="en-US" baseline="0"/>
              <a:t> PORCENTAJE DE AVANCE EN EL AÑO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'C:\Users\LUCHY\AppData\Local\Temp\Rar$DIa10592.34900\[INFORME PLAN PORCENTAJE- MAYO 15 2023.xlsx]EJE TRANSV'!$B$61:$B$64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'C:\Users\LUCHY\AppData\Local\Temp\Rar$DIa10592.34900\[INFORME PLAN PORCENTAJE- MAYO 15 2023.xlsx]EJE TRANSV'!$C$61:$C$64</c:f>
              <c:numCache>
                <c:formatCode>General</c:formatCode>
                <c:ptCount val="4"/>
                <c:pt idx="0">
                  <c:v>5.9523809523809521E-3</c:v>
                </c:pt>
                <c:pt idx="1">
                  <c:v>0.19950113378684806</c:v>
                </c:pt>
                <c:pt idx="2">
                  <c:v>0.41540136054421772</c:v>
                </c:pt>
                <c:pt idx="3">
                  <c:v>0.12365079365079365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83-458D-9E57-7D69F639DF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12487391"/>
        <c:axId val="2012488223"/>
      </c:barChart>
      <c:catAx>
        <c:axId val="2012487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12488223"/>
        <c:crosses val="autoZero"/>
        <c:auto val="1"/>
        <c:lblAlgn val="ctr"/>
        <c:lblOffset val="100"/>
        <c:noMultiLvlLbl val="0"/>
      </c:catAx>
      <c:valAx>
        <c:axId val="2012488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124873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DESPACHOS COMISORIOS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Hoja1!$A$2:$A$10</c:f>
              <c:strCache>
                <c:ptCount val="9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0</c:v>
                </c:pt>
                <c:pt idx="1">
                  <c:v>4</c:v>
                </c:pt>
                <c:pt idx="2">
                  <c:v>0</c:v>
                </c:pt>
                <c:pt idx="3">
                  <c:v>9</c:v>
                </c:pt>
                <c:pt idx="4">
                  <c:v>32</c:v>
                </c:pt>
                <c:pt idx="5">
                  <c:v>39</c:v>
                </c:pt>
                <c:pt idx="6">
                  <c:v>25</c:v>
                </c:pt>
                <c:pt idx="7">
                  <c:v>30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C5-40DA-9CA7-7765C7CFCA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3312496"/>
        <c:axId val="373306016"/>
      </c:barChart>
      <c:catAx>
        <c:axId val="37331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73306016"/>
        <c:crosses val="autoZero"/>
        <c:auto val="1"/>
        <c:lblAlgn val="ctr"/>
        <c:lblOffset val="100"/>
        <c:noMultiLvlLbl val="0"/>
      </c:catAx>
      <c:valAx>
        <c:axId val="37330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73312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CERTIFICADOS DE VECINDAD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Hoja1!$A$2:$A$10</c:f>
              <c:strCache>
                <c:ptCount val="9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580</c:v>
                </c:pt>
                <c:pt idx="1">
                  <c:v>420</c:v>
                </c:pt>
                <c:pt idx="2">
                  <c:v>511</c:v>
                </c:pt>
                <c:pt idx="3">
                  <c:v>210</c:v>
                </c:pt>
                <c:pt idx="4">
                  <c:v>283</c:v>
                </c:pt>
                <c:pt idx="5">
                  <c:v>320</c:v>
                </c:pt>
                <c:pt idx="6">
                  <c:v>400</c:v>
                </c:pt>
                <c:pt idx="7">
                  <c:v>480</c:v>
                </c:pt>
                <c:pt idx="8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17-49D3-8E05-1BE87C2F9F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3312496"/>
        <c:axId val="373306016"/>
      </c:barChart>
      <c:catAx>
        <c:axId val="37331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73306016"/>
        <c:crosses val="autoZero"/>
        <c:auto val="1"/>
        <c:lblAlgn val="ctr"/>
        <c:lblOffset val="100"/>
        <c:noMultiLvlLbl val="0"/>
      </c:catAx>
      <c:valAx>
        <c:axId val="37330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73312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3312496"/>
        <c:axId val="373306016"/>
      </c:barChart>
      <c:catAx>
        <c:axId val="37331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73306016"/>
        <c:crosses val="autoZero"/>
        <c:auto val="1"/>
        <c:lblAlgn val="ctr"/>
        <c:lblOffset val="100"/>
        <c:noMultiLvlLbl val="0"/>
      </c:catAx>
      <c:valAx>
        <c:axId val="37330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73312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3312496"/>
        <c:axId val="373306016"/>
      </c:barChart>
      <c:catAx>
        <c:axId val="37331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73306016"/>
        <c:crosses val="autoZero"/>
        <c:auto val="1"/>
        <c:lblAlgn val="ctr"/>
        <c:lblOffset val="100"/>
        <c:noMultiLvlLbl val="0"/>
      </c:catAx>
      <c:valAx>
        <c:axId val="37330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73312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FBF554-8D04-4551-83B2-1C932C78E47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C09197B-8011-48D2-9A0A-A79AA548E2C0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CO" sz="1400" b="1" dirty="0" smtClean="0">
              <a:solidFill>
                <a:schemeClr val="tx1"/>
              </a:solidFill>
            </a:rPr>
            <a:t>PILAR 1: LOCALIDAD RESILIENTE</a:t>
          </a:r>
          <a:endParaRPr lang="es-ES" sz="1400" b="1" dirty="0">
            <a:solidFill>
              <a:schemeClr val="tx1"/>
            </a:solidFill>
          </a:endParaRPr>
        </a:p>
      </dgm:t>
    </dgm:pt>
    <dgm:pt modelId="{7092AE93-BB74-4D2F-B722-09C774A5387E}" type="parTrans" cxnId="{F5B5F8F2-E046-4699-AA84-427AEA9109D1}">
      <dgm:prSet/>
      <dgm:spPr/>
      <dgm:t>
        <a:bodyPr/>
        <a:lstStyle/>
        <a:p>
          <a:endParaRPr lang="es-ES" sz="3200"/>
        </a:p>
      </dgm:t>
    </dgm:pt>
    <dgm:pt modelId="{FFC3B74B-448A-4DDF-9377-76A5F42DB356}" type="sibTrans" cxnId="{F5B5F8F2-E046-4699-AA84-427AEA9109D1}">
      <dgm:prSet/>
      <dgm:spPr/>
      <dgm:t>
        <a:bodyPr/>
        <a:lstStyle/>
        <a:p>
          <a:endParaRPr lang="es-ES" sz="3200"/>
        </a:p>
      </dgm:t>
    </dgm:pt>
    <dgm:pt modelId="{D6EAA309-6F2C-44DC-B68B-BC826F8635AF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CO" sz="1400" b="1" dirty="0" smtClean="0">
              <a:solidFill>
                <a:schemeClr val="tx1"/>
              </a:solidFill>
            </a:rPr>
            <a:t>PILAR 2: LOCALIDAD INCLUYENTE</a:t>
          </a:r>
          <a:endParaRPr lang="es-ES" sz="1400" b="1" dirty="0">
            <a:solidFill>
              <a:schemeClr val="tx1"/>
            </a:solidFill>
          </a:endParaRPr>
        </a:p>
      </dgm:t>
    </dgm:pt>
    <dgm:pt modelId="{4C9EA302-DCC7-491F-9D85-0882F3788E4E}" type="parTrans" cxnId="{C13BF56C-C6A3-4730-9AEE-DDD8889DFBB6}">
      <dgm:prSet/>
      <dgm:spPr/>
      <dgm:t>
        <a:bodyPr/>
        <a:lstStyle/>
        <a:p>
          <a:endParaRPr lang="es-ES" sz="3200"/>
        </a:p>
      </dgm:t>
    </dgm:pt>
    <dgm:pt modelId="{D90E3B37-0CC4-4AB4-BF17-7624E5E4F8E5}" type="sibTrans" cxnId="{C13BF56C-C6A3-4730-9AEE-DDD8889DFBB6}">
      <dgm:prSet/>
      <dgm:spPr/>
      <dgm:t>
        <a:bodyPr/>
        <a:lstStyle/>
        <a:p>
          <a:endParaRPr lang="es-ES" sz="3200"/>
        </a:p>
      </dgm:t>
    </dgm:pt>
    <dgm:pt modelId="{07BD30F1-3896-4B1A-938D-4BB0167CD0AB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CO" sz="1400" b="1" dirty="0" smtClean="0">
              <a:solidFill>
                <a:schemeClr val="tx1"/>
              </a:solidFill>
            </a:rPr>
            <a:t>PILAR 4: LOCALIDAD TRANSPARENTE</a:t>
          </a:r>
          <a:endParaRPr lang="es-ES" sz="1400" b="1" dirty="0">
            <a:solidFill>
              <a:schemeClr val="tx1"/>
            </a:solidFill>
          </a:endParaRPr>
        </a:p>
      </dgm:t>
    </dgm:pt>
    <dgm:pt modelId="{B17D41D6-2AC2-40A0-A4A1-13E10C9F14C8}" type="parTrans" cxnId="{FB88D2F1-5A34-4D17-8EE7-64749EB4EFAB}">
      <dgm:prSet/>
      <dgm:spPr/>
      <dgm:t>
        <a:bodyPr/>
        <a:lstStyle/>
        <a:p>
          <a:endParaRPr lang="es-ES" sz="3200"/>
        </a:p>
      </dgm:t>
    </dgm:pt>
    <dgm:pt modelId="{16BEC231-3AEE-42B5-BF1B-EAED8E83B2B0}" type="sibTrans" cxnId="{FB88D2F1-5A34-4D17-8EE7-64749EB4EFAB}">
      <dgm:prSet/>
      <dgm:spPr/>
      <dgm:t>
        <a:bodyPr/>
        <a:lstStyle/>
        <a:p>
          <a:endParaRPr lang="es-ES" sz="3200"/>
        </a:p>
      </dgm:t>
    </dgm:pt>
    <dgm:pt modelId="{0C276C26-FF14-40DB-9886-F72F5C3E0006}">
      <dgm:prSet custT="1"/>
      <dgm:spPr>
        <a:solidFill>
          <a:srgbClr val="FFC000"/>
        </a:solidFill>
      </dgm:spPr>
      <dgm:t>
        <a:bodyPr/>
        <a:lstStyle/>
        <a:p>
          <a:r>
            <a:rPr lang="es-CO" sz="1400" b="1" dirty="0" smtClean="0">
              <a:solidFill>
                <a:schemeClr val="tx1"/>
              </a:solidFill>
            </a:rPr>
            <a:t>PILAR 3: LOCALIDAD CONTINGENTE</a:t>
          </a:r>
          <a:endParaRPr lang="es-ES" sz="1400" b="1" dirty="0">
            <a:solidFill>
              <a:schemeClr val="tx1"/>
            </a:solidFill>
          </a:endParaRPr>
        </a:p>
      </dgm:t>
    </dgm:pt>
    <dgm:pt modelId="{F08D1570-7BCD-40E4-994D-0CF0392BDDC0}" type="parTrans" cxnId="{E02F24E7-373F-49B0-830F-5A268F127F00}">
      <dgm:prSet/>
      <dgm:spPr/>
      <dgm:t>
        <a:bodyPr/>
        <a:lstStyle/>
        <a:p>
          <a:endParaRPr lang="es-ES" sz="3200"/>
        </a:p>
      </dgm:t>
    </dgm:pt>
    <dgm:pt modelId="{3BAA6FE5-928F-487B-B7CE-C01862F05FD4}" type="sibTrans" cxnId="{E02F24E7-373F-49B0-830F-5A268F127F00}">
      <dgm:prSet/>
      <dgm:spPr/>
      <dgm:t>
        <a:bodyPr/>
        <a:lstStyle/>
        <a:p>
          <a:endParaRPr lang="es-ES" sz="3200"/>
        </a:p>
      </dgm:t>
    </dgm:pt>
    <dgm:pt modelId="{546A462A-7908-428A-9BDD-689E0A509847}">
      <dgm:prSet custT="1"/>
      <dgm:spPr>
        <a:solidFill>
          <a:srgbClr val="FFC000"/>
        </a:solidFill>
      </dgm:spPr>
      <dgm:t>
        <a:bodyPr/>
        <a:lstStyle/>
        <a:p>
          <a:r>
            <a:rPr lang="es-CO" sz="1400" b="1" dirty="0" smtClean="0">
              <a:solidFill>
                <a:schemeClr val="tx1"/>
              </a:solidFill>
            </a:rPr>
            <a:t>EJE TRANSVERSAL: LOCALIDAD CON ATENCIÓN Y GARANTIA DE DERECHOS A POBLACION DIFERENCIAL</a:t>
          </a:r>
          <a:endParaRPr lang="es-ES" sz="1400" b="1" dirty="0">
            <a:solidFill>
              <a:schemeClr val="tx1"/>
            </a:solidFill>
          </a:endParaRPr>
        </a:p>
      </dgm:t>
    </dgm:pt>
    <dgm:pt modelId="{5B264223-3800-4C2A-921C-454744F2D835}" type="parTrans" cxnId="{CAF95234-DB8A-4BF9-8E72-FEB170D5B342}">
      <dgm:prSet/>
      <dgm:spPr/>
      <dgm:t>
        <a:bodyPr/>
        <a:lstStyle/>
        <a:p>
          <a:endParaRPr lang="es-ES" sz="3200"/>
        </a:p>
      </dgm:t>
    </dgm:pt>
    <dgm:pt modelId="{6692C14D-BA99-4DFD-A403-6787B67CC648}" type="sibTrans" cxnId="{CAF95234-DB8A-4BF9-8E72-FEB170D5B342}">
      <dgm:prSet/>
      <dgm:spPr/>
      <dgm:t>
        <a:bodyPr/>
        <a:lstStyle/>
        <a:p>
          <a:endParaRPr lang="es-ES" sz="3200"/>
        </a:p>
      </dgm:t>
    </dgm:pt>
    <dgm:pt modelId="{0C9D9D99-CE25-4989-9A3E-2E4E4B83CCE4}" type="pres">
      <dgm:prSet presAssocID="{5DFBF554-8D04-4551-83B2-1C932C78E47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9859169-2BBE-49CB-98D1-682B8189B4C8}" type="pres">
      <dgm:prSet presAssocID="{4C09197B-8011-48D2-9A0A-A79AA548E2C0}" presName="parentLin" presStyleCnt="0"/>
      <dgm:spPr/>
    </dgm:pt>
    <dgm:pt modelId="{14F535FE-AFFF-4AD3-A089-AABFBF240125}" type="pres">
      <dgm:prSet presAssocID="{4C09197B-8011-48D2-9A0A-A79AA548E2C0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3D08CC18-D99A-432A-8840-C1E5EDC0893C}" type="pres">
      <dgm:prSet presAssocID="{4C09197B-8011-48D2-9A0A-A79AA548E2C0}" presName="parentText" presStyleLbl="node1" presStyleIdx="0" presStyleCnt="5" custLinFactNeighborX="-12856" custLinFactNeighborY="4067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D6A9C3-3ADA-4C78-B6B3-FA61957EE2FC}" type="pres">
      <dgm:prSet presAssocID="{4C09197B-8011-48D2-9A0A-A79AA548E2C0}" presName="negativeSpace" presStyleCnt="0"/>
      <dgm:spPr/>
    </dgm:pt>
    <dgm:pt modelId="{C3DD139E-6279-40F8-BD45-2BA4C41F2DD2}" type="pres">
      <dgm:prSet presAssocID="{4C09197B-8011-48D2-9A0A-A79AA548E2C0}" presName="childText" presStyleLbl="conFgAcc1" presStyleIdx="0" presStyleCnt="5" custLinFactNeighborX="-964" custLinFactNeighborY="-18193">
        <dgm:presLayoutVars>
          <dgm:bulletEnabled val="1"/>
        </dgm:presLayoutVars>
      </dgm:prSet>
      <dgm:spPr/>
    </dgm:pt>
    <dgm:pt modelId="{D475F548-6F1B-465C-B72C-F7218FD2BCFB}" type="pres">
      <dgm:prSet presAssocID="{FFC3B74B-448A-4DDF-9377-76A5F42DB356}" presName="spaceBetweenRectangles" presStyleCnt="0"/>
      <dgm:spPr/>
    </dgm:pt>
    <dgm:pt modelId="{003B3E33-7CF7-4E6F-82F6-2C09EE396214}" type="pres">
      <dgm:prSet presAssocID="{D6EAA309-6F2C-44DC-B68B-BC826F8635AF}" presName="parentLin" presStyleCnt="0"/>
      <dgm:spPr/>
    </dgm:pt>
    <dgm:pt modelId="{892AA69F-117D-4C6F-B140-5F212BF6A1F7}" type="pres">
      <dgm:prSet presAssocID="{D6EAA309-6F2C-44DC-B68B-BC826F8635AF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FAFBC912-2637-4288-9CF2-67F98904343E}" type="pres">
      <dgm:prSet presAssocID="{D6EAA309-6F2C-44DC-B68B-BC826F8635AF}" presName="parentText" presStyleLbl="node1" presStyleIdx="1" presStyleCnt="5" custLinFactNeighborX="3214" custLinFactNeighborY="2765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7514E2-886B-4CE9-9A17-B03494772D2F}" type="pres">
      <dgm:prSet presAssocID="{D6EAA309-6F2C-44DC-B68B-BC826F8635AF}" presName="negativeSpace" presStyleCnt="0"/>
      <dgm:spPr/>
    </dgm:pt>
    <dgm:pt modelId="{3C84129F-EE92-46C0-BE71-8753A6BED0A7}" type="pres">
      <dgm:prSet presAssocID="{D6EAA309-6F2C-44DC-B68B-BC826F8635AF}" presName="childText" presStyleLbl="conFgAcc1" presStyleIdx="1" presStyleCnt="5">
        <dgm:presLayoutVars>
          <dgm:bulletEnabled val="1"/>
        </dgm:presLayoutVars>
      </dgm:prSet>
      <dgm:spPr/>
    </dgm:pt>
    <dgm:pt modelId="{B67A5E08-1EB8-4A04-86E0-A40AF0B11922}" type="pres">
      <dgm:prSet presAssocID="{D90E3B37-0CC4-4AB4-BF17-7624E5E4F8E5}" presName="spaceBetweenRectangles" presStyleCnt="0"/>
      <dgm:spPr/>
    </dgm:pt>
    <dgm:pt modelId="{F39B6463-1179-4E0E-B6CC-62906E0E4663}" type="pres">
      <dgm:prSet presAssocID="{0C276C26-FF14-40DB-9886-F72F5C3E0006}" presName="parentLin" presStyleCnt="0"/>
      <dgm:spPr/>
    </dgm:pt>
    <dgm:pt modelId="{27A22B88-1000-4D59-B4C4-F2AD536B56D8}" type="pres">
      <dgm:prSet presAssocID="{0C276C26-FF14-40DB-9886-F72F5C3E0006}" presName="parentLeftMargin" presStyleLbl="node1" presStyleIdx="1" presStyleCnt="5"/>
      <dgm:spPr/>
      <dgm:t>
        <a:bodyPr/>
        <a:lstStyle/>
        <a:p>
          <a:endParaRPr lang="es-ES"/>
        </a:p>
      </dgm:t>
    </dgm:pt>
    <dgm:pt modelId="{C12429EA-3719-4CFA-98DF-A6B630FE99C4}" type="pres">
      <dgm:prSet presAssocID="{0C276C26-FF14-40DB-9886-F72F5C3E0006}" presName="parentText" presStyleLbl="node1" presStyleIdx="2" presStyleCnt="5" custLinFactNeighborX="3215" custLinFactNeighborY="3134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B09914-8C47-4913-94EB-EAA9F31BB984}" type="pres">
      <dgm:prSet presAssocID="{0C276C26-FF14-40DB-9886-F72F5C3E0006}" presName="negativeSpace" presStyleCnt="0"/>
      <dgm:spPr/>
    </dgm:pt>
    <dgm:pt modelId="{15D4FA3B-BEEB-4628-AAF2-BE5E8F7BA9CB}" type="pres">
      <dgm:prSet presAssocID="{0C276C26-FF14-40DB-9886-F72F5C3E0006}" presName="childText" presStyleLbl="conFgAcc1" presStyleIdx="2" presStyleCnt="5">
        <dgm:presLayoutVars>
          <dgm:bulletEnabled val="1"/>
        </dgm:presLayoutVars>
      </dgm:prSet>
      <dgm:spPr/>
    </dgm:pt>
    <dgm:pt modelId="{FE3CFBE1-AFD3-40FE-9AFE-CC5CF5A98683}" type="pres">
      <dgm:prSet presAssocID="{3BAA6FE5-928F-487B-B7CE-C01862F05FD4}" presName="spaceBetweenRectangles" presStyleCnt="0"/>
      <dgm:spPr/>
    </dgm:pt>
    <dgm:pt modelId="{FE52A512-02AE-4365-9C11-34E290DE56E1}" type="pres">
      <dgm:prSet presAssocID="{07BD30F1-3896-4B1A-938D-4BB0167CD0AB}" presName="parentLin" presStyleCnt="0"/>
      <dgm:spPr/>
    </dgm:pt>
    <dgm:pt modelId="{CB74DBCF-44E6-4EEC-84C8-C2FC2B9A1E43}" type="pres">
      <dgm:prSet presAssocID="{07BD30F1-3896-4B1A-938D-4BB0167CD0AB}" presName="parentLeftMargin" presStyleLbl="node1" presStyleIdx="2" presStyleCnt="5"/>
      <dgm:spPr/>
      <dgm:t>
        <a:bodyPr/>
        <a:lstStyle/>
        <a:p>
          <a:endParaRPr lang="es-ES"/>
        </a:p>
      </dgm:t>
    </dgm:pt>
    <dgm:pt modelId="{9178B54A-9D28-4A86-BFAB-2D41D8D7424F}" type="pres">
      <dgm:prSet presAssocID="{07BD30F1-3896-4B1A-938D-4BB0167CD0AB}" presName="parentText" presStyleLbl="node1" presStyleIdx="3" presStyleCnt="5" custLinFactNeighborY="3687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5A3B13-1C98-4808-A4B7-B93B2C3CF616}" type="pres">
      <dgm:prSet presAssocID="{07BD30F1-3896-4B1A-938D-4BB0167CD0AB}" presName="negativeSpace" presStyleCnt="0"/>
      <dgm:spPr/>
    </dgm:pt>
    <dgm:pt modelId="{B70ECA45-77A5-4CD4-BB13-5B955DACE2B9}" type="pres">
      <dgm:prSet presAssocID="{07BD30F1-3896-4B1A-938D-4BB0167CD0AB}" presName="childText" presStyleLbl="conFgAcc1" presStyleIdx="3" presStyleCnt="5">
        <dgm:presLayoutVars>
          <dgm:bulletEnabled val="1"/>
        </dgm:presLayoutVars>
      </dgm:prSet>
      <dgm:spPr/>
    </dgm:pt>
    <dgm:pt modelId="{ED136014-2C31-4774-8B82-D6AB8D32E510}" type="pres">
      <dgm:prSet presAssocID="{16BEC231-3AEE-42B5-BF1B-EAED8E83B2B0}" presName="spaceBetweenRectangles" presStyleCnt="0"/>
      <dgm:spPr/>
    </dgm:pt>
    <dgm:pt modelId="{7B294E3B-EEAB-45BF-B7ED-1BF36FFBE95E}" type="pres">
      <dgm:prSet presAssocID="{546A462A-7908-428A-9BDD-689E0A509847}" presName="parentLin" presStyleCnt="0"/>
      <dgm:spPr/>
    </dgm:pt>
    <dgm:pt modelId="{E565D9C9-DF6B-4416-82AF-0397AE1F7172}" type="pres">
      <dgm:prSet presAssocID="{546A462A-7908-428A-9BDD-689E0A509847}" presName="parentLeftMargin" presStyleLbl="node1" presStyleIdx="3" presStyleCnt="5"/>
      <dgm:spPr/>
      <dgm:t>
        <a:bodyPr/>
        <a:lstStyle/>
        <a:p>
          <a:endParaRPr lang="es-ES"/>
        </a:p>
      </dgm:t>
    </dgm:pt>
    <dgm:pt modelId="{3254EB0C-D712-439C-8959-8059BDEC6B6E}" type="pres">
      <dgm:prSet presAssocID="{546A462A-7908-428A-9BDD-689E0A509847}" presName="parentText" presStyleLbl="node1" presStyleIdx="4" presStyleCnt="5" custLinFactNeighborX="-16073" custLinFactNeighborY="3582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F33953-25D5-4486-8C0F-07EC538BC397}" type="pres">
      <dgm:prSet presAssocID="{546A462A-7908-428A-9BDD-689E0A509847}" presName="negativeSpace" presStyleCnt="0"/>
      <dgm:spPr/>
    </dgm:pt>
    <dgm:pt modelId="{E549A792-F029-4088-A85D-E0D31FB39D0E}" type="pres">
      <dgm:prSet presAssocID="{546A462A-7908-428A-9BDD-689E0A50984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02F24E7-373F-49B0-830F-5A268F127F00}" srcId="{5DFBF554-8D04-4551-83B2-1C932C78E47A}" destId="{0C276C26-FF14-40DB-9886-F72F5C3E0006}" srcOrd="2" destOrd="0" parTransId="{F08D1570-7BCD-40E4-994D-0CF0392BDDC0}" sibTransId="{3BAA6FE5-928F-487B-B7CE-C01862F05FD4}"/>
    <dgm:cxn modelId="{C13BF56C-C6A3-4730-9AEE-DDD8889DFBB6}" srcId="{5DFBF554-8D04-4551-83B2-1C932C78E47A}" destId="{D6EAA309-6F2C-44DC-B68B-BC826F8635AF}" srcOrd="1" destOrd="0" parTransId="{4C9EA302-DCC7-491F-9D85-0882F3788E4E}" sibTransId="{D90E3B37-0CC4-4AB4-BF17-7624E5E4F8E5}"/>
    <dgm:cxn modelId="{3DBBAAFC-C4DB-4F33-8F8D-6A575CA2FAA5}" type="presOf" srcId="{D6EAA309-6F2C-44DC-B68B-BC826F8635AF}" destId="{892AA69F-117D-4C6F-B140-5F212BF6A1F7}" srcOrd="0" destOrd="0" presId="urn:microsoft.com/office/officeart/2005/8/layout/list1"/>
    <dgm:cxn modelId="{23EF9327-74DB-4FA4-A310-F13B849E4C53}" type="presOf" srcId="{4C09197B-8011-48D2-9A0A-A79AA548E2C0}" destId="{14F535FE-AFFF-4AD3-A089-AABFBF240125}" srcOrd="0" destOrd="0" presId="urn:microsoft.com/office/officeart/2005/8/layout/list1"/>
    <dgm:cxn modelId="{180E533B-99F5-4B54-9010-AFF4ACB0A478}" type="presOf" srcId="{0C276C26-FF14-40DB-9886-F72F5C3E0006}" destId="{27A22B88-1000-4D59-B4C4-F2AD536B56D8}" srcOrd="0" destOrd="0" presId="urn:microsoft.com/office/officeart/2005/8/layout/list1"/>
    <dgm:cxn modelId="{3DE2CFB8-9057-4860-A7B6-4514C01FBE80}" type="presOf" srcId="{07BD30F1-3896-4B1A-938D-4BB0167CD0AB}" destId="{9178B54A-9D28-4A86-BFAB-2D41D8D7424F}" srcOrd="1" destOrd="0" presId="urn:microsoft.com/office/officeart/2005/8/layout/list1"/>
    <dgm:cxn modelId="{FB88D2F1-5A34-4D17-8EE7-64749EB4EFAB}" srcId="{5DFBF554-8D04-4551-83B2-1C932C78E47A}" destId="{07BD30F1-3896-4B1A-938D-4BB0167CD0AB}" srcOrd="3" destOrd="0" parTransId="{B17D41D6-2AC2-40A0-A4A1-13E10C9F14C8}" sibTransId="{16BEC231-3AEE-42B5-BF1B-EAED8E83B2B0}"/>
    <dgm:cxn modelId="{F5B5F8F2-E046-4699-AA84-427AEA9109D1}" srcId="{5DFBF554-8D04-4551-83B2-1C932C78E47A}" destId="{4C09197B-8011-48D2-9A0A-A79AA548E2C0}" srcOrd="0" destOrd="0" parTransId="{7092AE93-BB74-4D2F-B722-09C774A5387E}" sibTransId="{FFC3B74B-448A-4DDF-9377-76A5F42DB356}"/>
    <dgm:cxn modelId="{1E65B006-887B-4218-9017-28B99D1C0B61}" type="presOf" srcId="{07BD30F1-3896-4B1A-938D-4BB0167CD0AB}" destId="{CB74DBCF-44E6-4EEC-84C8-C2FC2B9A1E43}" srcOrd="0" destOrd="0" presId="urn:microsoft.com/office/officeart/2005/8/layout/list1"/>
    <dgm:cxn modelId="{BCBB4492-A04F-4556-829D-69EB6CB60C9E}" type="presOf" srcId="{546A462A-7908-428A-9BDD-689E0A509847}" destId="{E565D9C9-DF6B-4416-82AF-0397AE1F7172}" srcOrd="0" destOrd="0" presId="urn:microsoft.com/office/officeart/2005/8/layout/list1"/>
    <dgm:cxn modelId="{75FAE043-ACFD-4488-9F9E-91FAEA0149F4}" type="presOf" srcId="{5DFBF554-8D04-4551-83B2-1C932C78E47A}" destId="{0C9D9D99-CE25-4989-9A3E-2E4E4B83CCE4}" srcOrd="0" destOrd="0" presId="urn:microsoft.com/office/officeart/2005/8/layout/list1"/>
    <dgm:cxn modelId="{468632BC-1BE5-4018-A7BD-75D89CE684E3}" type="presOf" srcId="{4C09197B-8011-48D2-9A0A-A79AA548E2C0}" destId="{3D08CC18-D99A-432A-8840-C1E5EDC0893C}" srcOrd="1" destOrd="0" presId="urn:microsoft.com/office/officeart/2005/8/layout/list1"/>
    <dgm:cxn modelId="{4AA9AE84-B20A-434F-BA9C-3FFAE829B1BA}" type="presOf" srcId="{D6EAA309-6F2C-44DC-B68B-BC826F8635AF}" destId="{FAFBC912-2637-4288-9CF2-67F98904343E}" srcOrd="1" destOrd="0" presId="urn:microsoft.com/office/officeart/2005/8/layout/list1"/>
    <dgm:cxn modelId="{8B2AF8EB-70ED-441F-BEE5-DB40877E5825}" type="presOf" srcId="{0C276C26-FF14-40DB-9886-F72F5C3E0006}" destId="{C12429EA-3719-4CFA-98DF-A6B630FE99C4}" srcOrd="1" destOrd="0" presId="urn:microsoft.com/office/officeart/2005/8/layout/list1"/>
    <dgm:cxn modelId="{F59E1B31-B53B-46E7-BACE-76AB5B3E3536}" type="presOf" srcId="{546A462A-7908-428A-9BDD-689E0A509847}" destId="{3254EB0C-D712-439C-8959-8059BDEC6B6E}" srcOrd="1" destOrd="0" presId="urn:microsoft.com/office/officeart/2005/8/layout/list1"/>
    <dgm:cxn modelId="{CAF95234-DB8A-4BF9-8E72-FEB170D5B342}" srcId="{5DFBF554-8D04-4551-83B2-1C932C78E47A}" destId="{546A462A-7908-428A-9BDD-689E0A509847}" srcOrd="4" destOrd="0" parTransId="{5B264223-3800-4C2A-921C-454744F2D835}" sibTransId="{6692C14D-BA99-4DFD-A403-6787B67CC648}"/>
    <dgm:cxn modelId="{521797D1-D336-4198-A1BF-25B76F780471}" type="presParOf" srcId="{0C9D9D99-CE25-4989-9A3E-2E4E4B83CCE4}" destId="{09859169-2BBE-49CB-98D1-682B8189B4C8}" srcOrd="0" destOrd="0" presId="urn:microsoft.com/office/officeart/2005/8/layout/list1"/>
    <dgm:cxn modelId="{A2388B8B-8516-4EDE-82DD-6B6A459C0439}" type="presParOf" srcId="{09859169-2BBE-49CB-98D1-682B8189B4C8}" destId="{14F535FE-AFFF-4AD3-A089-AABFBF240125}" srcOrd="0" destOrd="0" presId="urn:microsoft.com/office/officeart/2005/8/layout/list1"/>
    <dgm:cxn modelId="{A889EA60-FECC-4E6E-8970-7705B6944D43}" type="presParOf" srcId="{09859169-2BBE-49CB-98D1-682B8189B4C8}" destId="{3D08CC18-D99A-432A-8840-C1E5EDC0893C}" srcOrd="1" destOrd="0" presId="urn:microsoft.com/office/officeart/2005/8/layout/list1"/>
    <dgm:cxn modelId="{0C9FF5B3-ECCA-4E09-8E2E-33A964263BB4}" type="presParOf" srcId="{0C9D9D99-CE25-4989-9A3E-2E4E4B83CCE4}" destId="{45D6A9C3-3ADA-4C78-B6B3-FA61957EE2FC}" srcOrd="1" destOrd="0" presId="urn:microsoft.com/office/officeart/2005/8/layout/list1"/>
    <dgm:cxn modelId="{01884DE4-11AE-4764-976C-50288F930E06}" type="presParOf" srcId="{0C9D9D99-CE25-4989-9A3E-2E4E4B83CCE4}" destId="{C3DD139E-6279-40F8-BD45-2BA4C41F2DD2}" srcOrd="2" destOrd="0" presId="urn:microsoft.com/office/officeart/2005/8/layout/list1"/>
    <dgm:cxn modelId="{FDD1AE87-D5CB-4450-A9B0-4E7A6C28F7F4}" type="presParOf" srcId="{0C9D9D99-CE25-4989-9A3E-2E4E4B83CCE4}" destId="{D475F548-6F1B-465C-B72C-F7218FD2BCFB}" srcOrd="3" destOrd="0" presId="urn:microsoft.com/office/officeart/2005/8/layout/list1"/>
    <dgm:cxn modelId="{1AE9A369-CE46-4B39-A1CD-914097FBA41E}" type="presParOf" srcId="{0C9D9D99-CE25-4989-9A3E-2E4E4B83CCE4}" destId="{003B3E33-7CF7-4E6F-82F6-2C09EE396214}" srcOrd="4" destOrd="0" presId="urn:microsoft.com/office/officeart/2005/8/layout/list1"/>
    <dgm:cxn modelId="{42602531-96B3-4147-906A-A09F9ADB4C94}" type="presParOf" srcId="{003B3E33-7CF7-4E6F-82F6-2C09EE396214}" destId="{892AA69F-117D-4C6F-B140-5F212BF6A1F7}" srcOrd="0" destOrd="0" presId="urn:microsoft.com/office/officeart/2005/8/layout/list1"/>
    <dgm:cxn modelId="{81092CD8-BD4E-4FF0-AE34-E2054D271AEE}" type="presParOf" srcId="{003B3E33-7CF7-4E6F-82F6-2C09EE396214}" destId="{FAFBC912-2637-4288-9CF2-67F98904343E}" srcOrd="1" destOrd="0" presId="urn:microsoft.com/office/officeart/2005/8/layout/list1"/>
    <dgm:cxn modelId="{DAC73A98-A3D3-451A-B94B-FBE40C523F89}" type="presParOf" srcId="{0C9D9D99-CE25-4989-9A3E-2E4E4B83CCE4}" destId="{7A7514E2-886B-4CE9-9A17-B03494772D2F}" srcOrd="5" destOrd="0" presId="urn:microsoft.com/office/officeart/2005/8/layout/list1"/>
    <dgm:cxn modelId="{CF2B88AC-A506-4875-8CFC-5DAAB079D96A}" type="presParOf" srcId="{0C9D9D99-CE25-4989-9A3E-2E4E4B83CCE4}" destId="{3C84129F-EE92-46C0-BE71-8753A6BED0A7}" srcOrd="6" destOrd="0" presId="urn:microsoft.com/office/officeart/2005/8/layout/list1"/>
    <dgm:cxn modelId="{5F82E680-BBEC-4303-A663-686D27A23FF5}" type="presParOf" srcId="{0C9D9D99-CE25-4989-9A3E-2E4E4B83CCE4}" destId="{B67A5E08-1EB8-4A04-86E0-A40AF0B11922}" srcOrd="7" destOrd="0" presId="urn:microsoft.com/office/officeart/2005/8/layout/list1"/>
    <dgm:cxn modelId="{8DF8C06C-1083-4C39-9B28-479BE5C3DDD3}" type="presParOf" srcId="{0C9D9D99-CE25-4989-9A3E-2E4E4B83CCE4}" destId="{F39B6463-1179-4E0E-B6CC-62906E0E4663}" srcOrd="8" destOrd="0" presId="urn:microsoft.com/office/officeart/2005/8/layout/list1"/>
    <dgm:cxn modelId="{91E74021-4BBE-4478-A705-C59973AA712F}" type="presParOf" srcId="{F39B6463-1179-4E0E-B6CC-62906E0E4663}" destId="{27A22B88-1000-4D59-B4C4-F2AD536B56D8}" srcOrd="0" destOrd="0" presId="urn:microsoft.com/office/officeart/2005/8/layout/list1"/>
    <dgm:cxn modelId="{8213006F-32DB-48D0-8C74-23A6AAD04DC0}" type="presParOf" srcId="{F39B6463-1179-4E0E-B6CC-62906E0E4663}" destId="{C12429EA-3719-4CFA-98DF-A6B630FE99C4}" srcOrd="1" destOrd="0" presId="urn:microsoft.com/office/officeart/2005/8/layout/list1"/>
    <dgm:cxn modelId="{1A8382DB-61FF-4ED3-A0BD-392BC53F3DB3}" type="presParOf" srcId="{0C9D9D99-CE25-4989-9A3E-2E4E4B83CCE4}" destId="{A3B09914-8C47-4913-94EB-EAA9F31BB984}" srcOrd="9" destOrd="0" presId="urn:microsoft.com/office/officeart/2005/8/layout/list1"/>
    <dgm:cxn modelId="{E21726AB-7141-4123-8396-465FE4AF0266}" type="presParOf" srcId="{0C9D9D99-CE25-4989-9A3E-2E4E4B83CCE4}" destId="{15D4FA3B-BEEB-4628-AAF2-BE5E8F7BA9CB}" srcOrd="10" destOrd="0" presId="urn:microsoft.com/office/officeart/2005/8/layout/list1"/>
    <dgm:cxn modelId="{2CC69C63-DC88-42C2-B45C-28AD3D9B3851}" type="presParOf" srcId="{0C9D9D99-CE25-4989-9A3E-2E4E4B83CCE4}" destId="{FE3CFBE1-AFD3-40FE-9AFE-CC5CF5A98683}" srcOrd="11" destOrd="0" presId="urn:microsoft.com/office/officeart/2005/8/layout/list1"/>
    <dgm:cxn modelId="{5B67FFCD-6E08-4D0E-BAB6-3B79FA50F22F}" type="presParOf" srcId="{0C9D9D99-CE25-4989-9A3E-2E4E4B83CCE4}" destId="{FE52A512-02AE-4365-9C11-34E290DE56E1}" srcOrd="12" destOrd="0" presId="urn:microsoft.com/office/officeart/2005/8/layout/list1"/>
    <dgm:cxn modelId="{44E044A6-7E91-4E65-B804-8919FEA57DB7}" type="presParOf" srcId="{FE52A512-02AE-4365-9C11-34E290DE56E1}" destId="{CB74DBCF-44E6-4EEC-84C8-C2FC2B9A1E43}" srcOrd="0" destOrd="0" presId="urn:microsoft.com/office/officeart/2005/8/layout/list1"/>
    <dgm:cxn modelId="{51CE5C97-D840-4C19-8686-A9500D3A898C}" type="presParOf" srcId="{FE52A512-02AE-4365-9C11-34E290DE56E1}" destId="{9178B54A-9D28-4A86-BFAB-2D41D8D7424F}" srcOrd="1" destOrd="0" presId="urn:microsoft.com/office/officeart/2005/8/layout/list1"/>
    <dgm:cxn modelId="{EF319DB1-5C6F-485E-8FF9-55BA5A596053}" type="presParOf" srcId="{0C9D9D99-CE25-4989-9A3E-2E4E4B83CCE4}" destId="{1A5A3B13-1C98-4808-A4B7-B93B2C3CF616}" srcOrd="13" destOrd="0" presId="urn:microsoft.com/office/officeart/2005/8/layout/list1"/>
    <dgm:cxn modelId="{35091A3E-B54E-4296-B2F3-ABA4702EC220}" type="presParOf" srcId="{0C9D9D99-CE25-4989-9A3E-2E4E4B83CCE4}" destId="{B70ECA45-77A5-4CD4-BB13-5B955DACE2B9}" srcOrd="14" destOrd="0" presId="urn:microsoft.com/office/officeart/2005/8/layout/list1"/>
    <dgm:cxn modelId="{824BC84B-37AF-4AF0-A5B4-8ED757B92379}" type="presParOf" srcId="{0C9D9D99-CE25-4989-9A3E-2E4E4B83CCE4}" destId="{ED136014-2C31-4774-8B82-D6AB8D32E510}" srcOrd="15" destOrd="0" presId="urn:microsoft.com/office/officeart/2005/8/layout/list1"/>
    <dgm:cxn modelId="{514A718A-FC21-464E-BF8C-FA7BA4A12EAA}" type="presParOf" srcId="{0C9D9D99-CE25-4989-9A3E-2E4E4B83CCE4}" destId="{7B294E3B-EEAB-45BF-B7ED-1BF36FFBE95E}" srcOrd="16" destOrd="0" presId="urn:microsoft.com/office/officeart/2005/8/layout/list1"/>
    <dgm:cxn modelId="{EC07FD1F-9F04-4D09-9623-F72E64CCEF79}" type="presParOf" srcId="{7B294E3B-EEAB-45BF-B7ED-1BF36FFBE95E}" destId="{E565D9C9-DF6B-4416-82AF-0397AE1F7172}" srcOrd="0" destOrd="0" presId="urn:microsoft.com/office/officeart/2005/8/layout/list1"/>
    <dgm:cxn modelId="{6197303F-B17F-4269-9FC6-1E0645841B8F}" type="presParOf" srcId="{7B294E3B-EEAB-45BF-B7ED-1BF36FFBE95E}" destId="{3254EB0C-D712-439C-8959-8059BDEC6B6E}" srcOrd="1" destOrd="0" presId="urn:microsoft.com/office/officeart/2005/8/layout/list1"/>
    <dgm:cxn modelId="{3B8A7563-9E97-4455-9F3B-B6DBC3B95989}" type="presParOf" srcId="{0C9D9D99-CE25-4989-9A3E-2E4E4B83CCE4}" destId="{B8F33953-25D5-4486-8C0F-07EC538BC397}" srcOrd="17" destOrd="0" presId="urn:microsoft.com/office/officeart/2005/8/layout/list1"/>
    <dgm:cxn modelId="{9771A395-3890-41B7-B667-45C4D0601CBC}" type="presParOf" srcId="{0C9D9D99-CE25-4989-9A3E-2E4E4B83CCE4}" destId="{E549A792-F029-4088-A85D-E0D31FB39D0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D139E-6279-40F8-BD45-2BA4C41F2DD2}">
      <dsp:nvSpPr>
        <dsp:cNvPr id="0" name=""/>
        <dsp:cNvSpPr/>
      </dsp:nvSpPr>
      <dsp:spPr>
        <a:xfrm>
          <a:off x="0" y="290185"/>
          <a:ext cx="76962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08CC18-D99A-432A-8840-C1E5EDC0893C}">
      <dsp:nvSpPr>
        <dsp:cNvPr id="0" name=""/>
        <dsp:cNvSpPr/>
      </dsp:nvSpPr>
      <dsp:spPr>
        <a:xfrm>
          <a:off x="335338" y="252996"/>
          <a:ext cx="5387340" cy="61992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tx1"/>
              </a:solidFill>
            </a:rPr>
            <a:t>PILAR 1: LOCALIDAD RESILIENTE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365600" y="283258"/>
        <a:ext cx="5326816" cy="559396"/>
      </dsp:txXfrm>
    </dsp:sp>
    <dsp:sp modelId="{3C84129F-EE92-46C0-BE71-8753A6BED0A7}">
      <dsp:nvSpPr>
        <dsp:cNvPr id="0" name=""/>
        <dsp:cNvSpPr/>
      </dsp:nvSpPr>
      <dsp:spPr>
        <a:xfrm>
          <a:off x="0" y="1263376"/>
          <a:ext cx="76962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FBC912-2637-4288-9CF2-67F98904343E}">
      <dsp:nvSpPr>
        <dsp:cNvPr id="0" name=""/>
        <dsp:cNvSpPr/>
      </dsp:nvSpPr>
      <dsp:spPr>
        <a:xfrm>
          <a:off x="397177" y="1124867"/>
          <a:ext cx="5387340" cy="61992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tx1"/>
              </a:solidFill>
            </a:rPr>
            <a:t>PILAR 2: LOCALIDAD INCLUYENTE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427439" y="1155129"/>
        <a:ext cx="5326816" cy="559396"/>
      </dsp:txXfrm>
    </dsp:sp>
    <dsp:sp modelId="{15D4FA3B-BEEB-4628-AAF2-BE5E8F7BA9CB}">
      <dsp:nvSpPr>
        <dsp:cNvPr id="0" name=""/>
        <dsp:cNvSpPr/>
      </dsp:nvSpPr>
      <dsp:spPr>
        <a:xfrm>
          <a:off x="0" y="2215936"/>
          <a:ext cx="76962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2429EA-3719-4CFA-98DF-A6B630FE99C4}">
      <dsp:nvSpPr>
        <dsp:cNvPr id="0" name=""/>
        <dsp:cNvSpPr/>
      </dsp:nvSpPr>
      <dsp:spPr>
        <a:xfrm>
          <a:off x="397181" y="2100290"/>
          <a:ext cx="5387340" cy="61992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tx1"/>
              </a:solidFill>
            </a:rPr>
            <a:t>PILAR 3: LOCALIDAD CONTINGENTE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427443" y="2130552"/>
        <a:ext cx="5326816" cy="559396"/>
      </dsp:txXfrm>
    </dsp:sp>
    <dsp:sp modelId="{B70ECA45-77A5-4CD4-BB13-5B955DACE2B9}">
      <dsp:nvSpPr>
        <dsp:cNvPr id="0" name=""/>
        <dsp:cNvSpPr/>
      </dsp:nvSpPr>
      <dsp:spPr>
        <a:xfrm>
          <a:off x="0" y="3168496"/>
          <a:ext cx="76962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8B54A-9D28-4A86-BFAB-2D41D8D7424F}">
      <dsp:nvSpPr>
        <dsp:cNvPr id="0" name=""/>
        <dsp:cNvSpPr/>
      </dsp:nvSpPr>
      <dsp:spPr>
        <a:xfrm>
          <a:off x="384810" y="3087138"/>
          <a:ext cx="5387340" cy="6199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tx1"/>
              </a:solidFill>
            </a:rPr>
            <a:t>PILAR 4: LOCALIDAD TRANSPARENTE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415072" y="3117400"/>
        <a:ext cx="5326816" cy="559396"/>
      </dsp:txXfrm>
    </dsp:sp>
    <dsp:sp modelId="{E549A792-F029-4088-A85D-E0D31FB39D0E}">
      <dsp:nvSpPr>
        <dsp:cNvPr id="0" name=""/>
        <dsp:cNvSpPr/>
      </dsp:nvSpPr>
      <dsp:spPr>
        <a:xfrm>
          <a:off x="0" y="4121056"/>
          <a:ext cx="76962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54EB0C-D712-439C-8959-8059BDEC6B6E}">
      <dsp:nvSpPr>
        <dsp:cNvPr id="0" name=""/>
        <dsp:cNvSpPr/>
      </dsp:nvSpPr>
      <dsp:spPr>
        <a:xfrm>
          <a:off x="322959" y="4031193"/>
          <a:ext cx="5387340" cy="61992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tx1"/>
              </a:solidFill>
            </a:rPr>
            <a:t>EJE TRANSVERSAL: LOCALIDAD CON ATENCIÓN Y GARANTIA DE DERECHOS A POBLACION DIFERENCIAL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353221" y="4061455"/>
        <a:ext cx="5326816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1951" y="1785950"/>
            <a:ext cx="9928097" cy="391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2023/10//17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2023/10//17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535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2023/10//17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2023/10//17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2023/10//17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2023/10//17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99940" y="3024377"/>
            <a:ext cx="399034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852166" y="3456888"/>
            <a:ext cx="6370320" cy="1769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2023/10//17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20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2023/10//17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986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2023/10//17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03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2023/10//17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26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88161" y="1840227"/>
            <a:ext cx="9615677" cy="2659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43177" y="1715770"/>
            <a:ext cx="9912350" cy="1719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2023/10//17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88161" y="1840227"/>
            <a:ext cx="9615677" cy="2659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86966" y="1812417"/>
            <a:ext cx="9664065" cy="1603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2023/10//17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73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90600" y="2092672"/>
            <a:ext cx="8382000" cy="26726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5"/>
              </a:spcBef>
            </a:pPr>
            <a:r>
              <a:rPr lang="es-ES" spc="-1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RENDICIÓN DE CUENTAS ALCALDÍA LOCAL INDUSTRIAL Y DE LA BAHÍA 2020-2023</a:t>
            </a:r>
            <a:endParaRPr spc="-1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38200" y="51816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+mj-lt"/>
              </a:rPr>
              <a:t>JUAN CARLOS DE LA ESPRIELLA MARTINEZ</a:t>
            </a:r>
          </a:p>
          <a:p>
            <a:r>
              <a:rPr lang="es-ES" sz="2400" b="1" dirty="0" smtClean="0">
                <a:solidFill>
                  <a:schemeClr val="bg1"/>
                </a:solidFill>
                <a:latin typeface="+mj-lt"/>
              </a:rPr>
              <a:t>Alcalde Local Localidad Industrial y de la Bahía</a:t>
            </a:r>
            <a:endParaRPr lang="es-CO" sz="24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009899" y="462676"/>
            <a:ext cx="617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kern="0" spc="-10" dirty="0" smtClean="0">
                <a:solidFill>
                  <a:srgbClr val="00AF50"/>
                </a:solidFill>
                <a:ea typeface="+mj-ea"/>
                <a:cs typeface="Calibri"/>
              </a:rPr>
              <a:t>CONTRATACIÓN SEPTIEMBRE 2023 </a:t>
            </a:r>
            <a:endParaRPr lang="es-CO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965310"/>
              </p:ext>
            </p:extLst>
          </p:nvPr>
        </p:nvGraphicFramePr>
        <p:xfrm>
          <a:off x="152399" y="1470371"/>
          <a:ext cx="11887201" cy="4341687"/>
        </p:xfrm>
        <a:graphic>
          <a:graphicData uri="http://schemas.openxmlformats.org/drawingml/2006/table">
            <a:tbl>
              <a:tblPr/>
              <a:tblGrid>
                <a:gridCol w="1180853">
                  <a:extLst>
                    <a:ext uri="{9D8B030D-6E8A-4147-A177-3AD203B41FA5}">
                      <a16:colId xmlns:a16="http://schemas.microsoft.com/office/drawing/2014/main" val="2558988933"/>
                    </a:ext>
                  </a:extLst>
                </a:gridCol>
                <a:gridCol w="787231">
                  <a:extLst>
                    <a:ext uri="{9D8B030D-6E8A-4147-A177-3AD203B41FA5}">
                      <a16:colId xmlns:a16="http://schemas.microsoft.com/office/drawing/2014/main" val="243127812"/>
                    </a:ext>
                  </a:extLst>
                </a:gridCol>
                <a:gridCol w="1495740">
                  <a:extLst>
                    <a:ext uri="{9D8B030D-6E8A-4147-A177-3AD203B41FA5}">
                      <a16:colId xmlns:a16="http://schemas.microsoft.com/office/drawing/2014/main" val="2067888407"/>
                    </a:ext>
                  </a:extLst>
                </a:gridCol>
                <a:gridCol w="7183603">
                  <a:extLst>
                    <a:ext uri="{9D8B030D-6E8A-4147-A177-3AD203B41FA5}">
                      <a16:colId xmlns:a16="http://schemas.microsoft.com/office/drawing/2014/main" val="4289232466"/>
                    </a:ext>
                  </a:extLst>
                </a:gridCol>
                <a:gridCol w="1239774">
                  <a:extLst>
                    <a:ext uri="{9D8B030D-6E8A-4147-A177-3AD203B41FA5}">
                      <a16:colId xmlns:a16="http://schemas.microsoft.com/office/drawing/2014/main" val="620035977"/>
                    </a:ext>
                  </a:extLst>
                </a:gridCol>
              </a:tblGrid>
              <a:tr h="80938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 CONTRATO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 DE INICIO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DEL CONTRATISTA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OBJETO</a:t>
                      </a:r>
                      <a:r>
                        <a:rPr lang="es-E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DEL CONTRATO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DEL CONTRATO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322550"/>
                  </a:ext>
                </a:extLst>
              </a:tr>
              <a:tr h="1068754">
                <a:tc>
                  <a:txBody>
                    <a:bodyPr/>
                    <a:lstStyle/>
                    <a:p>
                      <a:pPr algn="ctr" fontAlgn="ctr"/>
                      <a:r>
                        <a:rPr lang="es-CO" b="1" dirty="0" smtClean="0"/>
                        <a:t>COMP-ESAL-LOC-3-04-2023</a:t>
                      </a:r>
                      <a:endParaRPr lang="es-CO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3/09/2023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FUNDACION FUNSERVAR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IMPULSO PARA EJECUTAR ACCIONES QUE PERMITAN DESARROLLAR EL PROYECTO DE FORTALECIMIENTO AL DESARROLLO DE LAS EXPRESIONES ARTÍSTICAS Y CULTURALES EN LA LOCALIDAD INDUSTRIAL Y DE LA BAHIA CARTAGENA DE INDIAS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$250.000.000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790124"/>
                  </a:ext>
                </a:extLst>
              </a:tr>
              <a:tr h="1068754">
                <a:tc>
                  <a:txBody>
                    <a:bodyPr/>
                    <a:lstStyle/>
                    <a:p>
                      <a:pPr algn="ctr" fontAlgn="ctr"/>
                      <a:r>
                        <a:rPr lang="es-CO" b="1" dirty="0" smtClean="0"/>
                        <a:t>COMP-ESAL-LOC3-05-2023</a:t>
                      </a:r>
                      <a:endParaRPr lang="es-CO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11/09/2023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CORPORACION VIVIR CORVIVIR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IMPULSO PARA EJECUTAR LAS ACCIONES QUE PERMITAN DESARROLLAR EL PROYECTO FORTALECIMEINTO A LA ATENCION INTEGRAL DE LOS ADULTOS MAYORES DE LA LOCALIDAD INDUSTRIAL Y DE LA BAHIA.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$350.000.000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5089413"/>
                  </a:ext>
                </a:extLst>
              </a:tr>
              <a:tr h="1333643">
                <a:tc>
                  <a:txBody>
                    <a:bodyPr/>
                    <a:lstStyle/>
                    <a:p>
                      <a:pPr algn="ctr" fontAlgn="ctr"/>
                      <a:r>
                        <a:rPr lang="es-CO" b="1" dirty="0" smtClean="0"/>
                        <a:t>COMP-ESAL-LOC3-06-2023</a:t>
                      </a:r>
                      <a:endParaRPr lang="es-CO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28/09/2023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REDAFRO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IMPULSO PARA EJECUTAR LAS ACCIONES QUE PERMITAN DESARROLLAR EL PROYECTO FORTALECIMIENTO DEL DEPORTE RECREACION Y LUDICA DE LOS HABITANTES DE LA LOCALIDAD INDUSTRIAL Y DE LA BAHIA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$150.000.000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409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6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047999" y="457200"/>
            <a:ext cx="609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kern="0" spc="-10" dirty="0" smtClean="0">
                <a:solidFill>
                  <a:srgbClr val="00AF50"/>
                </a:solidFill>
                <a:ea typeface="+mj-ea"/>
                <a:cs typeface="Calibri"/>
              </a:rPr>
              <a:t>CONTRATACIÓN SEPTIEMBRE 2023 </a:t>
            </a:r>
            <a:endParaRPr lang="es-CO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822095"/>
              </p:ext>
            </p:extLst>
          </p:nvPr>
        </p:nvGraphicFramePr>
        <p:xfrm>
          <a:off x="152399" y="1773554"/>
          <a:ext cx="11887201" cy="3310890"/>
        </p:xfrm>
        <a:graphic>
          <a:graphicData uri="http://schemas.openxmlformats.org/drawingml/2006/table">
            <a:tbl>
              <a:tblPr/>
              <a:tblGrid>
                <a:gridCol w="1180853">
                  <a:extLst>
                    <a:ext uri="{9D8B030D-6E8A-4147-A177-3AD203B41FA5}">
                      <a16:colId xmlns:a16="http://schemas.microsoft.com/office/drawing/2014/main" val="2558988933"/>
                    </a:ext>
                  </a:extLst>
                </a:gridCol>
                <a:gridCol w="787231">
                  <a:extLst>
                    <a:ext uri="{9D8B030D-6E8A-4147-A177-3AD203B41FA5}">
                      <a16:colId xmlns:a16="http://schemas.microsoft.com/office/drawing/2014/main" val="243127812"/>
                    </a:ext>
                  </a:extLst>
                </a:gridCol>
                <a:gridCol w="1495740">
                  <a:extLst>
                    <a:ext uri="{9D8B030D-6E8A-4147-A177-3AD203B41FA5}">
                      <a16:colId xmlns:a16="http://schemas.microsoft.com/office/drawing/2014/main" val="2067888407"/>
                    </a:ext>
                  </a:extLst>
                </a:gridCol>
                <a:gridCol w="7183603">
                  <a:extLst>
                    <a:ext uri="{9D8B030D-6E8A-4147-A177-3AD203B41FA5}">
                      <a16:colId xmlns:a16="http://schemas.microsoft.com/office/drawing/2014/main" val="4289232466"/>
                    </a:ext>
                  </a:extLst>
                </a:gridCol>
                <a:gridCol w="1239774">
                  <a:extLst>
                    <a:ext uri="{9D8B030D-6E8A-4147-A177-3AD203B41FA5}">
                      <a16:colId xmlns:a16="http://schemas.microsoft.com/office/drawing/2014/main" val="620035977"/>
                    </a:ext>
                  </a:extLst>
                </a:gridCol>
              </a:tblGrid>
              <a:tr h="80938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 CONTRATO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 DE INICIO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DEL CONTRATISTA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OBJETO</a:t>
                      </a:r>
                      <a:r>
                        <a:rPr lang="es-E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DEL CONTRATO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DEL CONTRATO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322550"/>
                  </a:ext>
                </a:extLst>
              </a:tr>
              <a:tr h="1068754">
                <a:tc>
                  <a:txBody>
                    <a:bodyPr/>
                    <a:lstStyle/>
                    <a:p>
                      <a:pPr algn="ctr" fontAlgn="ctr"/>
                      <a:r>
                        <a:rPr lang="es-CO" b="1" dirty="0" smtClean="0"/>
                        <a:t>COMP-ESAL-LOC-3-07-2023</a:t>
                      </a:r>
                      <a:endParaRPr lang="es-CO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25/09/2023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JUSONAWA FOUNDATION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IMPULSO PARA EJECUTAR ACCIONES QUE PERMITAN DESARROLLAR LOS PROYECTOS DE "FORMACION EN ECONOMIA INCLUISIVA COMPETITIVIDAD GENERACION DE EMPLEO PARA EL DESARROLLO DE LA ECONOMICA LOCAL EN LA LOCALIDAD INDUSTRIAL Y DE LA BAHIA CARTAGENA DE INDIAS", "APOYO PARA ORIENTAS Y FORMAR EN EMPRENDIEMIENTO Y OFICIOS ACORDE CON LA DINAMICA LABORAL Y PRODUCTIVA DE LA LOCALIDAD QUE COADYUGEN A MEJORAR LAS CONDICIONES DE LA EMPLEABILIDAD DE LOS JOVENES CARTAGENA EN CARTAGENA DE INDIAS" y "APOYO EL DESARROLLO ECONOMICO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$900.000.000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790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25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009899" y="535795"/>
            <a:ext cx="617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kern="0" spc="-10" dirty="0" smtClean="0">
                <a:solidFill>
                  <a:srgbClr val="00AF50"/>
                </a:solidFill>
                <a:ea typeface="+mj-ea"/>
                <a:cs typeface="Calibri"/>
              </a:rPr>
              <a:t>CONTRATACIÓN SEPTIEMBRE 2023 </a:t>
            </a:r>
            <a:endParaRPr lang="es-CO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446699"/>
              </p:ext>
            </p:extLst>
          </p:nvPr>
        </p:nvGraphicFramePr>
        <p:xfrm>
          <a:off x="152399" y="1650657"/>
          <a:ext cx="11887201" cy="3556684"/>
        </p:xfrm>
        <a:graphic>
          <a:graphicData uri="http://schemas.openxmlformats.org/drawingml/2006/table">
            <a:tbl>
              <a:tblPr/>
              <a:tblGrid>
                <a:gridCol w="1180853">
                  <a:extLst>
                    <a:ext uri="{9D8B030D-6E8A-4147-A177-3AD203B41FA5}">
                      <a16:colId xmlns:a16="http://schemas.microsoft.com/office/drawing/2014/main" val="2558988933"/>
                    </a:ext>
                  </a:extLst>
                </a:gridCol>
                <a:gridCol w="787231">
                  <a:extLst>
                    <a:ext uri="{9D8B030D-6E8A-4147-A177-3AD203B41FA5}">
                      <a16:colId xmlns:a16="http://schemas.microsoft.com/office/drawing/2014/main" val="243127812"/>
                    </a:ext>
                  </a:extLst>
                </a:gridCol>
                <a:gridCol w="1495740">
                  <a:extLst>
                    <a:ext uri="{9D8B030D-6E8A-4147-A177-3AD203B41FA5}">
                      <a16:colId xmlns:a16="http://schemas.microsoft.com/office/drawing/2014/main" val="2067888407"/>
                    </a:ext>
                  </a:extLst>
                </a:gridCol>
                <a:gridCol w="7183603">
                  <a:extLst>
                    <a:ext uri="{9D8B030D-6E8A-4147-A177-3AD203B41FA5}">
                      <a16:colId xmlns:a16="http://schemas.microsoft.com/office/drawing/2014/main" val="4289232466"/>
                    </a:ext>
                  </a:extLst>
                </a:gridCol>
                <a:gridCol w="1239774">
                  <a:extLst>
                    <a:ext uri="{9D8B030D-6E8A-4147-A177-3AD203B41FA5}">
                      <a16:colId xmlns:a16="http://schemas.microsoft.com/office/drawing/2014/main" val="620035977"/>
                    </a:ext>
                  </a:extLst>
                </a:gridCol>
              </a:tblGrid>
              <a:tr h="80938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 CONTRATO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 DE INICIO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DEL CONTRATISTA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OBJETO</a:t>
                      </a:r>
                      <a:r>
                        <a:rPr lang="es-E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DEL CONTRATO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DEL CONTRATO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322550"/>
                  </a:ext>
                </a:extLst>
              </a:tr>
              <a:tr h="1068754">
                <a:tc>
                  <a:txBody>
                    <a:bodyPr/>
                    <a:lstStyle/>
                    <a:p>
                      <a:pPr algn="ctr" fontAlgn="ctr"/>
                      <a:r>
                        <a:rPr lang="es-CO" b="1" dirty="0" smtClean="0">
                          <a:solidFill>
                            <a:srgbClr val="FF0000"/>
                          </a:solidFill>
                        </a:rPr>
                        <a:t>COMP-ESAL-LOC3-08-2023</a:t>
                      </a:r>
                      <a:endParaRPr lang="es-CO" b="1" dirty="0">
                        <a:solidFill>
                          <a:srgbClr val="FF0000"/>
                        </a:solidFill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5/09/2023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DESIERTA</a:t>
                      </a:r>
                      <a:endParaRPr lang="es-CO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CONTRATAR FORTALECIMIENTO DE LAS ORGANIZACIONES Y LIEDERES COMUNITARIOS PARA LA PARTICIPACION LOCAL EN LA LOCALIDAD INSUTRIAL Y DE LA BAHIA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$150.000.000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356550"/>
                  </a:ext>
                </a:extLst>
              </a:tr>
              <a:tr h="1068754">
                <a:tc>
                  <a:txBody>
                    <a:bodyPr/>
                    <a:lstStyle/>
                    <a:p>
                      <a:pPr algn="ctr" fontAlgn="ctr"/>
                      <a:r>
                        <a:rPr lang="es-CO" b="1" dirty="0" smtClean="0"/>
                        <a:t>COMP-ESAL-LOC3-09-2023</a:t>
                      </a:r>
                      <a:endParaRPr lang="es-CO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19/07/2023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EMPRESA DE DESARROLLO URBANO DE BOLIVAR EDURBE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REALIZAR LA GERENCIA INTEGRAL PARA EJECUTAR LAS ACCIONES QUE PERMITAN DESARROLLAR EL PROYECTO DE REHABILITACION Y CONSTRUCCION DE LA MALLA VIAL DE LA LOCALIDAD INDUSTRIAL Y DE LA BAHIA DE CARTAGENA DE INDIAS, PARA EL CUMPLIMIENTO DE LAS METAS DE CONSTRUCCION Y MEJORAMIENTO DE 0,429 KILOMETROS DE CARRIL DE VIAS URBANAS Y RURALES EN LA LOCALIDAD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$1.100.000.000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100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92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9050" y="19051"/>
            <a:ext cx="12192000" cy="6857999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143000" y="2293888"/>
            <a:ext cx="106489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7200" b="1" kern="0" spc="-15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Calibri"/>
              </a:rPr>
              <a:t>CONTRATACIÓN VIGENCIA 2020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1390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114799" y="381000"/>
            <a:ext cx="396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kern="0" spc="-10" dirty="0" smtClean="0">
                <a:solidFill>
                  <a:srgbClr val="00AF50"/>
                </a:solidFill>
                <a:ea typeface="+mj-ea"/>
                <a:cs typeface="Calibri"/>
              </a:rPr>
              <a:t>CONTRATACIÓN 2020 </a:t>
            </a:r>
            <a:endParaRPr lang="es-CO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896294"/>
              </p:ext>
            </p:extLst>
          </p:nvPr>
        </p:nvGraphicFramePr>
        <p:xfrm>
          <a:off x="152400" y="2209800"/>
          <a:ext cx="11658601" cy="3759543"/>
        </p:xfrm>
        <a:graphic>
          <a:graphicData uri="http://schemas.openxmlformats.org/drawingml/2006/table">
            <a:tbl>
              <a:tblPr/>
              <a:tblGrid>
                <a:gridCol w="3974536">
                  <a:extLst>
                    <a:ext uri="{9D8B030D-6E8A-4147-A177-3AD203B41FA5}">
                      <a16:colId xmlns:a16="http://schemas.microsoft.com/office/drawing/2014/main" val="2558988933"/>
                    </a:ext>
                  </a:extLst>
                </a:gridCol>
                <a:gridCol w="2649676">
                  <a:extLst>
                    <a:ext uri="{9D8B030D-6E8A-4147-A177-3AD203B41FA5}">
                      <a16:colId xmlns:a16="http://schemas.microsoft.com/office/drawing/2014/main" val="243127812"/>
                    </a:ext>
                  </a:extLst>
                </a:gridCol>
                <a:gridCol w="5034389">
                  <a:extLst>
                    <a:ext uri="{9D8B030D-6E8A-4147-A177-3AD203B41FA5}">
                      <a16:colId xmlns:a16="http://schemas.microsoft.com/office/drawing/2014/main" val="2067888407"/>
                    </a:ext>
                  </a:extLst>
                </a:gridCol>
              </a:tblGrid>
              <a:tr h="63534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 DE CONTRATO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 DE</a:t>
                      </a:r>
                      <a:r>
                        <a:rPr lang="es-CO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CONTRATOS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32255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OPS</a:t>
                      </a:r>
                      <a:endParaRPr lang="es-CO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$386.282.230,00</a:t>
                      </a:r>
                      <a:endParaRPr lang="es-CO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356550"/>
                  </a:ext>
                </a:extLst>
              </a:tr>
              <a:tr h="570569">
                <a:tc>
                  <a:txBody>
                    <a:bodyPr/>
                    <a:lstStyle/>
                    <a:p>
                      <a:pPr algn="ctr" fontAlgn="ctr"/>
                      <a:r>
                        <a:rPr lang="es-ES" b="0" dirty="0" smtClean="0"/>
                        <a:t>MINIMA CUANTÍA</a:t>
                      </a:r>
                      <a:endParaRPr lang="es-CO" b="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$194.690.343,00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100549"/>
                  </a:ext>
                </a:extLst>
              </a:tr>
              <a:tr h="648631">
                <a:tc>
                  <a:txBody>
                    <a:bodyPr/>
                    <a:lstStyle/>
                    <a:p>
                      <a:pPr algn="ctr" fontAlgn="ctr"/>
                      <a:r>
                        <a:rPr lang="es-ES" b="0" dirty="0" smtClean="0"/>
                        <a:t>CONVENIOS </a:t>
                      </a:r>
                      <a:endParaRPr lang="es-CO" b="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$5.178.594.400,00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83533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es-ES" b="0" dirty="0" smtClean="0"/>
                        <a:t>SELECCIÓN ABREVIADA</a:t>
                      </a:r>
                      <a:endParaRPr lang="es-CO" b="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$1.387.594.475,00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8909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es-ES" b="1" dirty="0" smtClean="0"/>
                        <a:t>TOTAL:</a:t>
                      </a:r>
                      <a:endParaRPr lang="es-CO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$7.147.161.448,00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4902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62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9050" y="19051"/>
            <a:ext cx="12192000" cy="6857999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143000" y="2293888"/>
            <a:ext cx="106489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7200" b="1" kern="0" spc="-15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Calibri"/>
              </a:rPr>
              <a:t>CONTRATACIÓN VIGENCIA 2021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8162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114799" y="381000"/>
            <a:ext cx="396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kern="0" spc="-10" dirty="0" smtClean="0">
                <a:solidFill>
                  <a:srgbClr val="00AF50"/>
                </a:solidFill>
                <a:ea typeface="+mj-ea"/>
                <a:cs typeface="Calibri"/>
              </a:rPr>
              <a:t>CONTRATACIÓN 2021 </a:t>
            </a:r>
            <a:endParaRPr lang="es-CO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490716"/>
              </p:ext>
            </p:extLst>
          </p:nvPr>
        </p:nvGraphicFramePr>
        <p:xfrm>
          <a:off x="152400" y="2209800"/>
          <a:ext cx="11658601" cy="3759543"/>
        </p:xfrm>
        <a:graphic>
          <a:graphicData uri="http://schemas.openxmlformats.org/drawingml/2006/table">
            <a:tbl>
              <a:tblPr/>
              <a:tblGrid>
                <a:gridCol w="3974536">
                  <a:extLst>
                    <a:ext uri="{9D8B030D-6E8A-4147-A177-3AD203B41FA5}">
                      <a16:colId xmlns:a16="http://schemas.microsoft.com/office/drawing/2014/main" val="2558988933"/>
                    </a:ext>
                  </a:extLst>
                </a:gridCol>
                <a:gridCol w="2649676">
                  <a:extLst>
                    <a:ext uri="{9D8B030D-6E8A-4147-A177-3AD203B41FA5}">
                      <a16:colId xmlns:a16="http://schemas.microsoft.com/office/drawing/2014/main" val="243127812"/>
                    </a:ext>
                  </a:extLst>
                </a:gridCol>
                <a:gridCol w="5034389">
                  <a:extLst>
                    <a:ext uri="{9D8B030D-6E8A-4147-A177-3AD203B41FA5}">
                      <a16:colId xmlns:a16="http://schemas.microsoft.com/office/drawing/2014/main" val="2067888407"/>
                    </a:ext>
                  </a:extLst>
                </a:gridCol>
              </a:tblGrid>
              <a:tr h="63534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 DE CONTRATO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 DE</a:t>
                      </a:r>
                      <a:r>
                        <a:rPr lang="es-CO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CONTRATOS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32255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OPS</a:t>
                      </a:r>
                      <a:endParaRPr lang="es-CO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$731.004.000,00</a:t>
                      </a:r>
                      <a:endParaRPr lang="es-CO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356550"/>
                  </a:ext>
                </a:extLst>
              </a:tr>
              <a:tr h="570569">
                <a:tc>
                  <a:txBody>
                    <a:bodyPr/>
                    <a:lstStyle/>
                    <a:p>
                      <a:pPr algn="ctr" fontAlgn="ctr"/>
                      <a:r>
                        <a:rPr lang="es-ES" b="0" dirty="0" smtClean="0"/>
                        <a:t>MINIMA CUANTÍA</a:t>
                      </a:r>
                      <a:endParaRPr lang="es-CO" b="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$251.840.349,00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100549"/>
                  </a:ext>
                </a:extLst>
              </a:tr>
              <a:tr h="648631">
                <a:tc>
                  <a:txBody>
                    <a:bodyPr/>
                    <a:lstStyle/>
                    <a:p>
                      <a:pPr algn="ctr" fontAlgn="ctr"/>
                      <a:r>
                        <a:rPr lang="es-ES" b="0" dirty="0" smtClean="0"/>
                        <a:t>LICITACIÓN PÚBLICA</a:t>
                      </a:r>
                      <a:endParaRPr lang="es-CO" b="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$1.833.327.290,00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83533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es-ES" b="0" dirty="0" smtClean="0"/>
                        <a:t>SELECCIÓN ABREVIADA</a:t>
                      </a:r>
                      <a:endParaRPr lang="es-CO" b="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$3.426.915.113,00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8909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es-ES" b="1" dirty="0" smtClean="0"/>
                        <a:t>TOTAL:</a:t>
                      </a:r>
                      <a:endParaRPr lang="es-CO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$6.243.086.752,00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4902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6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9050" y="19051"/>
            <a:ext cx="12192000" cy="6857999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143000" y="2293888"/>
            <a:ext cx="106489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7200" b="1" kern="0" spc="-15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Calibri"/>
              </a:rPr>
              <a:t>CONTRATACIÓN VIGENCIA 2022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1306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114799" y="381000"/>
            <a:ext cx="396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kern="0" spc="-10" dirty="0" smtClean="0">
                <a:solidFill>
                  <a:srgbClr val="00AF50"/>
                </a:solidFill>
                <a:ea typeface="+mj-ea"/>
                <a:cs typeface="Calibri"/>
              </a:rPr>
              <a:t>CONTRATACIÓN 2022 </a:t>
            </a:r>
            <a:endParaRPr lang="es-CO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949807"/>
              </p:ext>
            </p:extLst>
          </p:nvPr>
        </p:nvGraphicFramePr>
        <p:xfrm>
          <a:off x="152400" y="2209800"/>
          <a:ext cx="11658601" cy="3759543"/>
        </p:xfrm>
        <a:graphic>
          <a:graphicData uri="http://schemas.openxmlformats.org/drawingml/2006/table">
            <a:tbl>
              <a:tblPr/>
              <a:tblGrid>
                <a:gridCol w="3974536">
                  <a:extLst>
                    <a:ext uri="{9D8B030D-6E8A-4147-A177-3AD203B41FA5}">
                      <a16:colId xmlns:a16="http://schemas.microsoft.com/office/drawing/2014/main" val="2558988933"/>
                    </a:ext>
                  </a:extLst>
                </a:gridCol>
                <a:gridCol w="2649676">
                  <a:extLst>
                    <a:ext uri="{9D8B030D-6E8A-4147-A177-3AD203B41FA5}">
                      <a16:colId xmlns:a16="http://schemas.microsoft.com/office/drawing/2014/main" val="243127812"/>
                    </a:ext>
                  </a:extLst>
                </a:gridCol>
                <a:gridCol w="5034389">
                  <a:extLst>
                    <a:ext uri="{9D8B030D-6E8A-4147-A177-3AD203B41FA5}">
                      <a16:colId xmlns:a16="http://schemas.microsoft.com/office/drawing/2014/main" val="2067888407"/>
                    </a:ext>
                  </a:extLst>
                </a:gridCol>
              </a:tblGrid>
              <a:tr h="63534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 DE CONTRATO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 DE</a:t>
                      </a:r>
                      <a:r>
                        <a:rPr lang="es-CO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CONTRATOS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32255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OPS</a:t>
                      </a:r>
                      <a:endParaRPr lang="es-CO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$759.733.333,00</a:t>
                      </a:r>
                      <a:endParaRPr lang="es-CO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356550"/>
                  </a:ext>
                </a:extLst>
              </a:tr>
              <a:tr h="570569">
                <a:tc>
                  <a:txBody>
                    <a:bodyPr/>
                    <a:lstStyle/>
                    <a:p>
                      <a:pPr algn="ctr" fontAlgn="ctr"/>
                      <a:r>
                        <a:rPr lang="es-ES" b="0" dirty="0" smtClean="0"/>
                        <a:t>MINIMA CUANTÍA</a:t>
                      </a:r>
                      <a:endParaRPr lang="es-CO" b="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100549"/>
                  </a:ext>
                </a:extLst>
              </a:tr>
              <a:tr h="648631">
                <a:tc>
                  <a:txBody>
                    <a:bodyPr/>
                    <a:lstStyle/>
                    <a:p>
                      <a:pPr algn="ctr" fontAlgn="ctr"/>
                      <a:r>
                        <a:rPr lang="es-ES" b="0" dirty="0" smtClean="0"/>
                        <a:t>CONVENIOS </a:t>
                      </a:r>
                      <a:endParaRPr lang="es-CO" b="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$2.554.038.427,86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83533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es-ES" b="0" dirty="0" smtClean="0"/>
                        <a:t>SELECCIÓN ABREVIADA</a:t>
                      </a:r>
                      <a:endParaRPr lang="es-CO" b="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$5.233.776.774,35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8909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es-ES" b="1" dirty="0" smtClean="0"/>
                        <a:t>TOTAL:</a:t>
                      </a:r>
                      <a:endParaRPr lang="es-CO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$8.547.548.535,21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4902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65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7823BE77-1172-4E67-899F-C3A580FC8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5400"/>
            <a:ext cx="9615677" cy="3693319"/>
          </a:xfrm>
        </p:spPr>
        <p:txBody>
          <a:bodyPr/>
          <a:lstStyle/>
          <a:p>
            <a:pPr algn="ctr"/>
            <a:r>
              <a:rPr lang="es-ES" dirty="0"/>
              <a:t>AVANCE PLAN DE DESARROLLO LOCAL</a:t>
            </a:r>
            <a:br>
              <a:rPr lang="es-ES" dirty="0"/>
            </a:br>
            <a:r>
              <a:rPr lang="es-ES" dirty="0"/>
              <a:t>SALVEMOS A LA LOCALIDAD INDUSTRIAL Y DE LA BAHIA</a:t>
            </a:r>
            <a:br>
              <a:rPr lang="es-ES" dirty="0"/>
            </a:br>
            <a:r>
              <a:rPr lang="es-ES" i="1" dirty="0">
                <a:latin typeface="Script MT Bold" panose="03040602040607080904" pitchFamily="66" charset="0"/>
              </a:rPr>
              <a:t>¡Juntos Podemos!</a:t>
            </a:r>
            <a:endParaRPr lang="es-CO" i="1" dirty="0"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34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r="1551"/>
          <a:stretch/>
        </p:blipFill>
        <p:spPr>
          <a:xfrm>
            <a:off x="2819400" y="1600201"/>
            <a:ext cx="6248400" cy="450006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38554" y="508674"/>
            <a:ext cx="10714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kern="0" spc="-10" dirty="0">
                <a:solidFill>
                  <a:srgbClr val="00AF50"/>
                </a:solidFill>
                <a:cs typeface="Calibri"/>
              </a:rPr>
              <a:t>¿SABES CUÁLES SON LOS BARRIOS QUE CONFORMAN TU LOCALIDAD?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88378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7221" y="434953"/>
            <a:ext cx="4337558" cy="504748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37736943"/>
              </p:ext>
            </p:extLst>
          </p:nvPr>
        </p:nvGraphicFramePr>
        <p:xfrm>
          <a:off x="1447800" y="1425477"/>
          <a:ext cx="7696200" cy="4651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7981406" y="1781952"/>
            <a:ext cx="80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 smtClean="0">
                <a:solidFill>
                  <a:prstClr val="black"/>
                </a:solidFill>
                <a:latin typeface="Calibri"/>
              </a:rPr>
              <a:t>70</a:t>
            </a:r>
            <a:r>
              <a:rPr kumimoji="0" lang="es-C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981406" y="2794101"/>
            <a:ext cx="80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 smtClean="0">
                <a:solidFill>
                  <a:prstClr val="black"/>
                </a:solidFill>
                <a:latin typeface="Calibri"/>
              </a:rPr>
              <a:t>61</a:t>
            </a:r>
            <a:r>
              <a:rPr kumimoji="0" lang="es-C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002790" y="3729261"/>
            <a:ext cx="80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 smtClean="0">
                <a:solidFill>
                  <a:prstClr val="black"/>
                </a:solidFill>
                <a:latin typeface="Calibri"/>
              </a:rPr>
              <a:t>73</a:t>
            </a:r>
            <a:r>
              <a:rPr kumimoji="0" lang="es-C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016633" y="4664421"/>
            <a:ext cx="80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44%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8016633" y="5599581"/>
            <a:ext cx="80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 smtClean="0">
                <a:solidFill>
                  <a:prstClr val="black"/>
                </a:solidFill>
                <a:latin typeface="Calibri"/>
              </a:rPr>
              <a:t>65</a:t>
            </a:r>
            <a:r>
              <a:rPr kumimoji="0" lang="es-C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26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953103" y="1837154"/>
            <a:ext cx="80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981406" y="2901778"/>
            <a:ext cx="80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016041" y="3806250"/>
            <a:ext cx="80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016042" y="4772098"/>
            <a:ext cx="80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8016633" y="5707258"/>
            <a:ext cx="80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Imagen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881" y="1853324"/>
            <a:ext cx="7610237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250281" y="414425"/>
            <a:ext cx="969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kern="0" spc="-10" dirty="0" smtClean="0">
                <a:solidFill>
                  <a:srgbClr val="00AF50"/>
                </a:solidFill>
                <a:cs typeface="Calibri"/>
              </a:rPr>
              <a:t>AVANCE POR AÑOS SEGÚN LA META DEL PLAN DE DESARROLLO</a:t>
            </a:r>
            <a:r>
              <a:rPr lang="es-ES" b="1" kern="0" spc="-10" dirty="0" smtClean="0">
                <a:solidFill>
                  <a:srgbClr val="00AF50"/>
                </a:solidFill>
                <a:cs typeface="Calibri"/>
              </a:rPr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3417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953103" y="1837154"/>
            <a:ext cx="80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981406" y="2901778"/>
            <a:ext cx="80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016041" y="3806250"/>
            <a:ext cx="80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016042" y="4772098"/>
            <a:ext cx="80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8016633" y="5707258"/>
            <a:ext cx="80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50281" y="414425"/>
            <a:ext cx="969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kern="0" spc="-10" dirty="0" smtClean="0">
                <a:solidFill>
                  <a:srgbClr val="00AF50"/>
                </a:solidFill>
                <a:cs typeface="Calibri"/>
              </a:rPr>
              <a:t>AVANCE POR AÑOS SEGÚN LA META DEL PLAN DE DESARROLLO</a:t>
            </a:r>
            <a:r>
              <a:rPr lang="es-ES" b="1" kern="0" spc="-10" dirty="0" smtClean="0">
                <a:solidFill>
                  <a:srgbClr val="00AF50"/>
                </a:solidFill>
                <a:cs typeface="Calibri"/>
              </a:rPr>
              <a:t> </a:t>
            </a:r>
            <a:endParaRPr lang="es-CO" dirty="0"/>
          </a:p>
        </p:txBody>
      </p:sp>
      <p:pic>
        <p:nvPicPr>
          <p:cNvPr id="13" name="Imagen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97551"/>
            <a:ext cx="7011257" cy="421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96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953103" y="1837154"/>
            <a:ext cx="80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981406" y="2901778"/>
            <a:ext cx="80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016041" y="3806250"/>
            <a:ext cx="80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016042" y="4772098"/>
            <a:ext cx="80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8016633" y="5707258"/>
            <a:ext cx="80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50281" y="414425"/>
            <a:ext cx="969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kern="0" spc="-10" dirty="0" smtClean="0">
                <a:solidFill>
                  <a:srgbClr val="00AF50"/>
                </a:solidFill>
                <a:cs typeface="Calibri"/>
              </a:rPr>
              <a:t>AVANCE POR AÑOS SEGÚN LA META DEL PLAN DE DESARROLLO</a:t>
            </a:r>
            <a:r>
              <a:rPr lang="es-ES" b="1" kern="0" spc="-10" dirty="0" smtClean="0">
                <a:solidFill>
                  <a:srgbClr val="00AF50"/>
                </a:solidFill>
                <a:cs typeface="Calibri"/>
              </a:rPr>
              <a:t> </a:t>
            </a:r>
            <a:endParaRPr lang="es-CO" dirty="0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299602"/>
              </p:ext>
            </p:extLst>
          </p:nvPr>
        </p:nvGraphicFramePr>
        <p:xfrm>
          <a:off x="2702718" y="1901567"/>
          <a:ext cx="6786562" cy="3958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71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953103" y="1837154"/>
            <a:ext cx="80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981406" y="2901778"/>
            <a:ext cx="80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016041" y="3806250"/>
            <a:ext cx="80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016042" y="4772098"/>
            <a:ext cx="80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8016633" y="5707258"/>
            <a:ext cx="80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50281" y="414425"/>
            <a:ext cx="969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kern="0" spc="-10" dirty="0" smtClean="0">
                <a:solidFill>
                  <a:srgbClr val="00AF50"/>
                </a:solidFill>
                <a:cs typeface="Calibri"/>
              </a:rPr>
              <a:t>AVANCE POR AÑOS SEGÚN LA META DEL PLAN DE DESARROLLO</a:t>
            </a:r>
            <a:r>
              <a:rPr lang="es-ES" b="1" kern="0" spc="-10" dirty="0" smtClean="0">
                <a:solidFill>
                  <a:srgbClr val="00AF50"/>
                </a:solidFill>
                <a:cs typeface="Calibri"/>
              </a:rPr>
              <a:t> </a:t>
            </a:r>
            <a:endParaRPr lang="es-CO" dirty="0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3870693"/>
              </p:ext>
            </p:extLst>
          </p:nvPr>
        </p:nvGraphicFramePr>
        <p:xfrm>
          <a:off x="2671761" y="2035716"/>
          <a:ext cx="6848475" cy="3900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247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953103" y="1837154"/>
            <a:ext cx="80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981406" y="2901778"/>
            <a:ext cx="80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016041" y="3806250"/>
            <a:ext cx="80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016042" y="4772098"/>
            <a:ext cx="80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8016633" y="5707258"/>
            <a:ext cx="80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50281" y="414425"/>
            <a:ext cx="969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kern="0" spc="-10" dirty="0" smtClean="0">
                <a:solidFill>
                  <a:srgbClr val="00AF50"/>
                </a:solidFill>
                <a:cs typeface="Calibri"/>
              </a:rPr>
              <a:t>AVANCE POR AÑOS SEGÚN LA META DEL PLAN DE DESARROLLO</a:t>
            </a:r>
            <a:r>
              <a:rPr lang="es-ES" b="1" kern="0" spc="-10" dirty="0" smtClean="0">
                <a:solidFill>
                  <a:srgbClr val="00AF50"/>
                </a:solidFill>
                <a:cs typeface="Calibri"/>
              </a:rPr>
              <a:t> </a:t>
            </a:r>
            <a:endParaRPr lang="es-CO" dirty="0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2463942"/>
              </p:ext>
            </p:extLst>
          </p:nvPr>
        </p:nvGraphicFramePr>
        <p:xfrm>
          <a:off x="2859880" y="1806809"/>
          <a:ext cx="6472237" cy="4090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948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9050" y="19051"/>
            <a:ext cx="12192000" cy="6857999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066800" y="2847885"/>
            <a:ext cx="10648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7200" b="1" kern="0" spc="-15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Calibri"/>
              </a:rPr>
              <a:t>EJECUCIÓN PRESUPUESTAL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8211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8327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9050" y="19051"/>
            <a:ext cx="12192000" cy="6857999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447800" y="2847885"/>
            <a:ext cx="9677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7200" b="1" kern="0" spc="-15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Calibri"/>
              </a:rPr>
              <a:t>CALLES A PAVIMENTAR</a:t>
            </a:r>
            <a:r>
              <a:rPr lang="es-ES" sz="4800" b="1" kern="0" spc="-15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Calibri"/>
              </a:rPr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9341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0390" y="457200"/>
            <a:ext cx="7798817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3200" spc="-10" dirty="0" smtClean="0">
                <a:solidFill>
                  <a:srgbClr val="00AF50"/>
                </a:solidFill>
              </a:rPr>
              <a:t>CALLES A PAVIMENTAR VIGENCIA 2023</a:t>
            </a:r>
            <a:endParaRPr sz="3400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098069"/>
              </p:ext>
            </p:extLst>
          </p:nvPr>
        </p:nvGraphicFramePr>
        <p:xfrm>
          <a:off x="304800" y="1676400"/>
          <a:ext cx="11429999" cy="4996035"/>
        </p:xfrm>
        <a:graphic>
          <a:graphicData uri="http://schemas.openxmlformats.org/drawingml/2006/table">
            <a:tbl>
              <a:tblPr/>
              <a:tblGrid>
                <a:gridCol w="920991">
                  <a:extLst>
                    <a:ext uri="{9D8B030D-6E8A-4147-A177-3AD203B41FA5}">
                      <a16:colId xmlns:a16="http://schemas.microsoft.com/office/drawing/2014/main" val="248949320"/>
                    </a:ext>
                  </a:extLst>
                </a:gridCol>
                <a:gridCol w="6158727">
                  <a:extLst>
                    <a:ext uri="{9D8B030D-6E8A-4147-A177-3AD203B41FA5}">
                      <a16:colId xmlns:a16="http://schemas.microsoft.com/office/drawing/2014/main" val="1076164194"/>
                    </a:ext>
                  </a:extLst>
                </a:gridCol>
                <a:gridCol w="4350281">
                  <a:extLst>
                    <a:ext uri="{9D8B030D-6E8A-4147-A177-3AD203B41FA5}">
                      <a16:colId xmlns:a16="http://schemas.microsoft.com/office/drawing/2014/main" val="860099247"/>
                    </a:ext>
                  </a:extLst>
                </a:gridCol>
              </a:tblGrid>
              <a:tr h="66621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Descripción de calle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</a:t>
                      </a:r>
                      <a:r>
                        <a:rPr lang="es-CO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218087"/>
                  </a:ext>
                </a:extLst>
              </a:tr>
              <a:tr h="772868">
                <a:tc>
                  <a:txBody>
                    <a:bodyPr/>
                    <a:lstStyle/>
                    <a:p>
                      <a:pPr algn="ctr" fontAlgn="ctr"/>
                      <a:r>
                        <a:rPr lang="es-ES" b="1" dirty="0" smtClean="0"/>
                        <a:t>1</a:t>
                      </a:r>
                      <a:endParaRPr lang="es-CO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OBRA: CONST. PAVIM.</a:t>
                      </a:r>
                      <a:r>
                        <a:rPr lang="es-E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CONCRETO RIGIDO EN CRA 69B ENTRE CALLES 3C Y CALLE BOLSILLO, BARRIO LA VICTORIA, SECTOR SIMON BOLÍVAR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</a:t>
                      </a:r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231,913,331.46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8994320"/>
                  </a:ext>
                </a:extLst>
              </a:tr>
              <a:tr h="772868">
                <a:tc>
                  <a:txBody>
                    <a:bodyPr/>
                    <a:lstStyle/>
                    <a:p>
                      <a:pPr algn="ctr" fontAlgn="ctr"/>
                      <a:r>
                        <a:rPr lang="es-ES" b="1" dirty="0" smtClean="0"/>
                        <a:t>2</a:t>
                      </a:r>
                      <a:endParaRPr lang="es-CO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OBRA: CONST. PAVIM.</a:t>
                      </a:r>
                      <a:r>
                        <a:rPr lang="es-E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RIGIDO DE LA CALLE LOS ALMENDROS URB VILLA RUBIA SECTOR LOS ALCAZARES CARRERA 80B BARRIO LA CONSOLATA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</a:t>
                      </a:r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196,890,120.92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269445"/>
                  </a:ext>
                </a:extLst>
              </a:tr>
              <a:tr h="666213">
                <a:tc>
                  <a:txBody>
                    <a:bodyPr/>
                    <a:lstStyle/>
                    <a:p>
                      <a:pPr algn="ctr" fontAlgn="ctr"/>
                      <a:r>
                        <a:rPr lang="es-ES" b="1" dirty="0" smtClean="0"/>
                        <a:t>3</a:t>
                      </a:r>
                      <a:endParaRPr lang="es-CO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OBRA: CONST. PAVIM.</a:t>
                      </a:r>
                      <a:r>
                        <a:rPr lang="es-E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RIGIDO DE LA CALLE 13 ENTRE CARRERAS 67 Y 68 BARRIO SAN PEDRO MARTIR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</a:t>
                      </a:r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148,200,142.59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8906"/>
                  </a:ext>
                </a:extLst>
              </a:tr>
              <a:tr h="666213">
                <a:tc>
                  <a:txBody>
                    <a:bodyPr/>
                    <a:lstStyle/>
                    <a:p>
                      <a:pPr algn="ctr" fontAlgn="ctr"/>
                      <a:r>
                        <a:rPr lang="es-ES" b="1" dirty="0" smtClean="0"/>
                        <a:t>4</a:t>
                      </a:r>
                      <a:endParaRPr lang="es-CO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OBRA: CONST. PAVIM.</a:t>
                      </a:r>
                      <a:r>
                        <a:rPr lang="es-E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RIGIDO DE LA CALLE ENTRE MANZANASB Y C URBANIZACIÓN VILLA NATALIA – BARRIO LA PROVIDENCIA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 203,277,026.74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480192"/>
                  </a:ext>
                </a:extLst>
              </a:tr>
              <a:tr h="666213">
                <a:tc>
                  <a:txBody>
                    <a:bodyPr/>
                    <a:lstStyle/>
                    <a:p>
                      <a:pPr algn="ctr" fontAlgn="ctr"/>
                      <a:r>
                        <a:rPr lang="es-ES" b="1" dirty="0" smtClean="0"/>
                        <a:t>5</a:t>
                      </a:r>
                      <a:endParaRPr lang="es-CO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OBRA: CONST. PAVIM.</a:t>
                      </a:r>
                      <a:r>
                        <a:rPr lang="es-E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CONCRETO RIGIDO CRA 22 ENTRE CALLES 15-12 CORREGIMIENTO DE PASACABALLOS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 180,242,324.57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702266"/>
                  </a:ext>
                </a:extLst>
              </a:tr>
              <a:tr h="666213">
                <a:tc>
                  <a:txBody>
                    <a:bodyPr/>
                    <a:lstStyle/>
                    <a:p>
                      <a:pPr algn="l" fontAlgn="ctr"/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PROYECTO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 960,522,946.28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0425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38554" y="557723"/>
            <a:ext cx="10714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kern="0" spc="-10" dirty="0">
                <a:solidFill>
                  <a:srgbClr val="00AF50"/>
                </a:solidFill>
                <a:cs typeface="Calibri"/>
              </a:rPr>
              <a:t>¿SABES CUÁLES SON LOS BARRIOS QUE CONFORMAN TU LOCALIDAD?</a:t>
            </a:r>
            <a:endParaRPr lang="es-CO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034" y="1638666"/>
            <a:ext cx="6262966" cy="444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5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115824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3200" spc="-10" dirty="0" smtClean="0">
                <a:solidFill>
                  <a:srgbClr val="00AF50"/>
                </a:solidFill>
              </a:rPr>
              <a:t>RECORRIDO E INICIO DE OBRAS DE PAVIMENTACIÓN DE CALLES </a:t>
            </a:r>
            <a:endParaRPr sz="3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b="2882"/>
          <a:stretch/>
        </p:blipFill>
        <p:spPr>
          <a:xfrm>
            <a:off x="3357169" y="1600200"/>
            <a:ext cx="5630061" cy="513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9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115824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3200" spc="-10" dirty="0" smtClean="0">
                <a:solidFill>
                  <a:srgbClr val="00AF50"/>
                </a:solidFill>
              </a:rPr>
              <a:t>RECORRIDO E INICIO DE OBRAS DE PAVIMENTACIÓN DE CALLES </a:t>
            </a:r>
            <a:endParaRPr sz="3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7" b="26668"/>
          <a:stretch/>
        </p:blipFill>
        <p:spPr>
          <a:xfrm>
            <a:off x="533400" y="2105251"/>
            <a:ext cx="3857625" cy="407715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05252"/>
            <a:ext cx="7248274" cy="407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6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115824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3200" spc="-10" dirty="0" smtClean="0">
                <a:solidFill>
                  <a:srgbClr val="00AF50"/>
                </a:solidFill>
              </a:rPr>
              <a:t>RECORRIDO E INICIO DE OBRAS DE PAVIMENTACIÓN DE CALLES </a:t>
            </a:r>
            <a:endParaRPr sz="3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00200"/>
            <a:ext cx="3714921" cy="495322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600200"/>
            <a:ext cx="3714920" cy="495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9050" y="19051"/>
            <a:ext cx="12192000" cy="6857999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971800" y="2847885"/>
            <a:ext cx="723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7200" b="1" kern="0" spc="-15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Calibri"/>
              </a:rPr>
              <a:t>RESTITUCIONES</a:t>
            </a:r>
            <a:r>
              <a:rPr lang="es-ES" sz="4800" b="1" kern="0" spc="-15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Calibri"/>
              </a:rPr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8695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110490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3200" spc="-10" dirty="0">
                <a:solidFill>
                  <a:srgbClr val="00AF50"/>
                </a:solidFill>
              </a:rPr>
              <a:t>RESTITUCIÓN DE LOTE DE LA SOCIEDAD DE ACTIVOS ESPECIALES </a:t>
            </a:r>
            <a:endParaRPr sz="3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59" y="1981200"/>
            <a:ext cx="5867400" cy="44005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109" y="1981200"/>
            <a:ext cx="58674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4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04800"/>
            <a:ext cx="1021080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3200" spc="-10" dirty="0" smtClean="0">
                <a:solidFill>
                  <a:srgbClr val="00AF50"/>
                </a:solidFill>
              </a:rPr>
              <a:t>RESTITUCION DE INMUEBLE ARRENDADO – ASOCIACIÓN COSTEÑA DE POLICIAS RETIRADOS (ACOPOR) </a:t>
            </a:r>
            <a:endParaRPr sz="3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4" b="6944"/>
          <a:stretch/>
        </p:blipFill>
        <p:spPr>
          <a:xfrm>
            <a:off x="1520371" y="2610046"/>
            <a:ext cx="4343400" cy="39734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08"/>
          <a:stretch/>
        </p:blipFill>
        <p:spPr>
          <a:xfrm>
            <a:off x="5965371" y="2595532"/>
            <a:ext cx="4495800" cy="397192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33400" y="1600200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Esta diligencia se realizó en cumplimiento de una orden judicial emitida por el Juzgado Noveno Administrativo de Cartagena. Este proceso administrativo tuvo una duración de </a:t>
            </a:r>
            <a:r>
              <a:rPr lang="es-ES" sz="2000" dirty="0"/>
              <a:t>5</a:t>
            </a:r>
            <a:r>
              <a:rPr lang="es-ES" sz="2000" dirty="0" smtClean="0"/>
              <a:t> años.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338180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600" y="457200"/>
            <a:ext cx="7798817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3200" spc="-10" dirty="0" smtClean="0">
                <a:solidFill>
                  <a:srgbClr val="00AF50"/>
                </a:solidFill>
              </a:rPr>
              <a:t>RESTITUCIÓN DE CERROS DE ALBORNOZ </a:t>
            </a:r>
            <a:endParaRPr sz="3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8" y="1905000"/>
            <a:ext cx="5867400" cy="44005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05000"/>
            <a:ext cx="58674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6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0" y="457200"/>
            <a:ext cx="7798817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3200" spc="-10" dirty="0" smtClean="0">
                <a:solidFill>
                  <a:srgbClr val="00AF50"/>
                </a:solidFill>
              </a:rPr>
              <a:t>RESTITUCIÓN ECOPETROL</a:t>
            </a:r>
            <a:endParaRPr sz="3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8" y="1905000"/>
            <a:ext cx="5867400" cy="44005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013" y="1905000"/>
            <a:ext cx="5689773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4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400" y="457200"/>
            <a:ext cx="7798817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3200" spc="-10" dirty="0" smtClean="0">
                <a:solidFill>
                  <a:srgbClr val="00AF50"/>
                </a:solidFill>
              </a:rPr>
              <a:t>RESTITUCIÓN DEL ESPACIO PÚBLICO</a:t>
            </a:r>
            <a:endParaRPr sz="3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608" y="2209800"/>
            <a:ext cx="6248400" cy="35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9050" y="19051"/>
            <a:ext cx="12192000" cy="6857999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762000" y="2847885"/>
            <a:ext cx="1120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7200" b="1" kern="0" spc="-15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Calibri"/>
              </a:rPr>
              <a:t>DESPACHOS COMISORIOS </a:t>
            </a:r>
            <a:r>
              <a:rPr lang="es-ES" sz="4800" b="1" kern="0" spc="-15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Calibri"/>
              </a:rPr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7393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791" y="1644146"/>
            <a:ext cx="6176009" cy="438511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95300" y="457200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kern="0" spc="-10" dirty="0" smtClean="0">
                <a:solidFill>
                  <a:srgbClr val="00AF50"/>
                </a:solidFill>
                <a:cs typeface="Calibri"/>
              </a:rPr>
              <a:t>¿SABES CUÁLES SON LOS BARRIOS QUE CONFORMAN TU LOCALIDAD?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64780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5950" y="533400"/>
            <a:ext cx="7798817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3200" spc="-10" dirty="0" smtClean="0">
                <a:solidFill>
                  <a:srgbClr val="00AF50"/>
                </a:solidFill>
              </a:rPr>
              <a:t>DESPACHOS COMISORIOS</a:t>
            </a:r>
            <a:endParaRPr sz="3400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7493DA75-1FBF-9687-F3F1-4186F4CF1B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7218144"/>
              </p:ext>
            </p:extLst>
          </p:nvPr>
        </p:nvGraphicFramePr>
        <p:xfrm>
          <a:off x="1905000" y="143933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939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9050" y="19051"/>
            <a:ext cx="12192000" cy="6857999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762000" y="2847885"/>
            <a:ext cx="1120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7200" b="1" kern="0" spc="-15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Calibri"/>
              </a:rPr>
              <a:t>CERTIFICADOS DE VECINDAD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4549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304800"/>
            <a:ext cx="1158240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3200" spc="-10" dirty="0" smtClean="0">
                <a:solidFill>
                  <a:srgbClr val="00AF50"/>
                </a:solidFill>
              </a:rPr>
              <a:t>MESA DE TRABAJO CON VICEMINISTRO DE RELACIONES LABORALES Y JAC DE LA UGC 11 </a:t>
            </a:r>
            <a:endParaRPr sz="3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21064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3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115824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3200" spc="-10" dirty="0" smtClean="0">
                <a:solidFill>
                  <a:srgbClr val="00AF50"/>
                </a:solidFill>
              </a:rPr>
              <a:t>CERTIFICADOS DE VECINDAD </a:t>
            </a:r>
            <a:endParaRPr sz="3400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7493DA75-1FBF-9687-F3F1-4186F4CF1B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9036830"/>
              </p:ext>
            </p:extLst>
          </p:nvPr>
        </p:nvGraphicFramePr>
        <p:xfrm>
          <a:off x="2108200" y="143933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64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9050" y="19051"/>
            <a:ext cx="12192000" cy="6857999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09550" y="2847885"/>
            <a:ext cx="11982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7200" b="1" kern="0" spc="-15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Calibri"/>
              </a:rPr>
              <a:t>ATENCIÓN A LA COMUNIDAD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8833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115824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3200" spc="-10" dirty="0" smtClean="0">
                <a:solidFill>
                  <a:srgbClr val="00AF50"/>
                </a:solidFill>
              </a:rPr>
              <a:t>ACOMPAÑAMIENTO EN ATENCIÓN DE EMERGENCIA </a:t>
            </a:r>
            <a:endParaRPr sz="3400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7493DA75-1FBF-9687-F3F1-4186F4CF1B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6891497"/>
              </p:ext>
            </p:extLst>
          </p:nvPr>
        </p:nvGraphicFramePr>
        <p:xfrm>
          <a:off x="2108200" y="143933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34066"/>
            <a:ext cx="6705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7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115824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3200" spc="-10" dirty="0" smtClean="0">
                <a:solidFill>
                  <a:srgbClr val="00AF50"/>
                </a:solidFill>
              </a:rPr>
              <a:t>VISITA A CENTRO DE VIDA BARRIO TERNERA </a:t>
            </a:r>
            <a:endParaRPr sz="3400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7493DA75-1FBF-9687-F3F1-4186F4CF1B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1916846"/>
              </p:ext>
            </p:extLst>
          </p:nvPr>
        </p:nvGraphicFramePr>
        <p:xfrm>
          <a:off x="2108200" y="2743200"/>
          <a:ext cx="6426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5000"/>
            <a:ext cx="5905767" cy="44293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129" y="1914524"/>
            <a:ext cx="5689867" cy="44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3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115824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3200" spc="-10" dirty="0" smtClean="0">
                <a:solidFill>
                  <a:srgbClr val="00AF50"/>
                </a:solidFill>
              </a:rPr>
              <a:t>LLAMADO DE ATENCIÓN A EMPRESA RECOLECTORA DE BASURA </a:t>
            </a:r>
            <a:endParaRPr sz="3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8" b="34007"/>
          <a:stretch/>
        </p:blipFill>
        <p:spPr>
          <a:xfrm>
            <a:off x="3543300" y="1524000"/>
            <a:ext cx="5257800" cy="515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2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115824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3200" spc="-10" dirty="0" smtClean="0">
                <a:solidFill>
                  <a:srgbClr val="00AF50"/>
                </a:solidFill>
              </a:rPr>
              <a:t>EQUIPO DE TRABAJO </a:t>
            </a:r>
            <a:endParaRPr sz="3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30"/>
          <a:stretch/>
        </p:blipFill>
        <p:spPr>
          <a:xfrm>
            <a:off x="2362200" y="2133600"/>
            <a:ext cx="7620000" cy="404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0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92783" y="1920366"/>
            <a:ext cx="783844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008537" y="2824757"/>
            <a:ext cx="41749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7200" b="1" noProof="0" dirty="0" smtClean="0">
                <a:solidFill>
                  <a:srgbClr val="00B050"/>
                </a:solidFill>
                <a:latin typeface="Calibri"/>
              </a:rPr>
              <a:t>¡</a:t>
            </a:r>
            <a:r>
              <a:rPr kumimoji="0" lang="es-CO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GRACIAS!</a:t>
            </a:r>
          </a:p>
        </p:txBody>
      </p:sp>
    </p:spTree>
    <p:extLst>
      <p:ext uri="{BB962C8B-B14F-4D97-AF65-F5344CB8AC3E}">
        <p14:creationId xmlns:p14="http://schemas.microsoft.com/office/powerpoint/2010/main" val="288986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5483" y="436194"/>
            <a:ext cx="3380613" cy="6937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24533" y="2048554"/>
            <a:ext cx="8121016" cy="3890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5600" algn="l"/>
              </a:tabLst>
            </a:pPr>
            <a:r>
              <a:rPr lang="es-ES" sz="3600" b="1" spc="-10" dirty="0" smtClean="0">
                <a:solidFill>
                  <a:srgbClr val="252525"/>
                </a:solidFill>
                <a:latin typeface="Calibri"/>
                <a:cs typeface="Calibri"/>
              </a:rPr>
              <a:t>FONDO DE DESARROLLO LOCAL 2023</a:t>
            </a: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5600" algn="l"/>
              </a:tabLst>
            </a:pPr>
            <a:r>
              <a:rPr sz="3600" b="1" spc="-10" dirty="0" smtClean="0">
                <a:solidFill>
                  <a:srgbClr val="252525"/>
                </a:solidFill>
                <a:latin typeface="Calibri"/>
                <a:cs typeface="Calibri"/>
              </a:rPr>
              <a:t>EJECUCIÓN</a:t>
            </a:r>
            <a:r>
              <a:rPr sz="3600" b="1" spc="-80" dirty="0" smtClean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3600" b="1" spc="-35" dirty="0" smtClean="0">
                <a:solidFill>
                  <a:srgbClr val="252525"/>
                </a:solidFill>
                <a:latin typeface="Calibri"/>
                <a:cs typeface="Calibri"/>
              </a:rPr>
              <a:t>PRESUPUESTAL</a:t>
            </a:r>
            <a:endParaRPr lang="es-ES" sz="3600" b="1" spc="-35" dirty="0" smtClean="0">
              <a:solidFill>
                <a:srgbClr val="252525"/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5600" algn="l"/>
              </a:tabLst>
            </a:pPr>
            <a:r>
              <a:rPr lang="es-ES" sz="3600" b="1" spc="-35" dirty="0" smtClean="0">
                <a:solidFill>
                  <a:srgbClr val="252525"/>
                </a:solidFill>
                <a:latin typeface="Calibri"/>
                <a:cs typeface="Calibri"/>
              </a:rPr>
              <a:t>AVANCE DEL PLAN DE DESARROLLO </a:t>
            </a:r>
            <a:endParaRPr sz="36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lang="es-ES" sz="3600" b="1" spc="-5" dirty="0" smtClean="0">
                <a:solidFill>
                  <a:srgbClr val="252525"/>
                </a:solidFill>
                <a:latin typeface="Calibri"/>
                <a:cs typeface="Calibri"/>
              </a:rPr>
              <a:t>CALLES A PAVIMENTAR</a:t>
            </a: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lang="es-ES" sz="3600" b="1" spc="-5" dirty="0" smtClean="0">
                <a:solidFill>
                  <a:srgbClr val="252525"/>
                </a:solidFill>
                <a:latin typeface="Calibri"/>
                <a:cs typeface="Calibri"/>
              </a:rPr>
              <a:t>RESTITUCIONES</a:t>
            </a: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lang="es-ES" sz="3600" b="1" spc="-5" dirty="0" smtClean="0">
                <a:solidFill>
                  <a:srgbClr val="252525"/>
                </a:solidFill>
                <a:latin typeface="Calibri"/>
                <a:cs typeface="Calibri"/>
              </a:rPr>
              <a:t>DESPACHOS COMISORIOS </a:t>
            </a: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lang="es-ES" sz="3600" b="1" spc="-5" dirty="0" smtClean="0">
                <a:solidFill>
                  <a:srgbClr val="252525"/>
                </a:solidFill>
                <a:latin typeface="Calibri"/>
                <a:cs typeface="Calibri"/>
              </a:rPr>
              <a:t>CERTIFICADOS DE VECINDAD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9050" y="19051"/>
            <a:ext cx="12192000" cy="6857999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143000" y="2293888"/>
            <a:ext cx="106489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7200" b="1" kern="0" spc="-15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Calibri"/>
              </a:rPr>
              <a:t>FONDO DE DESARROLLO LOCAL VIGENCIA 2023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1460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21766" y="1752505"/>
            <a:ext cx="11348467" cy="4198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5600" algn="l"/>
              </a:tabLst>
            </a:pPr>
            <a:endParaRPr lang="es-ES" sz="2800" b="1" spc="-5" dirty="0" smtClean="0">
              <a:solidFill>
                <a:srgbClr val="252525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5600" algn="l"/>
              </a:tabLst>
            </a:pPr>
            <a:r>
              <a:rPr lang="es-ES" sz="2800" b="1" spc="-5" dirty="0" smtClean="0">
                <a:solidFill>
                  <a:srgbClr val="252525"/>
                </a:solidFill>
                <a:latin typeface="Calibri"/>
                <a:cs typeface="Calibri"/>
              </a:rPr>
              <a:t>Fue aprobado mediante acuerdo local N° 001 de 2023 – 27 de febrero de 2023: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5600" algn="l"/>
              </a:tabLst>
            </a:pPr>
            <a:endParaRPr lang="es-ES" sz="3200" b="1" spc="-5" dirty="0">
              <a:solidFill>
                <a:srgbClr val="252525"/>
              </a:solidFill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  <a:tabLst>
                <a:tab pos="355600" algn="l"/>
              </a:tabLst>
            </a:pPr>
            <a:r>
              <a:rPr lang="es-ES" sz="2400" b="1" i="1" spc="-5" dirty="0" smtClean="0">
                <a:solidFill>
                  <a:srgbClr val="252525"/>
                </a:solidFill>
                <a:latin typeface="Calibri"/>
                <a:cs typeface="Calibri"/>
              </a:rPr>
              <a:t>“Por el cual se aprueba y de distribuye el presupuesto de ingreso y gasto de inversión del Fondo de Desarrollo Local de la Localidad Industrial y de la Bahía para la vigencia fiscal del primero (01) de enero al treinta y uno (31) de diciembre de dos mil veintitrés (2023) y se dictan otras disposiciones”</a:t>
            </a:r>
          </a:p>
          <a:p>
            <a:pPr marL="12700" algn="just">
              <a:lnSpc>
                <a:spcPct val="100000"/>
              </a:lnSpc>
              <a:spcBef>
                <a:spcPts val="5"/>
              </a:spcBef>
              <a:tabLst>
                <a:tab pos="355600" algn="l"/>
              </a:tabLst>
            </a:pPr>
            <a:endParaRPr lang="es-ES" sz="2000" b="1" i="1" spc="-5" dirty="0" smtClean="0">
              <a:solidFill>
                <a:srgbClr val="252525"/>
              </a:solidFill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  <a:tabLst>
                <a:tab pos="355600" algn="l"/>
              </a:tabLst>
            </a:pPr>
            <a:endParaRPr lang="es-ES" sz="2000" b="1" i="1" spc="-5" dirty="0">
              <a:solidFill>
                <a:srgbClr val="252525"/>
              </a:solidFill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  <a:tabLst>
                <a:tab pos="355600" algn="l"/>
              </a:tabLst>
            </a:pPr>
            <a:endParaRPr lang="es-ES" sz="2000" b="1" i="1" spc="-5" dirty="0" smtClean="0">
              <a:solidFill>
                <a:srgbClr val="252525"/>
              </a:solidFill>
              <a:latin typeface="Calibri"/>
              <a:cs typeface="Calibri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828800" y="430098"/>
            <a:ext cx="1036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kern="0" spc="-10" dirty="0" smtClean="0">
                <a:solidFill>
                  <a:srgbClr val="00AF50"/>
                </a:solidFill>
                <a:ea typeface="+mj-ea"/>
                <a:cs typeface="Calibri"/>
              </a:rPr>
              <a:t>FONDO DE DESARROLLO LOCAL VIGENCIA 2023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0494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828800" y="430098"/>
            <a:ext cx="1036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kern="0" spc="-10" dirty="0" smtClean="0">
                <a:solidFill>
                  <a:srgbClr val="00AF50"/>
                </a:solidFill>
                <a:ea typeface="+mj-ea"/>
                <a:cs typeface="Calibri"/>
              </a:rPr>
              <a:t>FONDO DE DESARROLLO LOCAL VIGENCIA 2023 </a:t>
            </a:r>
            <a:endParaRPr lang="es-CO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550696"/>
              </p:ext>
            </p:extLst>
          </p:nvPr>
        </p:nvGraphicFramePr>
        <p:xfrm>
          <a:off x="762000" y="2133600"/>
          <a:ext cx="10363201" cy="3564765"/>
        </p:xfrm>
        <a:graphic>
          <a:graphicData uri="http://schemas.openxmlformats.org/drawingml/2006/table">
            <a:tbl>
              <a:tblPr/>
              <a:tblGrid>
                <a:gridCol w="835032">
                  <a:extLst>
                    <a:ext uri="{9D8B030D-6E8A-4147-A177-3AD203B41FA5}">
                      <a16:colId xmlns:a16="http://schemas.microsoft.com/office/drawing/2014/main" val="248949320"/>
                    </a:ext>
                  </a:extLst>
                </a:gridCol>
                <a:gridCol w="5583913">
                  <a:extLst>
                    <a:ext uri="{9D8B030D-6E8A-4147-A177-3AD203B41FA5}">
                      <a16:colId xmlns:a16="http://schemas.microsoft.com/office/drawing/2014/main" val="1076164194"/>
                    </a:ext>
                  </a:extLst>
                </a:gridCol>
                <a:gridCol w="3944256">
                  <a:extLst>
                    <a:ext uri="{9D8B030D-6E8A-4147-A177-3AD203B41FA5}">
                      <a16:colId xmlns:a16="http://schemas.microsoft.com/office/drawing/2014/main" val="860099247"/>
                    </a:ext>
                  </a:extLst>
                </a:gridCol>
              </a:tblGrid>
              <a:tr h="2855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CODIGO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CONCEPTO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</a:t>
                      </a:r>
                      <a:r>
                        <a:rPr lang="es-CO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218087"/>
                  </a:ext>
                </a:extLst>
              </a:tr>
              <a:tr h="723728">
                <a:tc>
                  <a:txBody>
                    <a:bodyPr/>
                    <a:lstStyle/>
                    <a:p>
                      <a:pPr algn="ctr" fontAlgn="ctr"/>
                      <a:endParaRPr lang="es-CO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</a:t>
                      </a:r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7.000.000.000.00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8994320"/>
                  </a:ext>
                </a:extLst>
              </a:tr>
              <a:tr h="723728">
                <a:tc>
                  <a:txBody>
                    <a:bodyPr/>
                    <a:lstStyle/>
                    <a:p>
                      <a:pPr algn="ctr" fontAlgn="ctr"/>
                      <a:endParaRPr lang="es-CO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FUNCIONAMIENTO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</a:t>
                      </a:r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1.500.000.00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269445"/>
                  </a:ext>
                </a:extLst>
              </a:tr>
              <a:tr h="485246">
                <a:tc>
                  <a:txBody>
                    <a:bodyPr/>
                    <a:lstStyle/>
                    <a:p>
                      <a:pPr algn="ctr" fontAlgn="ctr"/>
                      <a:endParaRPr lang="es-CO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SEGURIDAD</a:t>
                      </a:r>
                      <a:r>
                        <a:rPr lang="es-E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SOCIAL DE LOS EDILES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</a:t>
                      </a:r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200.000.000.00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8906"/>
                  </a:ext>
                </a:extLst>
              </a:tr>
              <a:tr h="723728">
                <a:tc>
                  <a:txBody>
                    <a:bodyPr/>
                    <a:lstStyle/>
                    <a:p>
                      <a:pPr algn="ctr" fontAlgn="ctr"/>
                      <a:endParaRPr lang="es-CO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INVERSION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 5.300.000.000.00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480192"/>
                  </a:ext>
                </a:extLst>
              </a:tr>
              <a:tr h="622784">
                <a:tc>
                  <a:txBody>
                    <a:bodyPr/>
                    <a:lstStyle/>
                    <a:p>
                      <a:pPr algn="ctr" fontAlgn="ctr"/>
                      <a:endParaRPr lang="es-CO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GASTOS  DISPONIBILIDADES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 7.000.000.000.00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702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03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047999" y="469613"/>
            <a:ext cx="609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kern="0" spc="-10" dirty="0" smtClean="0">
                <a:solidFill>
                  <a:srgbClr val="00AF50"/>
                </a:solidFill>
                <a:ea typeface="+mj-ea"/>
                <a:cs typeface="Calibri"/>
              </a:rPr>
              <a:t>CONTRATACIÓN SEPTIEMBRE 2023 </a:t>
            </a:r>
            <a:endParaRPr lang="es-CO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667907"/>
              </p:ext>
            </p:extLst>
          </p:nvPr>
        </p:nvGraphicFramePr>
        <p:xfrm>
          <a:off x="152399" y="1524000"/>
          <a:ext cx="11887201" cy="4427220"/>
        </p:xfrm>
        <a:graphic>
          <a:graphicData uri="http://schemas.openxmlformats.org/drawingml/2006/table">
            <a:tbl>
              <a:tblPr/>
              <a:tblGrid>
                <a:gridCol w="1180853">
                  <a:extLst>
                    <a:ext uri="{9D8B030D-6E8A-4147-A177-3AD203B41FA5}">
                      <a16:colId xmlns:a16="http://schemas.microsoft.com/office/drawing/2014/main" val="248949320"/>
                    </a:ext>
                  </a:extLst>
                </a:gridCol>
                <a:gridCol w="787231">
                  <a:extLst>
                    <a:ext uri="{9D8B030D-6E8A-4147-A177-3AD203B41FA5}">
                      <a16:colId xmlns:a16="http://schemas.microsoft.com/office/drawing/2014/main" val="1076164194"/>
                    </a:ext>
                  </a:extLst>
                </a:gridCol>
                <a:gridCol w="1495740">
                  <a:extLst>
                    <a:ext uri="{9D8B030D-6E8A-4147-A177-3AD203B41FA5}">
                      <a16:colId xmlns:a16="http://schemas.microsoft.com/office/drawing/2014/main" val="860099247"/>
                    </a:ext>
                  </a:extLst>
                </a:gridCol>
                <a:gridCol w="7183603">
                  <a:extLst>
                    <a:ext uri="{9D8B030D-6E8A-4147-A177-3AD203B41FA5}">
                      <a16:colId xmlns:a16="http://schemas.microsoft.com/office/drawing/2014/main" val="121044202"/>
                    </a:ext>
                  </a:extLst>
                </a:gridCol>
                <a:gridCol w="1239774">
                  <a:extLst>
                    <a:ext uri="{9D8B030D-6E8A-4147-A177-3AD203B41FA5}">
                      <a16:colId xmlns:a16="http://schemas.microsoft.com/office/drawing/2014/main" val="1880667869"/>
                    </a:ext>
                  </a:extLst>
                </a:gridCol>
              </a:tblGrid>
              <a:tr h="80938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 CONTRATO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 DE INICIO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DEL CONTRATISTA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OBJETO</a:t>
                      </a:r>
                      <a:r>
                        <a:rPr lang="es-E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DEL CONTRATO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DEL CONTRATO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218087"/>
                  </a:ext>
                </a:extLst>
              </a:tr>
              <a:tr h="1068754">
                <a:tc>
                  <a:txBody>
                    <a:bodyPr/>
                    <a:lstStyle/>
                    <a:p>
                      <a:pPr algn="ctr" fontAlgn="ctr"/>
                      <a:r>
                        <a:rPr lang="es-CO" b="1" dirty="0" smtClean="0"/>
                        <a:t>COMP-ESAL-LOC-3-01-2023</a:t>
                      </a:r>
                      <a:endParaRPr lang="es-CO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29/08/2023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FUNDACION IMAGINARIO COLECTIVO CARIBE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IMPULSO PARA EJECUTAR ACCIONES QUE PERMITAN DESARROLLAR LOS PROYECTOS DE DIFUSION DE LAS MEDIDAS NECESARIAS PARA LA ADPTACION A LOS IMPACTOS GENERADOS POR EL CAMBIO CLIMATICO Y POR LOS ACTUALES NIVEL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$950.000.000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8994320"/>
                  </a:ext>
                </a:extLst>
              </a:tr>
              <a:tr h="1068754">
                <a:tc>
                  <a:txBody>
                    <a:bodyPr/>
                    <a:lstStyle/>
                    <a:p>
                      <a:pPr algn="ctr" fontAlgn="ctr"/>
                      <a:r>
                        <a:rPr lang="es-CO" b="1" dirty="0" smtClean="0"/>
                        <a:t>COMP-ESAL-LOC3-02-2023</a:t>
                      </a:r>
                      <a:endParaRPr lang="es-CO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30/8/2023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FUNDACION ENCAUSA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IMPULSO PARA EJECUTAR ACCIONES QUE PERMITAN DESARROLLAR EL PROYECTO DE FORTALECIMIENTO DE LOS PROCESOS DE FORMACION SOBRE LOS DERECHOS DE LOS NIÑOS, NIÑAS Y ADOLESCENTES EN LA LOCALIDAD INDUSTRIAL Y DE LA BAHIA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$300.000.000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269445"/>
                  </a:ext>
                </a:extLst>
              </a:tr>
              <a:tr h="1333643">
                <a:tc>
                  <a:txBody>
                    <a:bodyPr/>
                    <a:lstStyle/>
                    <a:p>
                      <a:pPr algn="ctr" fontAlgn="ctr"/>
                      <a:r>
                        <a:rPr lang="es-CO" b="1" dirty="0" smtClean="0"/>
                        <a:t>COMP-ESAL-LOC3-03-2023</a:t>
                      </a:r>
                      <a:endParaRPr lang="es-CO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27/08/2023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CORPORACION DE ATENCION DE INTEGRAL PASOS FIRMES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EJECUTAR LAS ACCIONES QUE PERMITAN DESARROLLAR EL PROYECTO FORACION PARA PROMOVER LOS DERECHOS SEXUALES Y REPRODUCTIVOS EN LA LOCALIDAD INDUSTRIAL Y DE LA BAHIA CARTAGENA DE INDIAS Y CUNPLIR LA META DE FORMAR 100 MUJERES CON HABILIDAD Y CONOCIMIENTO SOBRE EDUCACION SEXUAL Y REPRODUCTIVA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$250.000.000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38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25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1883</TotalTime>
  <Words>1214</Words>
  <Application>Microsoft Office PowerPoint</Application>
  <PresentationFormat>Panorámica</PresentationFormat>
  <Paragraphs>228</Paragraphs>
  <Slides>49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49</vt:i4>
      </vt:variant>
    </vt:vector>
  </HeadingPairs>
  <TitlesOfParts>
    <vt:vector size="54" baseType="lpstr">
      <vt:lpstr>Arial MT</vt:lpstr>
      <vt:lpstr>Calibri</vt:lpstr>
      <vt:lpstr>Script MT Bold</vt:lpstr>
      <vt:lpstr>Office Theme</vt:lpstr>
      <vt:lpstr>1_Office Theme</vt:lpstr>
      <vt:lpstr>RENDICIÓN DE CUENTAS ALCALDÍA LOCAL INDUSTRIAL Y DE LA BAHÍA 2020-2023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AVANCE PLAN DE DESARROLLO LOCAL SALVEMOS A LA LOCALIDAD INDUSTRIAL Y DE LA BAHIA ¡Juntos Podemos!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CALLES A PAVIMENTAR VIGENCIA 2023</vt:lpstr>
      <vt:lpstr>RECORRIDO E INICIO DE OBRAS DE PAVIMENTACIÓN DE CALLES </vt:lpstr>
      <vt:lpstr>RECORRIDO E INICIO DE OBRAS DE PAVIMENTACIÓN DE CALLES </vt:lpstr>
      <vt:lpstr>RECORRIDO E INICIO DE OBRAS DE PAVIMENTACIÓN DE CALLES </vt:lpstr>
      <vt:lpstr>Presentación de PowerPoint</vt:lpstr>
      <vt:lpstr>RESTITUCIÓN DE LOTE DE LA SOCIEDAD DE ACTIVOS ESPECIALES </vt:lpstr>
      <vt:lpstr>RESTITUCION DE INMUEBLE ARRENDADO – ASOCIACIÓN COSTEÑA DE POLICIAS RETIRADOS (ACOPOR) </vt:lpstr>
      <vt:lpstr>RESTITUCIÓN DE CERROS DE ALBORNOZ </vt:lpstr>
      <vt:lpstr>RESTITUCIÓN ECOPETROL</vt:lpstr>
      <vt:lpstr>RESTITUCIÓN DEL ESPACIO PÚBLICO</vt:lpstr>
      <vt:lpstr>Presentación de PowerPoint</vt:lpstr>
      <vt:lpstr>DESPACHOS COMISORIOS</vt:lpstr>
      <vt:lpstr>Presentación de PowerPoint</vt:lpstr>
      <vt:lpstr>MESA DE TRABAJO CON VICEMINISTRO DE RELACIONES LABORALES Y JAC DE LA UGC 11 </vt:lpstr>
      <vt:lpstr>CERTIFICADOS DE VECINDAD </vt:lpstr>
      <vt:lpstr>Presentación de PowerPoint</vt:lpstr>
      <vt:lpstr>ACOMPAÑAMIENTO EN ATENCIÓN DE EMERGENCIA </vt:lpstr>
      <vt:lpstr>VISITA A CENTRO DE VIDA BARRIO TERNERA </vt:lpstr>
      <vt:lpstr>LLAMADO DE ATENCIÓN A EMPRESA RECOLECTORA DE BASURA </vt:lpstr>
      <vt:lpstr>EQUIPO DE TRABAJO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amd a6</dc:creator>
  <cp:lastModifiedBy>CONTRATACION</cp:lastModifiedBy>
  <cp:revision>93</cp:revision>
  <dcterms:created xsi:type="dcterms:W3CDTF">2022-04-25T16:23:07Z</dcterms:created>
  <dcterms:modified xsi:type="dcterms:W3CDTF">2023-10-17T18:43:04Z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2022-04-25T00:00:00Z</vt:filetime>
  </property>
</Properties>
</file>