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sldIdLst>
    <p:sldId id="257" r:id="rId3"/>
    <p:sldId id="259" r:id="rId4"/>
    <p:sldId id="277" r:id="rId5"/>
    <p:sldId id="278" r:id="rId6"/>
    <p:sldId id="293" r:id="rId7"/>
    <p:sldId id="294" r:id="rId8"/>
    <p:sldId id="295" r:id="rId9"/>
    <p:sldId id="276" r:id="rId10"/>
    <p:sldId id="284" r:id="rId11"/>
    <p:sldId id="309" r:id="rId12"/>
    <p:sldId id="285" r:id="rId13"/>
    <p:sldId id="308" r:id="rId14"/>
    <p:sldId id="279" r:id="rId15"/>
    <p:sldId id="281" r:id="rId16"/>
    <p:sldId id="288" r:id="rId17"/>
    <p:sldId id="289" r:id="rId18"/>
    <p:sldId id="280" r:id="rId19"/>
    <p:sldId id="283" r:id="rId20"/>
    <p:sldId id="310" r:id="rId21"/>
    <p:sldId id="282" r:id="rId22"/>
    <p:sldId id="286" r:id="rId23"/>
    <p:sldId id="290" r:id="rId24"/>
    <p:sldId id="291" r:id="rId25"/>
    <p:sldId id="292" r:id="rId26"/>
    <p:sldId id="306" r:id="rId27"/>
    <p:sldId id="314" r:id="rId28"/>
    <p:sldId id="296" r:id="rId29"/>
    <p:sldId id="297" r:id="rId30"/>
    <p:sldId id="298" r:id="rId31"/>
    <p:sldId id="299" r:id="rId32"/>
    <p:sldId id="300" r:id="rId33"/>
    <p:sldId id="301" r:id="rId34"/>
    <p:sldId id="302" r:id="rId35"/>
  </p:sldIdLst>
  <p:sldSz cx="12192000" cy="6858000"/>
  <p:notesSz cx="6889750" cy="967105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AD30"/>
    <a:srgbClr val="00688B"/>
    <a:srgbClr val="B7CD37"/>
    <a:srgbClr val="75C6D5"/>
    <a:srgbClr val="0EA3BC"/>
    <a:srgbClr val="061C38"/>
    <a:srgbClr val="9AC041"/>
    <a:srgbClr val="85B11C"/>
    <a:srgbClr val="2E582A"/>
    <a:srgbClr val="2245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2" autoAdjust="0"/>
    <p:restoredTop sz="94660"/>
  </p:normalViewPr>
  <p:slideViewPr>
    <p:cSldViewPr snapToGrid="0">
      <p:cViewPr varScale="1">
        <p:scale>
          <a:sx n="74" d="100"/>
          <a:sy n="74" d="100"/>
        </p:scale>
        <p:origin x="5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6344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86B2F7D3-42A0-49A3-95B2-E5B350C56EF6}" type="datetimeFigureOut">
              <a:rPr lang="es-CO" smtClean="0"/>
              <a:t>11/08/2023</a:t>
            </a:fld>
            <a:endParaRPr lang="es-CO"/>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28692A56-A7AC-4FDF-BE7E-99A191DA2E30}" type="slidenum">
              <a:rPr lang="es-CO" smtClean="0"/>
              <a:t>‹Nº›</a:t>
            </a:fld>
            <a:endParaRPr lang="es-CO"/>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5080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6172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086726" y="1543065"/>
            <a:ext cx="7559517" cy="1007630"/>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p:cNvSpPr>
            <a:spLocks noGrp="1"/>
          </p:cNvSpPr>
          <p:nvPr>
            <p:ph type="body" idx="1"/>
          </p:nvPr>
        </p:nvSpPr>
        <p:spPr>
          <a:xfrm>
            <a:off x="2486526" y="2692332"/>
            <a:ext cx="6104022" cy="3167046"/>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pic>
        <p:nvPicPr>
          <p:cNvPr id="6" name="Imagen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Imagen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89388507"/>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29299-06B8-4FDA-8113-9D3ACED2CC33}" type="datetimeFigureOut">
              <a:rPr lang="es-CO" smtClean="0">
                <a:solidFill>
                  <a:prstClr val="black">
                    <a:tint val="75000"/>
                  </a:prstClr>
                </a:solidFill>
              </a:rPr>
              <a:pPr/>
              <a:t>11/08/2023</a:t>
            </a:fld>
            <a:endParaRPr lang="es-CO">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C1217-12E4-4A1F-BB0F-7CC4B42EF8EC}" type="slidenum">
              <a:rPr lang="es-CO" smtClean="0">
                <a:solidFill>
                  <a:prstClr val="black">
                    <a:tint val="75000"/>
                  </a:prstClr>
                </a:solidFill>
              </a:rPr>
              <a:pPr/>
              <a:t>‹Nº›</a:t>
            </a:fld>
            <a:endParaRPr lang="es-CO">
              <a:solidFill>
                <a:prstClr val="black">
                  <a:tint val="75000"/>
                </a:prstClr>
              </a:solidFill>
            </a:endParaRPr>
          </a:p>
        </p:txBody>
      </p:sp>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6109883" y="-415517"/>
            <a:ext cx="201346" cy="11660552"/>
          </a:xfrm>
          <a:prstGeom prst="rect">
            <a:avLst/>
          </a:prstGeom>
        </p:spPr>
      </p:pic>
      <p:pic>
        <p:nvPicPr>
          <p:cNvPr id="10" name="Imagen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51787" y="4893972"/>
            <a:ext cx="3145262" cy="1837362"/>
          </a:xfrm>
          <a:prstGeom prst="rect">
            <a:avLst/>
          </a:prstGeom>
        </p:spPr>
      </p:pic>
      <p:pic>
        <p:nvPicPr>
          <p:cNvPr id="9" name="Imagen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45153931"/>
      </p:ext>
    </p:extLst>
  </p:cSld>
  <p:clrMap bg1="lt1" tx1="dk1" bg2="lt2" tx2="dk2" accent1="accent1" accent2="accent2" accent3="accent3" accent4="accent4" accent5="accent5" accent6="accent6" hlink="hlink" folHlink="folHlink"/>
  <p:sldLayoutIdLst>
    <p:sldLayoutId id="214748365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483883" y="1474579"/>
            <a:ext cx="9434326" cy="195442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6600" b="1" dirty="0">
                <a:solidFill>
                  <a:srgbClr val="00B050"/>
                </a:solidFill>
                <a:latin typeface="Lato" panose="020F0502020204030203" pitchFamily="34" charset="0"/>
                <a:ea typeface="Lato" panose="020F0502020204030203" pitchFamily="34" charset="0"/>
                <a:cs typeface="Lato" panose="020F0502020204030203" pitchFamily="34" charset="0"/>
              </a:rPr>
              <a:t>Estrategia de </a:t>
            </a:r>
          </a:p>
          <a:p>
            <a:r>
              <a:rPr lang="es-ES" sz="6600" b="1" dirty="0">
                <a:solidFill>
                  <a:srgbClr val="00B050"/>
                </a:solidFill>
                <a:latin typeface="Lato" panose="020F0502020204030203" pitchFamily="34" charset="0"/>
                <a:ea typeface="Lato" panose="020F0502020204030203" pitchFamily="34" charset="0"/>
                <a:cs typeface="Lato" panose="020F0502020204030203" pitchFamily="34" charset="0"/>
              </a:rPr>
              <a:t>Rendición de Cuentas </a:t>
            </a:r>
          </a:p>
          <a:p>
            <a:r>
              <a:rPr lang="es-ES" sz="6600" b="1" dirty="0">
                <a:solidFill>
                  <a:srgbClr val="00B050"/>
                </a:solidFill>
                <a:latin typeface="Lato" panose="020F0502020204030203" pitchFamily="34" charset="0"/>
                <a:ea typeface="Lato" panose="020F0502020204030203" pitchFamily="34" charset="0"/>
                <a:cs typeface="Lato" panose="020F0502020204030203" pitchFamily="34" charset="0"/>
              </a:rPr>
              <a:t>2022-2023</a:t>
            </a:r>
            <a:endParaRPr lang="es-CO" sz="6600" b="1" dirty="0">
              <a:solidFill>
                <a:srgbClr val="00B05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252760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FD92E853-AF22-4F5F-950D-D3C7A2A54796}"/>
              </a:ext>
            </a:extLst>
          </p:cNvPr>
          <p:cNvSpPr txBox="1"/>
          <p:nvPr/>
        </p:nvSpPr>
        <p:spPr>
          <a:xfrm>
            <a:off x="1179650" y="668052"/>
            <a:ext cx="6535877" cy="584775"/>
          </a:xfrm>
          <a:prstGeom prst="rect">
            <a:avLst/>
          </a:prstGeom>
          <a:noFill/>
        </p:spPr>
        <p:txBody>
          <a:bodyPr wrap="square" rtlCol="0">
            <a:spAutoFit/>
          </a:bodyPr>
          <a:lstStyle/>
          <a:p>
            <a:r>
              <a:rPr lang="es-CO" sz="3200" b="1" dirty="0">
                <a:solidFill>
                  <a:srgbClr val="00B050"/>
                </a:solidFill>
                <a:latin typeface="Lato" panose="020F0502020204030203" pitchFamily="34" charset="0"/>
                <a:ea typeface="Lato" panose="020F0502020204030203" pitchFamily="34" charset="0"/>
                <a:cs typeface="Lato" panose="020F0502020204030203" pitchFamily="34" charset="0"/>
              </a:rPr>
              <a:t>DOFA OPORTUNIDADES</a:t>
            </a:r>
          </a:p>
        </p:txBody>
      </p:sp>
      <p:sp>
        <p:nvSpPr>
          <p:cNvPr id="6" name="CuadroTexto 5">
            <a:extLst>
              <a:ext uri="{FF2B5EF4-FFF2-40B4-BE49-F238E27FC236}">
                <a16:creationId xmlns:a16="http://schemas.microsoft.com/office/drawing/2014/main" xmlns="" id="{34DA22D1-E867-46B4-B4F1-6F90AA69ABE4}"/>
              </a:ext>
            </a:extLst>
          </p:cNvPr>
          <p:cNvSpPr txBox="1"/>
          <p:nvPr/>
        </p:nvSpPr>
        <p:spPr>
          <a:xfrm>
            <a:off x="1179650" y="1661454"/>
            <a:ext cx="8892398" cy="1766189"/>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s-CO" sz="1800" dirty="0">
                <a:effectLst/>
                <a:latin typeface="Calibri" panose="020F0502020204030204" pitchFamily="34" charset="0"/>
                <a:ea typeface="Calibri" panose="020F0502020204030204" pitchFamily="34" charset="0"/>
                <a:cs typeface="Times New Roman" panose="02020603050405020304" pitchFamily="18" charset="0"/>
              </a:rPr>
              <a:t>Conocer los diferentes grupos de valor permite ofrecer soluciones en diferentes campos. </a:t>
            </a:r>
          </a:p>
          <a:p>
            <a:pPr marL="342900" lvl="0" indent="-342900">
              <a:lnSpc>
                <a:spcPct val="107000"/>
              </a:lnSpc>
              <a:buFont typeface="Symbol" panose="05050102010706020507" pitchFamily="18"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CO" sz="1800" dirty="0">
                <a:effectLst/>
                <a:latin typeface="Calibri" panose="020F0502020204030204" pitchFamily="34" charset="0"/>
                <a:ea typeface="Calibri" panose="020F0502020204030204" pitchFamily="34" charset="0"/>
                <a:cs typeface="Times New Roman" panose="02020603050405020304" pitchFamily="18" charset="0"/>
              </a:rPr>
              <a:t>Los cartageneros en su mayoría conocen las ofertas y servicios que les brinda la alcaldía.</a:t>
            </a:r>
          </a:p>
          <a:p>
            <a:pPr marL="342900" lvl="0" indent="-342900">
              <a:lnSpc>
                <a:spcPct val="107000"/>
              </a:lnSpc>
              <a:spcAft>
                <a:spcPts val="800"/>
              </a:spcAft>
              <a:buFont typeface="Symbol" panose="05050102010706020507" pitchFamily="18"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Trabajo en equipo con la Oficina de Transparencia y Planeación</a:t>
            </a:r>
          </a:p>
          <a:p>
            <a:pPr marL="342900" lvl="0" indent="-342900">
              <a:lnSpc>
                <a:spcPct val="107000"/>
              </a:lnSpc>
              <a:spcAft>
                <a:spcPts val="800"/>
              </a:spcAft>
              <a:buFont typeface="Symbol" panose="05050102010706020507" pitchFamily="18"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Disposición del Alcalde de acoger nuevas dinámicas para rendir Cuentas</a:t>
            </a:r>
          </a:p>
          <a:p>
            <a:pPr marL="342900" lvl="0" indent="-342900">
              <a:lnSpc>
                <a:spcPct val="107000"/>
              </a:lnSpc>
              <a:spcAft>
                <a:spcPts val="800"/>
              </a:spcAft>
              <a:buFont typeface="Symbol" panose="05050102010706020507" pitchFamily="18" charset="2"/>
              <a:buChar char=""/>
            </a:pP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6688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F9C89454-73A8-4BCD-A199-4F05FFF001F3}"/>
              </a:ext>
            </a:extLst>
          </p:cNvPr>
          <p:cNvSpPr txBox="1"/>
          <p:nvPr/>
        </p:nvSpPr>
        <p:spPr>
          <a:xfrm>
            <a:off x="1179650" y="668052"/>
            <a:ext cx="6535877" cy="584775"/>
          </a:xfrm>
          <a:prstGeom prst="rect">
            <a:avLst/>
          </a:prstGeom>
          <a:noFill/>
        </p:spPr>
        <p:txBody>
          <a:bodyPr wrap="square" rtlCol="0">
            <a:spAutoFit/>
          </a:bodyPr>
          <a:lstStyle/>
          <a:p>
            <a:r>
              <a:rPr lang="es-CO" sz="3200" b="1" dirty="0">
                <a:solidFill>
                  <a:srgbClr val="00B050"/>
                </a:solidFill>
                <a:latin typeface="Lato" panose="020F0502020204030203" pitchFamily="34" charset="0"/>
                <a:ea typeface="Lato" panose="020F0502020204030203" pitchFamily="34" charset="0"/>
                <a:cs typeface="Lato" panose="020F0502020204030203" pitchFamily="34" charset="0"/>
              </a:rPr>
              <a:t>DOFA </a:t>
            </a:r>
            <a:r>
              <a:rPr lang="es-ES" sz="3200" b="1" dirty="0">
                <a:solidFill>
                  <a:srgbClr val="00B050"/>
                </a:solidFill>
                <a:latin typeface="Lato" panose="020F0502020204030203" pitchFamily="34" charset="0"/>
                <a:ea typeface="Lato" panose="020F0502020204030203" pitchFamily="34" charset="0"/>
                <a:cs typeface="Lato" panose="020F0502020204030203" pitchFamily="34" charset="0"/>
              </a:rPr>
              <a:t>FORTALEZAS</a:t>
            </a:r>
            <a:endParaRPr lang="es-CO" sz="3200" b="1" dirty="0">
              <a:solidFill>
                <a:srgbClr val="00B050"/>
              </a:solidFill>
              <a:latin typeface="Lato" panose="020F0502020204030203" pitchFamily="34" charset="0"/>
              <a:ea typeface="Lato" panose="020F0502020204030203" pitchFamily="34" charset="0"/>
              <a:cs typeface="Lato" panose="020F0502020204030203" pitchFamily="34" charset="0"/>
            </a:endParaRPr>
          </a:p>
        </p:txBody>
      </p:sp>
      <p:sp>
        <p:nvSpPr>
          <p:cNvPr id="16" name="CuadroTexto 15">
            <a:extLst>
              <a:ext uri="{FF2B5EF4-FFF2-40B4-BE49-F238E27FC236}">
                <a16:creationId xmlns:a16="http://schemas.microsoft.com/office/drawing/2014/main" xmlns="" id="{834F5BE2-B31D-4BA4-AEB3-58D65199ACA5}"/>
              </a:ext>
            </a:extLst>
          </p:cNvPr>
          <p:cNvSpPr txBox="1"/>
          <p:nvPr/>
        </p:nvSpPr>
        <p:spPr>
          <a:xfrm>
            <a:off x="9629402" y="6379907"/>
            <a:ext cx="2808026" cy="369332"/>
          </a:xfrm>
          <a:prstGeom prst="rect">
            <a:avLst/>
          </a:prstGeom>
          <a:noFill/>
        </p:spPr>
        <p:txBody>
          <a:bodyPr wrap="square">
            <a:spAutoFit/>
          </a:bodyPr>
          <a:lstStyle/>
          <a:p>
            <a:r>
              <a:rPr lang="es-ES" b="1" dirty="0"/>
              <a:t>Mínimo dos de cada una</a:t>
            </a:r>
            <a:endParaRPr lang="es-CO" b="1" dirty="0"/>
          </a:p>
        </p:txBody>
      </p:sp>
      <p:sp>
        <p:nvSpPr>
          <p:cNvPr id="12" name="CuadroTexto 11">
            <a:extLst>
              <a:ext uri="{FF2B5EF4-FFF2-40B4-BE49-F238E27FC236}">
                <a16:creationId xmlns:a16="http://schemas.microsoft.com/office/drawing/2014/main" xmlns="" id="{97141900-E038-431B-9D52-FACF4F4114CF}"/>
              </a:ext>
            </a:extLst>
          </p:cNvPr>
          <p:cNvSpPr txBox="1"/>
          <p:nvPr/>
        </p:nvSpPr>
        <p:spPr>
          <a:xfrm>
            <a:off x="7715527" y="3908902"/>
            <a:ext cx="1672954" cy="461665"/>
          </a:xfrm>
          <a:prstGeom prst="rect">
            <a:avLst/>
          </a:prstGeom>
          <a:noFill/>
        </p:spPr>
        <p:txBody>
          <a:bodyPr wrap="square">
            <a:spAutoFit/>
          </a:bodyPr>
          <a:lstStyle/>
          <a:p>
            <a:r>
              <a:rPr lang="es-ES" sz="2400" b="1" dirty="0">
                <a:solidFill>
                  <a:srgbClr val="00B050"/>
                </a:solidFill>
              </a:rPr>
              <a:t>Amenazas</a:t>
            </a:r>
            <a:endParaRPr lang="es-CO" sz="2400" b="1" dirty="0">
              <a:solidFill>
                <a:srgbClr val="00B050"/>
              </a:solidFill>
            </a:endParaRPr>
          </a:p>
        </p:txBody>
      </p:sp>
      <p:sp>
        <p:nvSpPr>
          <p:cNvPr id="15" name="CuadroTexto 14">
            <a:extLst>
              <a:ext uri="{FF2B5EF4-FFF2-40B4-BE49-F238E27FC236}">
                <a16:creationId xmlns:a16="http://schemas.microsoft.com/office/drawing/2014/main" xmlns="" id="{61402E8E-499D-40C2-BF82-186904FCAD9B}"/>
              </a:ext>
            </a:extLst>
          </p:cNvPr>
          <p:cNvSpPr txBox="1"/>
          <p:nvPr/>
        </p:nvSpPr>
        <p:spPr>
          <a:xfrm>
            <a:off x="1175982" y="1372373"/>
            <a:ext cx="9087134" cy="3030894"/>
          </a:xfrm>
          <a:prstGeom prst="rect">
            <a:avLst/>
          </a:prstGeom>
          <a:noFill/>
        </p:spPr>
        <p:txBody>
          <a:bodyPr wrap="square">
            <a:spAutoFit/>
          </a:bodyPr>
          <a:lstStyle/>
          <a:p>
            <a:pPr marL="285750" indent="-285750">
              <a:buFont typeface="Arial" panose="020B0604020202020204" pitchFamily="34" charset="0"/>
              <a:buChar char="•"/>
            </a:pPr>
            <a:r>
              <a:rPr lang="es-CO" sz="1600" dirty="0"/>
              <a:t>Empoderamiento por parte de la Alta Dirección y voluntad política</a:t>
            </a:r>
          </a:p>
          <a:p>
            <a:pPr marL="342900" lvl="0" indent="-342900">
              <a:lnSpc>
                <a:spcPct val="107000"/>
              </a:lnSpc>
              <a:buFont typeface="Symbol" panose="05050102010706020507" pitchFamily="18" charset="2"/>
              <a:buChar char=""/>
            </a:pPr>
            <a:r>
              <a:rPr lang="es-CO" sz="1800" dirty="0">
                <a:effectLst/>
                <a:latin typeface="Calibri" panose="020F0502020204030204" pitchFamily="34" charset="0"/>
                <a:ea typeface="Calibri" panose="020F0502020204030204" pitchFamily="34" charset="0"/>
                <a:cs typeface="Times New Roman" panose="02020603050405020304" pitchFamily="18" charset="0"/>
              </a:rPr>
              <a:t>Se cuenta con el personal idóneo para realizar las actividades y compromisos del proceso de rendición de cuentas. </a:t>
            </a:r>
          </a:p>
          <a:p>
            <a:pPr marL="342900" lvl="0" indent="-342900">
              <a:lnSpc>
                <a:spcPct val="107000"/>
              </a:lnSpc>
              <a:buFont typeface="Symbol" panose="05050102010706020507" pitchFamily="18" charset="2"/>
              <a:buChar char=""/>
            </a:pPr>
            <a:r>
              <a:rPr lang="es-CO" sz="1800" dirty="0">
                <a:effectLst/>
                <a:latin typeface="Calibri" panose="020F0502020204030204" pitchFamily="34" charset="0"/>
                <a:ea typeface="Calibri" panose="020F0502020204030204" pitchFamily="34" charset="0"/>
                <a:cs typeface="Times New Roman" panose="02020603050405020304" pitchFamily="18" charset="0"/>
              </a:rPr>
              <a:t>Creatividad en las piezas gráficas comunicativas. </a:t>
            </a:r>
          </a:p>
          <a:p>
            <a:pPr marL="342900" lvl="0" indent="-342900">
              <a:lnSpc>
                <a:spcPct val="107000"/>
              </a:lnSpc>
              <a:buFont typeface="Symbol" panose="05050102010706020507" pitchFamily="18" charset="2"/>
              <a:buChar char=""/>
            </a:pPr>
            <a:r>
              <a:rPr lang="es-CO" sz="1800" dirty="0">
                <a:effectLst/>
                <a:latin typeface="Calibri" panose="020F0502020204030204" pitchFamily="34" charset="0"/>
                <a:ea typeface="Calibri" panose="020F0502020204030204" pitchFamily="34" charset="0"/>
                <a:cs typeface="Times New Roman" panose="02020603050405020304" pitchFamily="18" charset="0"/>
              </a:rPr>
              <a:t>Canales de comunicación diversos que permiten la socialización de la gestión</a:t>
            </a:r>
          </a:p>
          <a:p>
            <a:pPr marL="342900" lvl="0" indent="-342900">
              <a:lnSpc>
                <a:spcPct val="107000"/>
              </a:lnSpc>
              <a:buFont typeface="Symbol" panose="05050102010706020507" pitchFamily="18" charset="2"/>
              <a:buChar char=""/>
            </a:pPr>
            <a:r>
              <a:rPr lang="es-CO" sz="1800" dirty="0">
                <a:effectLst/>
                <a:latin typeface="Calibri" panose="020F0502020204030204" pitchFamily="34" charset="0"/>
                <a:ea typeface="Calibri" panose="020F0502020204030204" pitchFamily="34" charset="0"/>
                <a:cs typeface="Times New Roman" panose="02020603050405020304" pitchFamily="18" charset="0"/>
              </a:rPr>
              <a:t>Se cuenta con un micrositio de Rendición de Cuentas dentro de la </a:t>
            </a:r>
            <a:r>
              <a:rPr lang="es-CO" sz="1800" dirty="0" err="1">
                <a:effectLst/>
                <a:latin typeface="Calibri" panose="020F0502020204030204" pitchFamily="34" charset="0"/>
                <a:ea typeface="Calibri" panose="020F0502020204030204" pitchFamily="34" charset="0"/>
                <a:cs typeface="Times New Roman" panose="02020603050405020304" pitchFamily="18" charset="0"/>
              </a:rPr>
              <a:t>pag</a:t>
            </a:r>
            <a:r>
              <a:rPr lang="es-CO" sz="1800" dirty="0">
                <a:effectLst/>
                <a:latin typeface="Calibri" panose="020F0502020204030204" pitchFamily="34" charset="0"/>
                <a:ea typeface="Calibri" panose="020F0502020204030204" pitchFamily="34" charset="0"/>
                <a:cs typeface="Times New Roman" panose="02020603050405020304" pitchFamily="18" charset="0"/>
              </a:rPr>
              <a:t> web</a:t>
            </a:r>
          </a:p>
          <a:p>
            <a:pPr marL="342900" lvl="0" indent="-342900">
              <a:lnSpc>
                <a:spcPct val="107000"/>
              </a:lnSpc>
              <a:spcAft>
                <a:spcPts val="800"/>
              </a:spcAft>
              <a:buFont typeface="Symbol" panose="05050102010706020507" pitchFamily="18" charset="2"/>
              <a:buChar char=""/>
            </a:pPr>
            <a:r>
              <a:rPr lang="es-CO" sz="1800" dirty="0">
                <a:effectLst/>
                <a:latin typeface="Calibri" panose="020F0502020204030204" pitchFamily="34" charset="0"/>
                <a:ea typeface="Calibri" panose="020F0502020204030204" pitchFamily="34" charset="0"/>
                <a:cs typeface="Times New Roman" panose="02020603050405020304" pitchFamily="18" charset="0"/>
              </a:rPr>
              <a:t>Ya se tiene identificado un plan de trabajo con las diferentes actividades a realizar en cada etapa de la rendición de Cuentas.</a:t>
            </a:r>
          </a:p>
          <a:p>
            <a:pPr marL="342900" lvl="0" indent="-342900">
              <a:lnSpc>
                <a:spcPct val="107000"/>
              </a:lnSpc>
              <a:spcAft>
                <a:spcPts val="800"/>
              </a:spcAft>
              <a:buFont typeface="Symbol" panose="05050102010706020507" pitchFamily="18" charset="2"/>
              <a:buChar char=""/>
            </a:pPr>
            <a:r>
              <a:rPr lang="es-ES" sz="1600" dirty="0"/>
              <a:t>*La Entidad ha garantizado la oportunidad y disponibilidad de la información para los ejercicios de rendición de cuentas.</a:t>
            </a:r>
            <a:endParaRPr lang="es-CO" sz="1600" dirty="0"/>
          </a:p>
        </p:txBody>
      </p:sp>
    </p:spTree>
    <p:extLst>
      <p:ext uri="{BB962C8B-B14F-4D97-AF65-F5344CB8AC3E}">
        <p14:creationId xmlns:p14="http://schemas.microsoft.com/office/powerpoint/2010/main" val="3709645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5DD4CA72-BFB0-463B-8366-6E953F2643BD}"/>
              </a:ext>
            </a:extLst>
          </p:cNvPr>
          <p:cNvSpPr txBox="1"/>
          <p:nvPr/>
        </p:nvSpPr>
        <p:spPr>
          <a:xfrm>
            <a:off x="1523999" y="1805707"/>
            <a:ext cx="9039368" cy="2031325"/>
          </a:xfrm>
          <a:prstGeom prst="rect">
            <a:avLst/>
          </a:prstGeom>
          <a:noFill/>
        </p:spPr>
        <p:txBody>
          <a:bodyPr wrap="square">
            <a:spAutoFit/>
          </a:bodyPr>
          <a:lstStyle/>
          <a:p>
            <a:pPr marL="285750" indent="-285750">
              <a:buFont typeface="Arial" panose="020B0604020202020204" pitchFamily="34" charset="0"/>
              <a:buChar char="•"/>
            </a:pPr>
            <a:r>
              <a:rPr lang="es-CO" dirty="0"/>
              <a:t>Insuficiencia de recursos asignados</a:t>
            </a:r>
          </a:p>
          <a:p>
            <a:pPr marL="285750" indent="-285750">
              <a:buFont typeface="Arial" panose="020B0604020202020204" pitchFamily="34" charset="0"/>
              <a:buChar char="•"/>
            </a:pPr>
            <a:r>
              <a:rPr lang="es-CO" dirty="0"/>
              <a:t>Perdida de credibilidad y confianza ante los grupos de interés</a:t>
            </a:r>
          </a:p>
          <a:p>
            <a:pPr marL="285750" indent="-285750">
              <a:buFont typeface="Arial" panose="020B0604020202020204" pitchFamily="34" charset="0"/>
              <a:buChar char="•"/>
            </a:pPr>
            <a:r>
              <a:rPr lang="es-CO" dirty="0"/>
              <a:t>No darle claramente información a los ciudadanos de los espacios de dialogo/participación.</a:t>
            </a:r>
          </a:p>
          <a:p>
            <a:pPr marL="285750" indent="-285750">
              <a:buFont typeface="Arial" panose="020B0604020202020204" pitchFamily="34" charset="0"/>
              <a:buChar char="•"/>
            </a:pPr>
            <a:endParaRPr lang="es-CO" dirty="0"/>
          </a:p>
          <a:p>
            <a:endParaRPr lang="es-CO" dirty="0"/>
          </a:p>
          <a:p>
            <a:endParaRPr lang="es-CO" dirty="0"/>
          </a:p>
          <a:p>
            <a:endParaRPr lang="es-CO" dirty="0"/>
          </a:p>
        </p:txBody>
      </p:sp>
      <p:sp>
        <p:nvSpPr>
          <p:cNvPr id="8" name="CuadroTexto 7">
            <a:extLst>
              <a:ext uri="{FF2B5EF4-FFF2-40B4-BE49-F238E27FC236}">
                <a16:creationId xmlns:a16="http://schemas.microsoft.com/office/drawing/2014/main" xmlns="" id="{CC513D0E-4BEE-48F2-A28E-D1FEE241CF24}"/>
              </a:ext>
            </a:extLst>
          </p:cNvPr>
          <p:cNvSpPr txBox="1"/>
          <p:nvPr/>
        </p:nvSpPr>
        <p:spPr>
          <a:xfrm>
            <a:off x="1286302" y="852460"/>
            <a:ext cx="6093724" cy="584775"/>
          </a:xfrm>
          <a:prstGeom prst="rect">
            <a:avLst/>
          </a:prstGeom>
          <a:noFill/>
        </p:spPr>
        <p:txBody>
          <a:bodyPr wrap="square">
            <a:spAutoFit/>
          </a:bodyPr>
          <a:lstStyle/>
          <a:p>
            <a:r>
              <a:rPr lang="es-CO" sz="3200" b="1" dirty="0">
                <a:solidFill>
                  <a:srgbClr val="00B050"/>
                </a:solidFill>
                <a:latin typeface="Lato" panose="020F0502020204030203" pitchFamily="34" charset="0"/>
                <a:ea typeface="Lato" panose="020F0502020204030203" pitchFamily="34" charset="0"/>
                <a:cs typeface="Lato" panose="020F0502020204030203" pitchFamily="34" charset="0"/>
              </a:rPr>
              <a:t>DOFA AMENAZAS</a:t>
            </a:r>
          </a:p>
        </p:txBody>
      </p:sp>
    </p:spTree>
    <p:extLst>
      <p:ext uri="{BB962C8B-B14F-4D97-AF65-F5344CB8AC3E}">
        <p14:creationId xmlns:p14="http://schemas.microsoft.com/office/powerpoint/2010/main" val="1907913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08F86435-B1CD-4B9F-B6EA-431C21432DB6}"/>
              </a:ext>
            </a:extLst>
          </p:cNvPr>
          <p:cNvSpPr txBox="1"/>
          <p:nvPr/>
        </p:nvSpPr>
        <p:spPr>
          <a:xfrm>
            <a:off x="902153" y="598009"/>
            <a:ext cx="7805119" cy="707886"/>
          </a:xfrm>
          <a:prstGeom prst="rect">
            <a:avLst/>
          </a:prstGeom>
          <a:noFill/>
        </p:spPr>
        <p:txBody>
          <a:bodyPr wrap="square" rtlCol="0">
            <a:spAutoFit/>
          </a:bodyPr>
          <a:lstStyle/>
          <a:p>
            <a:r>
              <a:rPr lang="es-CO" sz="4000" b="1" dirty="0">
                <a:solidFill>
                  <a:srgbClr val="00B050"/>
                </a:solidFill>
                <a:latin typeface="Lato" panose="020F0502020204030203" pitchFamily="34" charset="0"/>
                <a:ea typeface="Lato" panose="020F0502020204030203" pitchFamily="34" charset="0"/>
                <a:cs typeface="Lato" panose="020F0502020204030203" pitchFamily="34" charset="0"/>
              </a:rPr>
              <a:t>EQUIPO LIDER DEL PROCESO</a:t>
            </a:r>
          </a:p>
        </p:txBody>
      </p:sp>
      <p:sp>
        <p:nvSpPr>
          <p:cNvPr id="5" name="CuadroTexto 4">
            <a:extLst>
              <a:ext uri="{FF2B5EF4-FFF2-40B4-BE49-F238E27FC236}">
                <a16:creationId xmlns:a16="http://schemas.microsoft.com/office/drawing/2014/main" xmlns="" id="{3913133C-8F14-4FFF-A7DC-B0E76756225E}"/>
              </a:ext>
            </a:extLst>
          </p:cNvPr>
          <p:cNvSpPr txBox="1"/>
          <p:nvPr/>
        </p:nvSpPr>
        <p:spPr>
          <a:xfrm>
            <a:off x="1299950" y="1991256"/>
            <a:ext cx="3845256" cy="3693319"/>
          </a:xfrm>
          <a:prstGeom prst="rect">
            <a:avLst/>
          </a:prstGeom>
          <a:noFill/>
        </p:spPr>
        <p:txBody>
          <a:bodyPr wrap="square">
            <a:spAutoFit/>
          </a:bodyPr>
          <a:lstStyle/>
          <a:p>
            <a:r>
              <a:rPr lang="es-CO"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El Equipo líder esta integrado por:</a:t>
            </a:r>
          </a:p>
          <a:p>
            <a:endParaRPr lang="es-CO"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CO" sz="1800" dirty="0">
                <a:effectLst/>
                <a:latin typeface="Calibri" panose="020F0502020204030204" pitchFamily="34" charset="0"/>
                <a:ea typeface="Calibri" panose="020F0502020204030204" pitchFamily="34" charset="0"/>
                <a:cs typeface="Times New Roman" panose="02020603050405020304" pitchFamily="18" charset="0"/>
              </a:rPr>
              <a:t>Secretaria de Planeación</a:t>
            </a:r>
          </a:p>
          <a:p>
            <a:pPr marL="285750" indent="-285750">
              <a:buFont typeface="Arial" panose="020B0604020202020204" pitchFamily="34" charset="0"/>
              <a:buChar char="•"/>
            </a:pPr>
            <a:r>
              <a:rPr lang="es-CO" dirty="0">
                <a:latin typeface="Calibri" panose="020F0502020204030204" pitchFamily="34" charset="0"/>
                <a:ea typeface="Calibri" panose="020F0502020204030204" pitchFamily="34" charset="0"/>
                <a:cs typeface="Times New Roman" panose="02020603050405020304" pitchFamily="18" charset="0"/>
              </a:rPr>
              <a:t>Oficina de Comunicaciones y Prensa</a:t>
            </a:r>
          </a:p>
          <a:p>
            <a:pPr marL="285750" indent="-285750">
              <a:buFont typeface="Arial" panose="020B0604020202020204" pitchFamily="34" charset="0"/>
              <a:buChar char="•"/>
            </a:pPr>
            <a:r>
              <a:rPr lang="es-CO" sz="1800" dirty="0">
                <a:effectLst/>
                <a:latin typeface="Calibri" panose="020F0502020204030204" pitchFamily="34" charset="0"/>
                <a:ea typeface="Calibri" panose="020F0502020204030204" pitchFamily="34" charset="0"/>
                <a:cs typeface="Times New Roman" panose="02020603050405020304" pitchFamily="18" charset="0"/>
              </a:rPr>
              <a:t>Secretaria General</a:t>
            </a:r>
          </a:p>
          <a:p>
            <a:pPr marL="285750" indent="-285750">
              <a:buFont typeface="Arial" panose="020B0604020202020204" pitchFamily="34" charset="0"/>
              <a:buChar char="•"/>
            </a:pPr>
            <a:r>
              <a:rPr lang="es-CO" dirty="0">
                <a:latin typeface="Calibri" panose="020F0502020204030204" pitchFamily="34" charset="0"/>
                <a:ea typeface="Calibri" panose="020F0502020204030204" pitchFamily="34" charset="0"/>
                <a:cs typeface="Times New Roman" panose="02020603050405020304" pitchFamily="18" charset="0"/>
              </a:rPr>
              <a:t>Oficina de Control Interno</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CO" dirty="0">
                <a:latin typeface="Calibri" panose="020F0502020204030204" pitchFamily="34" charset="0"/>
                <a:ea typeface="Calibri" panose="020F0502020204030204" pitchFamily="34" charset="0"/>
                <a:cs typeface="Times New Roman" panose="02020603050405020304" pitchFamily="18" charset="0"/>
              </a:rPr>
              <a:t>Oficina de Informática</a:t>
            </a:r>
          </a:p>
          <a:p>
            <a:endParaRPr lang="es-CO"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CO"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CO" dirty="0"/>
          </a:p>
        </p:txBody>
      </p:sp>
      <p:sp>
        <p:nvSpPr>
          <p:cNvPr id="7" name="CuadroTexto 6">
            <a:extLst>
              <a:ext uri="{FF2B5EF4-FFF2-40B4-BE49-F238E27FC236}">
                <a16:creationId xmlns:a16="http://schemas.microsoft.com/office/drawing/2014/main" xmlns="" id="{D8631BFE-A6A0-4627-AE09-2E5B6BFF2E07}"/>
              </a:ext>
            </a:extLst>
          </p:cNvPr>
          <p:cNvSpPr txBox="1"/>
          <p:nvPr/>
        </p:nvSpPr>
        <p:spPr>
          <a:xfrm>
            <a:off x="6649873" y="1991256"/>
            <a:ext cx="3381232" cy="2646878"/>
          </a:xfrm>
          <a:prstGeom prst="rect">
            <a:avLst/>
          </a:prstGeom>
          <a:noFill/>
        </p:spPr>
        <p:txBody>
          <a:bodyPr wrap="square">
            <a:spAutoFit/>
          </a:bodyPr>
          <a:lstStyle/>
          <a:p>
            <a:r>
              <a:rPr lang="es-CO"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Equipo de Apoyo:</a:t>
            </a:r>
          </a:p>
          <a:p>
            <a:endParaRPr lang="es-CO"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CO" dirty="0">
                <a:latin typeface="Calibri" panose="020F0502020204030204" pitchFamily="34" charset="0"/>
                <a:ea typeface="Calibri" panose="020F0502020204030204" pitchFamily="34" charset="0"/>
                <a:cs typeface="Times New Roman" panose="02020603050405020304" pitchFamily="18" charset="0"/>
              </a:rPr>
              <a:t>Protocolo</a:t>
            </a:r>
          </a:p>
          <a:p>
            <a:pPr marL="285750" indent="-285750">
              <a:buFont typeface="Arial" panose="020B0604020202020204" pitchFamily="34" charset="0"/>
              <a:buChar char="•"/>
            </a:pPr>
            <a:r>
              <a:rPr lang="es-CO" dirty="0">
                <a:latin typeface="Calibri" panose="020F0502020204030204" pitchFamily="34" charset="0"/>
                <a:ea typeface="Calibri" panose="020F0502020204030204" pitchFamily="34" charset="0"/>
                <a:cs typeface="Times New Roman" panose="02020603050405020304" pitchFamily="18" charset="0"/>
              </a:rPr>
              <a:t>Apoyo Logístico</a:t>
            </a:r>
          </a:p>
          <a:p>
            <a:pPr marL="285750" indent="-285750">
              <a:buFont typeface="Arial" panose="020B0604020202020204" pitchFamily="34" charset="0"/>
              <a:buChar char="•"/>
            </a:pPr>
            <a:r>
              <a:rPr lang="es-CO" dirty="0">
                <a:latin typeface="Calibri" panose="020F0502020204030204" pitchFamily="34" charset="0"/>
                <a:ea typeface="Calibri" panose="020F0502020204030204" pitchFamily="34" charset="0"/>
                <a:cs typeface="Times New Roman" panose="02020603050405020304" pitchFamily="18" charset="0"/>
              </a:rPr>
              <a:t>Escuela de Gobierno</a:t>
            </a:r>
          </a:p>
          <a:p>
            <a:pPr marL="285750" indent="-285750">
              <a:buFont typeface="Arial" panose="020B0604020202020204" pitchFamily="34" charset="0"/>
              <a:buChar char="•"/>
            </a:pPr>
            <a:r>
              <a:rPr lang="es-CO" dirty="0">
                <a:latin typeface="Calibri" panose="020F0502020204030204" pitchFamily="34" charset="0"/>
                <a:ea typeface="Calibri" panose="020F0502020204030204" pitchFamily="34" charset="0"/>
                <a:cs typeface="Times New Roman" panose="02020603050405020304" pitchFamily="18" charset="0"/>
              </a:rPr>
              <a:t>Secretaria de Participación</a:t>
            </a:r>
          </a:p>
          <a:p>
            <a:pPr marL="285750" indent="-285750">
              <a:buFont typeface="Arial" panose="020B0604020202020204" pitchFamily="34" charset="0"/>
              <a:buChar char="•"/>
            </a:pPr>
            <a:r>
              <a:rPr lang="es-CO" dirty="0">
                <a:latin typeface="Calibri" panose="020F0502020204030204" pitchFamily="34" charset="0"/>
                <a:ea typeface="Calibri" panose="020F0502020204030204" pitchFamily="34" charset="0"/>
                <a:cs typeface="Times New Roman" panose="02020603050405020304" pitchFamily="18" charset="0"/>
              </a:rPr>
              <a:t>Secretaria de Educación</a:t>
            </a:r>
          </a:p>
          <a:p>
            <a:pPr marL="285750" indent="-285750">
              <a:buFont typeface="Arial" panose="020B0604020202020204" pitchFamily="34" charset="0"/>
              <a:buChar char="•"/>
            </a:pPr>
            <a:r>
              <a:rPr lang="es-CO" dirty="0" err="1">
                <a:latin typeface="Calibri" panose="020F0502020204030204" pitchFamily="34" charset="0"/>
                <a:ea typeface="Calibri" panose="020F0502020204030204" pitchFamily="34" charset="0"/>
                <a:cs typeface="Times New Roman" panose="02020603050405020304" pitchFamily="18" charset="0"/>
              </a:rPr>
              <a:t>Dadis</a:t>
            </a:r>
            <a:endParaRPr lang="es-CO"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CO" dirty="0" err="1">
                <a:latin typeface="Calibri" panose="020F0502020204030204" pitchFamily="34" charset="0"/>
                <a:ea typeface="Calibri" panose="020F0502020204030204" pitchFamily="34" charset="0"/>
                <a:cs typeface="Times New Roman" panose="02020603050405020304" pitchFamily="18" charset="0"/>
              </a:rPr>
              <a:t>Datt</a:t>
            </a:r>
            <a:endParaRPr lang="es-CO"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9250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F40E6831-9E97-4D84-95CA-8C6CD39EC9A1}"/>
              </a:ext>
            </a:extLst>
          </p:cNvPr>
          <p:cNvSpPr txBox="1"/>
          <p:nvPr/>
        </p:nvSpPr>
        <p:spPr>
          <a:xfrm>
            <a:off x="863222" y="483515"/>
            <a:ext cx="6073533" cy="584775"/>
          </a:xfrm>
          <a:prstGeom prst="rect">
            <a:avLst/>
          </a:prstGeom>
          <a:noFill/>
        </p:spPr>
        <p:txBody>
          <a:bodyPr wrap="square" rtlCol="0">
            <a:spAutoFit/>
          </a:bodyPr>
          <a:lstStyle/>
          <a:p>
            <a:r>
              <a:rPr lang="es-CO" sz="3200" b="1" dirty="0">
                <a:solidFill>
                  <a:srgbClr val="00B050"/>
                </a:solidFill>
                <a:latin typeface="Lato" panose="020F0502020204030203" pitchFamily="34" charset="0"/>
                <a:ea typeface="Lato" panose="020F0502020204030203" pitchFamily="34" charset="0"/>
                <a:cs typeface="Lato" panose="020F0502020204030203" pitchFamily="34" charset="0"/>
              </a:rPr>
              <a:t>PROPUESTA 2023</a:t>
            </a:r>
          </a:p>
        </p:txBody>
      </p:sp>
      <p:sp>
        <p:nvSpPr>
          <p:cNvPr id="7" name="CuadroTexto 6">
            <a:extLst>
              <a:ext uri="{FF2B5EF4-FFF2-40B4-BE49-F238E27FC236}">
                <a16:creationId xmlns:a16="http://schemas.microsoft.com/office/drawing/2014/main" xmlns="" id="{A5C66A6A-390E-471B-85EC-2553AEC8AD3E}"/>
              </a:ext>
            </a:extLst>
          </p:cNvPr>
          <p:cNvSpPr txBox="1"/>
          <p:nvPr/>
        </p:nvSpPr>
        <p:spPr>
          <a:xfrm>
            <a:off x="863222" y="1404403"/>
            <a:ext cx="9304360" cy="646331"/>
          </a:xfrm>
          <a:prstGeom prst="rect">
            <a:avLst/>
          </a:prstGeom>
          <a:noFill/>
        </p:spPr>
        <p:txBody>
          <a:bodyPr wrap="square">
            <a:spAutoFit/>
          </a:bodyPr>
          <a:lstStyle/>
          <a:p>
            <a:pPr marL="285750" indent="-285750">
              <a:buFont typeface="Arial" panose="020B0604020202020204" pitchFamily="34" charset="0"/>
              <a:buChar char="•"/>
            </a:pPr>
            <a:r>
              <a:rPr lang="es-ES" dirty="0"/>
              <a:t>Avanzar hacia un proceso de Rendición Pública de Cuentas como un proceso permanente y no estar obligados a realizar VARIAS  Audiencias Públicas (Ley 1757 Art 53)</a:t>
            </a:r>
            <a:endParaRPr lang="es-CO" dirty="0"/>
          </a:p>
        </p:txBody>
      </p:sp>
      <p:sp>
        <p:nvSpPr>
          <p:cNvPr id="9" name="CuadroTexto 8">
            <a:extLst>
              <a:ext uri="{FF2B5EF4-FFF2-40B4-BE49-F238E27FC236}">
                <a16:creationId xmlns:a16="http://schemas.microsoft.com/office/drawing/2014/main" xmlns="" id="{9A1BAC6F-169E-4A9A-B066-D3FB080C2903}"/>
              </a:ext>
            </a:extLst>
          </p:cNvPr>
          <p:cNvSpPr txBox="1"/>
          <p:nvPr/>
        </p:nvSpPr>
        <p:spPr>
          <a:xfrm>
            <a:off x="863222" y="2481111"/>
            <a:ext cx="10164169" cy="3600986"/>
          </a:xfrm>
          <a:prstGeom prst="rect">
            <a:avLst/>
          </a:prstGeom>
          <a:solidFill>
            <a:schemeClr val="accent6">
              <a:lumMod val="40000"/>
              <a:lumOff val="60000"/>
            </a:schemeClr>
          </a:solidFill>
        </p:spPr>
        <p:txBody>
          <a:bodyPr wrap="square">
            <a:spAutoFit/>
          </a:bodyPr>
          <a:lstStyle/>
          <a:p>
            <a:pPr algn="l"/>
            <a:r>
              <a:rPr lang="es-ES" sz="1400" b="1" i="0" dirty="0">
                <a:solidFill>
                  <a:srgbClr val="00B050"/>
                </a:solidFill>
                <a:effectLst/>
                <a:latin typeface="Work Sans" pitchFamily="2" charset="0"/>
              </a:rPr>
              <a:t>ARTÍCULO</a:t>
            </a:r>
            <a:r>
              <a:rPr lang="es-ES" sz="1400" b="1" i="0" u="none" strike="noStrike" dirty="0">
                <a:solidFill>
                  <a:srgbClr val="00B050"/>
                </a:solidFill>
                <a:effectLst/>
                <a:latin typeface="Work Sans" pitchFamily="2" charset="0"/>
              </a:rPr>
              <a:t> </a:t>
            </a:r>
            <a:r>
              <a:rPr lang="es-ES" sz="1400" b="1" i="0" dirty="0">
                <a:solidFill>
                  <a:srgbClr val="00B050"/>
                </a:solidFill>
                <a:effectLst/>
                <a:latin typeface="Work Sans" pitchFamily="2" charset="0"/>
              </a:rPr>
              <a:t> 53. </a:t>
            </a:r>
            <a:r>
              <a:rPr lang="es-ES" sz="1400" b="1" i="1" dirty="0">
                <a:solidFill>
                  <a:srgbClr val="00B050"/>
                </a:solidFill>
                <a:effectLst/>
                <a:latin typeface="Work Sans" pitchFamily="2" charset="0"/>
              </a:rPr>
              <a:t>Espacios de diálogo para la Rendición de Cuentas</a:t>
            </a:r>
            <a:r>
              <a:rPr lang="es-ES" sz="1400" b="1" i="1" dirty="0">
                <a:solidFill>
                  <a:srgbClr val="333333"/>
                </a:solidFill>
                <a:effectLst/>
                <a:latin typeface="Work Sans" pitchFamily="2" charset="0"/>
              </a:rPr>
              <a:t>.</a:t>
            </a:r>
            <a:r>
              <a:rPr lang="es-ES" sz="1400" b="1" i="0" dirty="0">
                <a:solidFill>
                  <a:srgbClr val="333333"/>
                </a:solidFill>
                <a:effectLst/>
                <a:latin typeface="Work Sans" pitchFamily="2" charset="0"/>
              </a:rPr>
              <a:t> </a:t>
            </a:r>
            <a:r>
              <a:rPr lang="es-ES" sz="1600" b="1" i="0" dirty="0">
                <a:solidFill>
                  <a:srgbClr val="333333"/>
                </a:solidFill>
                <a:effectLst/>
              </a:rPr>
              <a:t>La autoridades de la Administración pública nacional y territorial, en la Estrategia de Rendición de Cuentas, se comprometerán a realizar y generar espacios y encuentro presenciales, y a complementarlos con espacios virtuales, o a través de mecanismos electrónicos, siempre y cuando existan condiciones para ello, para la participación ciudadana, tales como foros, mesas de trabajo, reuniones zonales, ferias de la gestión o audiencias públicas, para que los ciudadanos y las organizaciones sociales evalúen la gestión y sus resultados.</a:t>
            </a:r>
          </a:p>
          <a:p>
            <a:pPr algn="l"/>
            <a:r>
              <a:rPr lang="es-ES" sz="1600" b="1" i="0" dirty="0">
                <a:solidFill>
                  <a:srgbClr val="333333"/>
                </a:solidFill>
                <a:effectLst/>
              </a:rPr>
              <a:t> </a:t>
            </a:r>
          </a:p>
          <a:p>
            <a:pPr algn="l"/>
            <a:r>
              <a:rPr lang="es-ES" sz="1600" b="1" i="0" dirty="0">
                <a:solidFill>
                  <a:srgbClr val="333333"/>
                </a:solidFill>
                <a:effectLst/>
              </a:rPr>
              <a:t>Las entidades propenderán por generar espacios de difusión masiva, tales como espacios en emisoras locales o nacionales o espacios televisivos que garanticen u adecuado acceso a la información y a los informes de gestión de la ciudadanía en general.</a:t>
            </a:r>
          </a:p>
          <a:p>
            <a:pPr algn="l"/>
            <a:endParaRPr lang="es-ES" sz="2000" b="1" dirty="0">
              <a:solidFill>
                <a:srgbClr val="333333"/>
              </a:solidFill>
            </a:endParaRPr>
          </a:p>
          <a:p>
            <a:pPr algn="l"/>
            <a:r>
              <a:rPr lang="es-ES" sz="1600" b="1" i="0" dirty="0">
                <a:solidFill>
                  <a:srgbClr val="333333"/>
                </a:solidFill>
                <a:effectLst/>
              </a:rPr>
              <a:t>En el evento en que una entidad no adelante dichos espacios, estará en la obligación de realizar audiencias públicas participativas, mínimo dos veces al año, con los lineamientos que se establecen en los siguientes artículos de la presente ley.</a:t>
            </a:r>
          </a:p>
        </p:txBody>
      </p:sp>
    </p:spTree>
    <p:extLst>
      <p:ext uri="{BB962C8B-B14F-4D97-AF65-F5344CB8AC3E}">
        <p14:creationId xmlns:p14="http://schemas.microsoft.com/office/powerpoint/2010/main" val="1460642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5D86EBEE-EE9D-46AB-BD52-B0C046DFD746}"/>
              </a:ext>
            </a:extLst>
          </p:cNvPr>
          <p:cNvSpPr txBox="1"/>
          <p:nvPr/>
        </p:nvSpPr>
        <p:spPr>
          <a:xfrm>
            <a:off x="1204416" y="1462923"/>
            <a:ext cx="9072348" cy="4524315"/>
          </a:xfrm>
          <a:prstGeom prst="rect">
            <a:avLst/>
          </a:prstGeom>
          <a:noFill/>
        </p:spPr>
        <p:txBody>
          <a:bodyPr wrap="square">
            <a:spAutoFit/>
          </a:bodyPr>
          <a:lstStyle/>
          <a:p>
            <a:pPr marL="285750" indent="-285750">
              <a:buFont typeface="Arial" panose="020B0604020202020204" pitchFamily="34" charset="0"/>
              <a:buChar char="•"/>
            </a:pPr>
            <a:r>
              <a:rPr lang="es-ES" dirty="0"/>
              <a:t>La Alcaldía de Cartagena utilizará las tecnologías de la información y comunicación para desarrollar un proceso de rendición de cuentas permanente. Es decir, se utilizan las redes sociales tales como Twitter, Instagram y Facebook, </a:t>
            </a:r>
            <a:r>
              <a:rPr lang="es-ES" dirty="0" err="1"/>
              <a:t>Youtube</a:t>
            </a:r>
            <a:r>
              <a:rPr lang="es-ES" dirty="0"/>
              <a:t> para recibir y atender inquietudes y sugerencias de los clientes externos, creando una comunicación de doble vía que le permite a la entidad una relación más cercana y de confianza.</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Esto se realizará a través de la publicación de noticias,  registro de acciones de gobierno, publicación de actividades y gestión del Alcalde y los secretarios, directores de departamento, entre otros.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Se llevara un registro de las interacciones a través de estos mecanismos tecnológicos.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Se utilizarán las pantallas de los centros de servicios al ciudadano para proyectos los logros de la Administración.</a:t>
            </a:r>
          </a:p>
          <a:p>
            <a:pPr marL="285750" indent="-285750">
              <a:buFont typeface="Arial" panose="020B0604020202020204" pitchFamily="34" charset="0"/>
              <a:buChar char="•"/>
            </a:pPr>
            <a:endParaRPr lang="es-ES" dirty="0"/>
          </a:p>
          <a:p>
            <a:endParaRPr lang="es-CO" dirty="0"/>
          </a:p>
        </p:txBody>
      </p:sp>
      <p:sp>
        <p:nvSpPr>
          <p:cNvPr id="6" name="CuadroTexto 5">
            <a:extLst>
              <a:ext uri="{FF2B5EF4-FFF2-40B4-BE49-F238E27FC236}">
                <a16:creationId xmlns:a16="http://schemas.microsoft.com/office/drawing/2014/main" xmlns="" id="{91B800AA-298E-424D-813A-A13770BF4FC7}"/>
              </a:ext>
            </a:extLst>
          </p:cNvPr>
          <p:cNvSpPr txBox="1"/>
          <p:nvPr/>
        </p:nvSpPr>
        <p:spPr>
          <a:xfrm>
            <a:off x="383538" y="502474"/>
            <a:ext cx="5826193" cy="707886"/>
          </a:xfrm>
          <a:prstGeom prst="rect">
            <a:avLst/>
          </a:prstGeom>
          <a:noFill/>
        </p:spPr>
        <p:txBody>
          <a:bodyPr wrap="square" rtlCol="0">
            <a:spAutoFit/>
          </a:bodyPr>
          <a:lstStyle/>
          <a:p>
            <a:r>
              <a:rPr lang="es-CO" sz="4000" b="1" dirty="0">
                <a:solidFill>
                  <a:srgbClr val="00B050"/>
                </a:solidFill>
                <a:latin typeface="Lato" panose="020F0502020204030203" pitchFamily="34" charset="0"/>
                <a:ea typeface="Lato" panose="020F0502020204030203" pitchFamily="34" charset="0"/>
                <a:cs typeface="Lato" panose="020F0502020204030203" pitchFamily="34" charset="0"/>
              </a:rPr>
              <a:t>PROPUESTA 2023</a:t>
            </a:r>
          </a:p>
        </p:txBody>
      </p:sp>
    </p:spTree>
    <p:extLst>
      <p:ext uri="{BB962C8B-B14F-4D97-AF65-F5344CB8AC3E}">
        <p14:creationId xmlns:p14="http://schemas.microsoft.com/office/powerpoint/2010/main" val="1467131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B58AA39D-8483-46DF-B3B0-B04241B9A42F}"/>
              </a:ext>
            </a:extLst>
          </p:cNvPr>
          <p:cNvSpPr txBox="1"/>
          <p:nvPr/>
        </p:nvSpPr>
        <p:spPr>
          <a:xfrm>
            <a:off x="1209533" y="1508416"/>
            <a:ext cx="9372600" cy="3416320"/>
          </a:xfrm>
          <a:prstGeom prst="rect">
            <a:avLst/>
          </a:prstGeom>
          <a:noFill/>
        </p:spPr>
        <p:txBody>
          <a:bodyPr wrap="square">
            <a:spAutoFit/>
          </a:bodyPr>
          <a:lstStyle/>
          <a:p>
            <a:pPr marL="285750" indent="-285750">
              <a:buFont typeface="Arial" panose="020B0604020202020204" pitchFamily="34" charset="0"/>
              <a:buChar char="•"/>
            </a:pPr>
            <a:r>
              <a:rPr lang="es-ES" dirty="0"/>
              <a:t>Realizar una Feria de servicios por cada localidad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b="0" i="0" dirty="0">
                <a:effectLst/>
              </a:rPr>
              <a:t>Trimestralmente se harán videos en formato entrevista en donde los secretarios, directores de departamentos y jefes </a:t>
            </a:r>
            <a:r>
              <a:rPr lang="es-ES" dirty="0"/>
              <a:t>de oficina cuenten cómo van los diferentes programas de sus dependencias.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Igualmente, trimestralmente se realizarán videos sobre programas y proyectos puntuales donde la meta del Plan de Desarrollo este alta.</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En redes semanalmente se publicará la cifra de la semana, resaltando el numero de beneficiarios de determinado programa que se este realizando.</a:t>
            </a:r>
          </a:p>
          <a:p>
            <a:endParaRPr lang="es-ES" b="0" i="0" dirty="0">
              <a:effectLst/>
              <a:latin typeface="Open Sans" panose="020B0606030504020204" pitchFamily="34" charset="0"/>
            </a:endParaRPr>
          </a:p>
        </p:txBody>
      </p:sp>
      <p:sp>
        <p:nvSpPr>
          <p:cNvPr id="10" name="CuadroTexto 9">
            <a:extLst>
              <a:ext uri="{FF2B5EF4-FFF2-40B4-BE49-F238E27FC236}">
                <a16:creationId xmlns:a16="http://schemas.microsoft.com/office/drawing/2014/main" xmlns="" id="{B5E1CE88-E4C6-4FA5-A374-4E2C3E4CBC0A}"/>
              </a:ext>
            </a:extLst>
          </p:cNvPr>
          <p:cNvSpPr txBox="1"/>
          <p:nvPr/>
        </p:nvSpPr>
        <p:spPr>
          <a:xfrm>
            <a:off x="383538" y="502474"/>
            <a:ext cx="5826193" cy="707886"/>
          </a:xfrm>
          <a:prstGeom prst="rect">
            <a:avLst/>
          </a:prstGeom>
          <a:noFill/>
        </p:spPr>
        <p:txBody>
          <a:bodyPr wrap="square" rtlCol="0">
            <a:spAutoFit/>
          </a:bodyPr>
          <a:lstStyle/>
          <a:p>
            <a:r>
              <a:rPr lang="es-CO" sz="4000" b="1" dirty="0">
                <a:solidFill>
                  <a:srgbClr val="00B050"/>
                </a:solidFill>
                <a:latin typeface="Lato" panose="020F0502020204030203" pitchFamily="34" charset="0"/>
                <a:ea typeface="Lato" panose="020F0502020204030203" pitchFamily="34" charset="0"/>
                <a:cs typeface="Lato" panose="020F0502020204030203" pitchFamily="34" charset="0"/>
              </a:rPr>
              <a:t>PROPUESTA 2023</a:t>
            </a:r>
          </a:p>
        </p:txBody>
      </p:sp>
    </p:spTree>
    <p:extLst>
      <p:ext uri="{BB962C8B-B14F-4D97-AF65-F5344CB8AC3E}">
        <p14:creationId xmlns:p14="http://schemas.microsoft.com/office/powerpoint/2010/main" val="3413645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64A139AC-F0FB-4814-AACB-FED6D239C39D}"/>
              </a:ext>
            </a:extLst>
          </p:cNvPr>
          <p:cNvSpPr txBox="1"/>
          <p:nvPr/>
        </p:nvSpPr>
        <p:spPr>
          <a:xfrm>
            <a:off x="383538" y="502474"/>
            <a:ext cx="5826193" cy="707886"/>
          </a:xfrm>
          <a:prstGeom prst="rect">
            <a:avLst/>
          </a:prstGeom>
          <a:noFill/>
        </p:spPr>
        <p:txBody>
          <a:bodyPr wrap="square" rtlCol="0">
            <a:spAutoFit/>
          </a:bodyPr>
          <a:lstStyle/>
          <a:p>
            <a:r>
              <a:rPr lang="es-CO" sz="4000" b="1" dirty="0">
                <a:solidFill>
                  <a:srgbClr val="00B050"/>
                </a:solidFill>
                <a:latin typeface="Lato" panose="020F0502020204030203" pitchFamily="34" charset="0"/>
                <a:ea typeface="Lato" panose="020F0502020204030203" pitchFamily="34" charset="0"/>
                <a:cs typeface="Lato" panose="020F0502020204030203" pitchFamily="34" charset="0"/>
              </a:rPr>
              <a:t>PROPUESTA 2023</a:t>
            </a:r>
          </a:p>
        </p:txBody>
      </p:sp>
      <p:sp>
        <p:nvSpPr>
          <p:cNvPr id="5" name="CuadroTexto 4">
            <a:extLst>
              <a:ext uri="{FF2B5EF4-FFF2-40B4-BE49-F238E27FC236}">
                <a16:creationId xmlns:a16="http://schemas.microsoft.com/office/drawing/2014/main" xmlns="" id="{5623CEEC-09CA-40FA-A219-0564E88F0A26}"/>
              </a:ext>
            </a:extLst>
          </p:cNvPr>
          <p:cNvSpPr txBox="1"/>
          <p:nvPr/>
        </p:nvSpPr>
        <p:spPr>
          <a:xfrm>
            <a:off x="876869" y="1431698"/>
            <a:ext cx="9304360" cy="4801314"/>
          </a:xfrm>
          <a:prstGeom prst="rect">
            <a:avLst/>
          </a:prstGeom>
          <a:noFill/>
        </p:spPr>
        <p:txBody>
          <a:bodyPr wrap="square">
            <a:spAutoFit/>
          </a:bodyPr>
          <a:lstStyle/>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Los Facebook Live donde el Alcalde de explicaciones sobre un tema determinado de su gestión serán considerados como ejercicios de Rendición de Cuentas.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Se realiza una audiencia pública anual  sobre el balance de su gestión presidida por el Alcalde</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Se actualizará permanente  la Pagina Web de la Alcaldía con la Información de la gestión y metas cumplidas en el marco del Plan de Desarrollo Salvemos Juntos a Cartagena.</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Se establecerá un cronograma  para la rendición de Cuentas de las diferentes entes descentralizados.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Establecer una estrategia de Rendición de Cuentas Permanente Informativa para Redes</a:t>
            </a:r>
          </a:p>
          <a:p>
            <a:endParaRPr lang="es-ES" dirty="0"/>
          </a:p>
          <a:p>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CO" dirty="0"/>
          </a:p>
        </p:txBody>
      </p:sp>
    </p:spTree>
    <p:extLst>
      <p:ext uri="{BB962C8B-B14F-4D97-AF65-F5344CB8AC3E}">
        <p14:creationId xmlns:p14="http://schemas.microsoft.com/office/powerpoint/2010/main" val="1742850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BB2042F3-02E8-46AA-A287-3CD7198B4C31}"/>
              </a:ext>
            </a:extLst>
          </p:cNvPr>
          <p:cNvSpPr txBox="1"/>
          <p:nvPr/>
        </p:nvSpPr>
        <p:spPr>
          <a:xfrm>
            <a:off x="383538" y="502474"/>
            <a:ext cx="5826193" cy="707886"/>
          </a:xfrm>
          <a:prstGeom prst="rect">
            <a:avLst/>
          </a:prstGeom>
          <a:noFill/>
        </p:spPr>
        <p:txBody>
          <a:bodyPr wrap="square" rtlCol="0">
            <a:spAutoFit/>
          </a:bodyPr>
          <a:lstStyle/>
          <a:p>
            <a:r>
              <a:rPr lang="es-CO" sz="4000" b="1" dirty="0">
                <a:solidFill>
                  <a:srgbClr val="00B050"/>
                </a:solidFill>
                <a:latin typeface="Lato" panose="020F0502020204030203" pitchFamily="34" charset="0"/>
                <a:ea typeface="Lato" panose="020F0502020204030203" pitchFamily="34" charset="0"/>
                <a:cs typeface="Lato" panose="020F0502020204030203" pitchFamily="34" charset="0"/>
              </a:rPr>
              <a:t>PROPUESTA 2023</a:t>
            </a:r>
          </a:p>
        </p:txBody>
      </p:sp>
      <p:sp>
        <p:nvSpPr>
          <p:cNvPr id="5" name="CuadroTexto 4">
            <a:extLst>
              <a:ext uri="{FF2B5EF4-FFF2-40B4-BE49-F238E27FC236}">
                <a16:creationId xmlns:a16="http://schemas.microsoft.com/office/drawing/2014/main" xmlns="" id="{4428136B-CA49-4CEF-AC17-C6AFACDB596A}"/>
              </a:ext>
            </a:extLst>
          </p:cNvPr>
          <p:cNvSpPr txBox="1"/>
          <p:nvPr/>
        </p:nvSpPr>
        <p:spPr>
          <a:xfrm>
            <a:off x="890517" y="1868426"/>
            <a:ext cx="9304360" cy="2585323"/>
          </a:xfrm>
          <a:prstGeom prst="rect">
            <a:avLst/>
          </a:prstGeom>
          <a:noFill/>
        </p:spPr>
        <p:txBody>
          <a:bodyPr wrap="square">
            <a:spAutoFit/>
          </a:bodyPr>
          <a:lstStyle/>
          <a:p>
            <a:pPr marL="285750" indent="-285750">
              <a:buFont typeface="Arial" panose="020B0604020202020204" pitchFamily="34" charset="0"/>
              <a:buChar char="•"/>
            </a:pPr>
            <a:r>
              <a:rPr lang="es-ES" dirty="0"/>
              <a:t>Realizar el proyecto de inversión para tener los recursos necesarios para la estrategia</a:t>
            </a:r>
          </a:p>
          <a:p>
            <a:endParaRPr lang="es-ES" dirty="0"/>
          </a:p>
          <a:p>
            <a:endParaRPr lang="es-MX"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MX"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a:t>
            </a:r>
            <a:r>
              <a:rPr lang="es-MX"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ealizar una reunión con Planeación para asesoría para realizar el proyecto de inversión para Rendición de Cuentas.</a:t>
            </a:r>
          </a:p>
          <a:p>
            <a:pPr marL="285750" indent="-285750">
              <a:buFont typeface="Arial" panose="020B0604020202020204" pitchFamily="34" charset="0"/>
              <a:buChar char="•"/>
            </a:pPr>
            <a:endParaRPr lang="es-MX"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CO" dirty="0"/>
          </a:p>
        </p:txBody>
      </p:sp>
    </p:spTree>
    <p:extLst>
      <p:ext uri="{BB962C8B-B14F-4D97-AF65-F5344CB8AC3E}">
        <p14:creationId xmlns:p14="http://schemas.microsoft.com/office/powerpoint/2010/main" val="434658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xmlns="" id="{99BC8713-F775-4CF0-2348-48AD04104DFD}"/>
              </a:ext>
            </a:extLst>
          </p:cNvPr>
          <p:cNvGraphicFramePr>
            <a:graphicFrameLocks noGrp="1"/>
          </p:cNvGraphicFramePr>
          <p:nvPr>
            <p:extLst>
              <p:ext uri="{D42A27DB-BD31-4B8C-83A1-F6EECF244321}">
                <p14:modId xmlns:p14="http://schemas.microsoft.com/office/powerpoint/2010/main" val="738488337"/>
              </p:ext>
            </p:extLst>
          </p:nvPr>
        </p:nvGraphicFramePr>
        <p:xfrm>
          <a:off x="879679" y="1386670"/>
          <a:ext cx="9192369" cy="5235566"/>
        </p:xfrm>
        <a:graphic>
          <a:graphicData uri="http://schemas.openxmlformats.org/drawingml/2006/table">
            <a:tbl>
              <a:tblPr firstRow="1" bandRow="1">
                <a:noFill/>
              </a:tblPr>
              <a:tblGrid>
                <a:gridCol w="7540989">
                  <a:extLst>
                    <a:ext uri="{9D8B030D-6E8A-4147-A177-3AD203B41FA5}">
                      <a16:colId xmlns:a16="http://schemas.microsoft.com/office/drawing/2014/main" xmlns="" val="1461034193"/>
                    </a:ext>
                  </a:extLst>
                </a:gridCol>
                <a:gridCol w="730626">
                  <a:extLst>
                    <a:ext uri="{9D8B030D-6E8A-4147-A177-3AD203B41FA5}">
                      <a16:colId xmlns:a16="http://schemas.microsoft.com/office/drawing/2014/main" xmlns="" val="2897272425"/>
                    </a:ext>
                  </a:extLst>
                </a:gridCol>
                <a:gridCol w="920754">
                  <a:extLst>
                    <a:ext uri="{9D8B030D-6E8A-4147-A177-3AD203B41FA5}">
                      <a16:colId xmlns:a16="http://schemas.microsoft.com/office/drawing/2014/main" xmlns="" val="309324731"/>
                    </a:ext>
                  </a:extLst>
                </a:gridCol>
              </a:tblGrid>
              <a:tr h="491026">
                <a:tc>
                  <a:txBody>
                    <a:bodyPr/>
                    <a:lstStyle/>
                    <a:p>
                      <a:pPr algn="ctr" fontAlgn="b"/>
                      <a:r>
                        <a:rPr lang="es-ES" sz="1600" b="1" cap="all" spc="60" dirty="0">
                          <a:solidFill>
                            <a:srgbClr val="FFFFFF"/>
                          </a:solidFill>
                          <a:effectLst/>
                        </a:rPr>
                        <a:t>Públicos o actores para la rendición de cuentas</a:t>
                      </a:r>
                    </a:p>
                  </a:txBody>
                  <a:tcPr marL="192179" marR="115307" marT="115307" marB="115307" anchor="b">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ctr" fontAlgn="b"/>
                      <a:r>
                        <a:rPr lang="es-CO" sz="1300" b="1" cap="all" spc="60" dirty="0">
                          <a:solidFill>
                            <a:srgbClr val="FFFFFF"/>
                          </a:solidFill>
                          <a:effectLst/>
                        </a:rPr>
                        <a:t>SI</a:t>
                      </a:r>
                    </a:p>
                  </a:txBody>
                  <a:tcPr marL="192179" marR="115307" marT="115307" marB="115307" anchor="b">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ctr" fontAlgn="b"/>
                      <a:r>
                        <a:rPr lang="es-CO" sz="1300" b="1" cap="all" spc="60" dirty="0">
                          <a:solidFill>
                            <a:srgbClr val="FFFFFF"/>
                          </a:solidFill>
                          <a:effectLst/>
                        </a:rPr>
                        <a:t>NO</a:t>
                      </a:r>
                    </a:p>
                  </a:txBody>
                  <a:tcPr marL="192179" marR="115307" marT="115307" marB="115307" anchor="b">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xmlns="" val="1410687355"/>
                  </a:ext>
                </a:extLst>
              </a:tr>
              <a:tr h="443709">
                <a:tc>
                  <a:txBody>
                    <a:bodyPr/>
                    <a:lstStyle/>
                    <a:p>
                      <a:pPr fontAlgn="t"/>
                      <a:r>
                        <a:rPr lang="es-CO" sz="1600" cap="none" spc="0" dirty="0">
                          <a:solidFill>
                            <a:schemeClr val="tx1">
                              <a:lumMod val="85000"/>
                              <a:lumOff val="15000"/>
                            </a:schemeClr>
                          </a:solidFill>
                          <a:effectLst/>
                        </a:rPr>
                        <a:t>Organizaciones sociales</a:t>
                      </a:r>
                    </a:p>
                  </a:txBody>
                  <a:tcPr marL="192179" marR="115307" marT="115307" marB="115307">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fontAlgn="t"/>
                      <a:r>
                        <a:rPr lang="es-CO" sz="1300" cap="none" spc="0">
                          <a:solidFill>
                            <a:schemeClr val="tx1">
                              <a:lumMod val="85000"/>
                              <a:lumOff val="15000"/>
                            </a:schemeClr>
                          </a:solidFill>
                          <a:effectLst/>
                        </a:rPr>
                        <a:t> </a:t>
                      </a:r>
                    </a:p>
                  </a:txBody>
                  <a:tcPr marL="192179" marR="115307" marT="115307" marB="11530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fontAlgn="t"/>
                      <a:r>
                        <a:rPr lang="es-CO" sz="1300" cap="none" spc="0">
                          <a:solidFill>
                            <a:schemeClr val="tx1">
                              <a:lumMod val="85000"/>
                              <a:lumOff val="15000"/>
                            </a:schemeClr>
                          </a:solidFill>
                          <a:effectLst/>
                        </a:rPr>
                        <a:t> </a:t>
                      </a:r>
                    </a:p>
                  </a:txBody>
                  <a:tcPr marL="192179" marR="115307" marT="115307" marB="115307">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xmlns="" val="1762262901"/>
                  </a:ext>
                </a:extLst>
              </a:tr>
              <a:tr h="443709">
                <a:tc>
                  <a:txBody>
                    <a:bodyPr/>
                    <a:lstStyle/>
                    <a:p>
                      <a:pPr fontAlgn="t"/>
                      <a:r>
                        <a:rPr lang="es-ES" sz="1600" cap="none" spc="0">
                          <a:solidFill>
                            <a:schemeClr val="tx1">
                              <a:lumMod val="85000"/>
                              <a:lumOff val="15000"/>
                            </a:schemeClr>
                          </a:solidFill>
                          <a:effectLst/>
                        </a:rPr>
                        <a:t>Grupos étnicos (Pueblos indígenas o afrodescendientes, Raizales y los Rom o Gitanos)</a:t>
                      </a:r>
                    </a:p>
                  </a:txBody>
                  <a:tcPr marL="192179" marR="115307" marT="115307" marB="115307">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fontAlgn="t"/>
                      <a:r>
                        <a:rPr lang="es-CO" sz="1300" cap="none" spc="0">
                          <a:solidFill>
                            <a:schemeClr val="tx1">
                              <a:lumMod val="85000"/>
                              <a:lumOff val="15000"/>
                            </a:schemeClr>
                          </a:solidFill>
                          <a:effectLst/>
                        </a:rPr>
                        <a:t> </a:t>
                      </a:r>
                    </a:p>
                  </a:txBody>
                  <a:tcPr marL="192179" marR="115307" marT="115307" marB="11530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fontAlgn="t"/>
                      <a:r>
                        <a:rPr lang="es-CO" sz="1300" cap="none" spc="0">
                          <a:solidFill>
                            <a:schemeClr val="tx1">
                              <a:lumMod val="85000"/>
                              <a:lumOff val="15000"/>
                            </a:schemeClr>
                          </a:solidFill>
                          <a:effectLst/>
                        </a:rPr>
                        <a:t> </a:t>
                      </a:r>
                    </a:p>
                  </a:txBody>
                  <a:tcPr marL="192179" marR="115307" marT="115307" marB="115307">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xmlns="" val="2806825829"/>
                  </a:ext>
                </a:extLst>
              </a:tr>
              <a:tr h="443709">
                <a:tc>
                  <a:txBody>
                    <a:bodyPr/>
                    <a:lstStyle/>
                    <a:p>
                      <a:pPr fontAlgn="t"/>
                      <a:r>
                        <a:rPr lang="es-CO" sz="1600" cap="none" spc="0" dirty="0">
                          <a:solidFill>
                            <a:schemeClr val="tx1">
                              <a:lumMod val="85000"/>
                              <a:lumOff val="15000"/>
                            </a:schemeClr>
                          </a:solidFill>
                          <a:effectLst/>
                        </a:rPr>
                        <a:t>Niños, adolescentes o jóvenes</a:t>
                      </a:r>
                    </a:p>
                  </a:txBody>
                  <a:tcPr marL="192179" marR="115307" marT="115307" marB="115307">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fontAlgn="t"/>
                      <a:r>
                        <a:rPr lang="es-CO" sz="1300" cap="none" spc="0">
                          <a:solidFill>
                            <a:schemeClr val="tx1">
                              <a:lumMod val="85000"/>
                              <a:lumOff val="15000"/>
                            </a:schemeClr>
                          </a:solidFill>
                          <a:effectLst/>
                        </a:rPr>
                        <a:t> </a:t>
                      </a:r>
                    </a:p>
                  </a:txBody>
                  <a:tcPr marL="192179" marR="115307" marT="115307" marB="11530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fontAlgn="t"/>
                      <a:r>
                        <a:rPr lang="es-CO" sz="1300" cap="none" spc="0">
                          <a:solidFill>
                            <a:schemeClr val="tx1">
                              <a:lumMod val="85000"/>
                              <a:lumOff val="15000"/>
                            </a:schemeClr>
                          </a:solidFill>
                          <a:effectLst/>
                        </a:rPr>
                        <a:t> </a:t>
                      </a:r>
                    </a:p>
                  </a:txBody>
                  <a:tcPr marL="192179" marR="115307" marT="115307" marB="115307">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xmlns="" val="2888377817"/>
                  </a:ext>
                </a:extLst>
              </a:tr>
              <a:tr h="443709">
                <a:tc>
                  <a:txBody>
                    <a:bodyPr/>
                    <a:lstStyle/>
                    <a:p>
                      <a:pPr fontAlgn="t"/>
                      <a:r>
                        <a:rPr lang="es-ES" sz="1600" cap="none" spc="0" dirty="0">
                          <a:solidFill>
                            <a:schemeClr val="tx1">
                              <a:lumMod val="85000"/>
                              <a:lumOff val="15000"/>
                            </a:schemeClr>
                          </a:solidFill>
                          <a:effectLst/>
                        </a:rPr>
                        <a:t>Organizaciones de personas en condición de discapacidad</a:t>
                      </a:r>
                    </a:p>
                  </a:txBody>
                  <a:tcPr marL="192179" marR="115307" marT="115307" marB="115307">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fontAlgn="t"/>
                      <a:r>
                        <a:rPr lang="es-CO" sz="1300" cap="none" spc="0">
                          <a:solidFill>
                            <a:schemeClr val="tx1">
                              <a:lumMod val="85000"/>
                              <a:lumOff val="15000"/>
                            </a:schemeClr>
                          </a:solidFill>
                          <a:effectLst/>
                        </a:rPr>
                        <a:t> </a:t>
                      </a:r>
                    </a:p>
                  </a:txBody>
                  <a:tcPr marL="192179" marR="115307" marT="115307" marB="11530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fontAlgn="t"/>
                      <a:r>
                        <a:rPr lang="es-CO" sz="1300" cap="none" spc="0">
                          <a:solidFill>
                            <a:schemeClr val="tx1">
                              <a:lumMod val="85000"/>
                              <a:lumOff val="15000"/>
                            </a:schemeClr>
                          </a:solidFill>
                          <a:effectLst/>
                        </a:rPr>
                        <a:t> </a:t>
                      </a:r>
                    </a:p>
                  </a:txBody>
                  <a:tcPr marL="192179" marR="115307" marT="115307" marB="115307">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xmlns="" val="1481622360"/>
                  </a:ext>
                </a:extLst>
              </a:tr>
              <a:tr h="443709">
                <a:tc>
                  <a:txBody>
                    <a:bodyPr/>
                    <a:lstStyle/>
                    <a:p>
                      <a:pPr fontAlgn="t"/>
                      <a:r>
                        <a:rPr lang="es-CO" sz="1600" cap="none" spc="0">
                          <a:solidFill>
                            <a:schemeClr val="tx1">
                              <a:lumMod val="85000"/>
                              <a:lumOff val="15000"/>
                            </a:schemeClr>
                          </a:solidFill>
                          <a:effectLst/>
                        </a:rPr>
                        <a:t>Adultos mayores</a:t>
                      </a:r>
                    </a:p>
                  </a:txBody>
                  <a:tcPr marL="192179" marR="115307" marT="115307" marB="115307">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fontAlgn="t"/>
                      <a:r>
                        <a:rPr lang="es-CO" sz="1300" cap="none" spc="0">
                          <a:solidFill>
                            <a:schemeClr val="tx1">
                              <a:lumMod val="85000"/>
                              <a:lumOff val="15000"/>
                            </a:schemeClr>
                          </a:solidFill>
                          <a:effectLst/>
                        </a:rPr>
                        <a:t> </a:t>
                      </a:r>
                    </a:p>
                  </a:txBody>
                  <a:tcPr marL="192179" marR="115307" marT="115307" marB="11530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fontAlgn="t"/>
                      <a:r>
                        <a:rPr lang="es-CO" sz="1300" cap="none" spc="0">
                          <a:solidFill>
                            <a:schemeClr val="tx1">
                              <a:lumMod val="85000"/>
                              <a:lumOff val="15000"/>
                            </a:schemeClr>
                          </a:solidFill>
                          <a:effectLst/>
                        </a:rPr>
                        <a:t> </a:t>
                      </a:r>
                    </a:p>
                  </a:txBody>
                  <a:tcPr marL="192179" marR="115307" marT="115307" marB="115307">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xmlns="" val="1402972182"/>
                  </a:ext>
                </a:extLst>
              </a:tr>
              <a:tr h="443709">
                <a:tc>
                  <a:txBody>
                    <a:bodyPr/>
                    <a:lstStyle/>
                    <a:p>
                      <a:pPr fontAlgn="t"/>
                      <a:r>
                        <a:rPr lang="es-CO" sz="1600" cap="none" spc="0">
                          <a:solidFill>
                            <a:schemeClr val="tx1">
                              <a:lumMod val="85000"/>
                              <a:lumOff val="15000"/>
                            </a:schemeClr>
                          </a:solidFill>
                          <a:effectLst/>
                        </a:rPr>
                        <a:t>Mujeres u hombres</a:t>
                      </a:r>
                    </a:p>
                  </a:txBody>
                  <a:tcPr marL="192179" marR="115307" marT="115307" marB="115307">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fontAlgn="t"/>
                      <a:r>
                        <a:rPr lang="es-CO" sz="1300" cap="none" spc="0">
                          <a:solidFill>
                            <a:schemeClr val="tx1">
                              <a:lumMod val="85000"/>
                              <a:lumOff val="15000"/>
                            </a:schemeClr>
                          </a:solidFill>
                          <a:effectLst/>
                        </a:rPr>
                        <a:t> </a:t>
                      </a:r>
                    </a:p>
                  </a:txBody>
                  <a:tcPr marL="192179" marR="115307" marT="115307" marB="11530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fontAlgn="t"/>
                      <a:r>
                        <a:rPr lang="es-CO" sz="1300" cap="none" spc="0">
                          <a:solidFill>
                            <a:schemeClr val="tx1">
                              <a:lumMod val="85000"/>
                              <a:lumOff val="15000"/>
                            </a:schemeClr>
                          </a:solidFill>
                          <a:effectLst/>
                        </a:rPr>
                        <a:t> </a:t>
                      </a:r>
                    </a:p>
                  </a:txBody>
                  <a:tcPr marL="192179" marR="115307" marT="115307" marB="115307">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xmlns="" val="3771468474"/>
                  </a:ext>
                </a:extLst>
              </a:tr>
              <a:tr h="443709">
                <a:tc>
                  <a:txBody>
                    <a:bodyPr/>
                    <a:lstStyle/>
                    <a:p>
                      <a:pPr fontAlgn="t"/>
                      <a:r>
                        <a:rPr lang="es-CO" sz="1600" cap="none" spc="0">
                          <a:solidFill>
                            <a:schemeClr val="tx1">
                              <a:lumMod val="85000"/>
                              <a:lumOff val="15000"/>
                            </a:schemeClr>
                          </a:solidFill>
                          <a:effectLst/>
                        </a:rPr>
                        <a:t>Ciudadanía en general</a:t>
                      </a:r>
                    </a:p>
                  </a:txBody>
                  <a:tcPr marL="192179" marR="115307" marT="115307" marB="115307">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fontAlgn="t"/>
                      <a:r>
                        <a:rPr lang="es-CO" sz="1300" cap="none" spc="0">
                          <a:solidFill>
                            <a:schemeClr val="tx1">
                              <a:lumMod val="85000"/>
                              <a:lumOff val="15000"/>
                            </a:schemeClr>
                          </a:solidFill>
                          <a:effectLst/>
                        </a:rPr>
                        <a:t> </a:t>
                      </a:r>
                    </a:p>
                  </a:txBody>
                  <a:tcPr marL="192179" marR="115307" marT="115307" marB="11530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fontAlgn="t"/>
                      <a:r>
                        <a:rPr lang="es-CO" sz="1300" cap="none" spc="0">
                          <a:solidFill>
                            <a:schemeClr val="tx1">
                              <a:lumMod val="85000"/>
                              <a:lumOff val="15000"/>
                            </a:schemeClr>
                          </a:solidFill>
                          <a:effectLst/>
                        </a:rPr>
                        <a:t> </a:t>
                      </a:r>
                    </a:p>
                  </a:txBody>
                  <a:tcPr marL="192179" marR="115307" marT="115307" marB="115307">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xmlns="" val="3635295132"/>
                  </a:ext>
                </a:extLst>
              </a:tr>
              <a:tr h="443709">
                <a:tc>
                  <a:txBody>
                    <a:bodyPr/>
                    <a:lstStyle/>
                    <a:p>
                      <a:pPr fontAlgn="t"/>
                      <a:r>
                        <a:rPr lang="es-CO" sz="1600" cap="none" spc="0">
                          <a:solidFill>
                            <a:schemeClr val="tx1">
                              <a:lumMod val="85000"/>
                              <a:lumOff val="15000"/>
                            </a:schemeClr>
                          </a:solidFill>
                          <a:effectLst/>
                        </a:rPr>
                        <a:t>Medios de comunicación</a:t>
                      </a:r>
                    </a:p>
                  </a:txBody>
                  <a:tcPr marL="192179" marR="115307" marT="115307" marB="115307">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fontAlgn="t"/>
                      <a:r>
                        <a:rPr lang="es-CO" sz="1300" cap="none" spc="0">
                          <a:solidFill>
                            <a:schemeClr val="tx1">
                              <a:lumMod val="85000"/>
                              <a:lumOff val="15000"/>
                            </a:schemeClr>
                          </a:solidFill>
                          <a:effectLst/>
                        </a:rPr>
                        <a:t> </a:t>
                      </a:r>
                    </a:p>
                  </a:txBody>
                  <a:tcPr marL="192179" marR="115307" marT="115307" marB="11530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fontAlgn="t"/>
                      <a:r>
                        <a:rPr lang="es-CO" sz="1300" cap="none" spc="0">
                          <a:solidFill>
                            <a:schemeClr val="tx1">
                              <a:lumMod val="85000"/>
                              <a:lumOff val="15000"/>
                            </a:schemeClr>
                          </a:solidFill>
                          <a:effectLst/>
                        </a:rPr>
                        <a:t> </a:t>
                      </a:r>
                    </a:p>
                  </a:txBody>
                  <a:tcPr marL="192179" marR="115307" marT="115307" marB="115307">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xmlns="" val="338695088"/>
                  </a:ext>
                </a:extLst>
              </a:tr>
              <a:tr h="443709">
                <a:tc>
                  <a:txBody>
                    <a:bodyPr/>
                    <a:lstStyle/>
                    <a:p>
                      <a:pPr fontAlgn="t"/>
                      <a:r>
                        <a:rPr lang="es-ES" sz="1600" cap="none" spc="0">
                          <a:solidFill>
                            <a:schemeClr val="tx1">
                              <a:lumMod val="85000"/>
                              <a:lumOff val="15000"/>
                            </a:schemeClr>
                          </a:solidFill>
                          <a:effectLst/>
                        </a:rPr>
                        <a:t>Corporaciones públicas de elección popular</a:t>
                      </a:r>
                    </a:p>
                  </a:txBody>
                  <a:tcPr marL="192179" marR="115307" marT="115307" marB="115307">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fontAlgn="t"/>
                      <a:r>
                        <a:rPr lang="es-CO" sz="1300" cap="none" spc="0">
                          <a:solidFill>
                            <a:schemeClr val="tx1">
                              <a:lumMod val="85000"/>
                              <a:lumOff val="15000"/>
                            </a:schemeClr>
                          </a:solidFill>
                          <a:effectLst/>
                        </a:rPr>
                        <a:t> </a:t>
                      </a:r>
                    </a:p>
                  </a:txBody>
                  <a:tcPr marL="192179" marR="115307" marT="115307" marB="11530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fontAlgn="t"/>
                      <a:r>
                        <a:rPr lang="es-CO" sz="1300" cap="none" spc="0">
                          <a:solidFill>
                            <a:schemeClr val="tx1">
                              <a:lumMod val="85000"/>
                              <a:lumOff val="15000"/>
                            </a:schemeClr>
                          </a:solidFill>
                          <a:effectLst/>
                        </a:rPr>
                        <a:t> </a:t>
                      </a:r>
                    </a:p>
                  </a:txBody>
                  <a:tcPr marL="192179" marR="115307" marT="115307" marB="115307">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xmlns="" val="2158632930"/>
                  </a:ext>
                </a:extLst>
              </a:tr>
              <a:tr h="443709">
                <a:tc>
                  <a:txBody>
                    <a:bodyPr/>
                    <a:lstStyle/>
                    <a:p>
                      <a:pPr fontAlgn="t"/>
                      <a:r>
                        <a:rPr lang="es-ES" sz="1600" cap="none" spc="0" dirty="0">
                          <a:solidFill>
                            <a:schemeClr val="tx1">
                              <a:lumMod val="85000"/>
                              <a:lumOff val="15000"/>
                            </a:schemeClr>
                          </a:solidFill>
                          <a:effectLst/>
                        </a:rPr>
                        <a:t>Otros niveles de gobierno: nacional, departamental, organismos de control</a:t>
                      </a:r>
                    </a:p>
                  </a:txBody>
                  <a:tcPr marL="192179" marR="115307" marT="115307" marB="115307">
                    <a:lnL w="12700" cmpd="sng">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fontAlgn="t"/>
                      <a:r>
                        <a:rPr lang="es-CO" sz="1300" cap="none" spc="0">
                          <a:solidFill>
                            <a:schemeClr val="tx1">
                              <a:lumMod val="85000"/>
                              <a:lumOff val="15000"/>
                            </a:schemeClr>
                          </a:solidFill>
                          <a:effectLst/>
                        </a:rPr>
                        <a:t> </a:t>
                      </a:r>
                    </a:p>
                  </a:txBody>
                  <a:tcPr marL="192179" marR="115307" marT="115307" marB="11530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fontAlgn="t"/>
                      <a:r>
                        <a:rPr lang="es-CO" sz="1300" cap="none" spc="0" dirty="0">
                          <a:solidFill>
                            <a:schemeClr val="tx1">
                              <a:lumMod val="85000"/>
                              <a:lumOff val="15000"/>
                            </a:schemeClr>
                          </a:solidFill>
                          <a:effectLst/>
                        </a:rPr>
                        <a:t> </a:t>
                      </a:r>
                    </a:p>
                  </a:txBody>
                  <a:tcPr marL="192179" marR="115307" marT="115307" marB="115307">
                    <a:lnL w="38100" cap="flat" cmpd="sng" algn="ctr">
                      <a:solidFill>
                        <a:srgbClr val="FFFFFF"/>
                      </a:solidFill>
                      <a:prstDash val="solid"/>
                    </a:lnL>
                    <a:lnR w="12700" cmpd="sng">
                      <a:noFill/>
                      <a:prstDash val="solid"/>
                    </a:lnR>
                    <a:lnT w="38100" cap="flat" cmpd="sng" algn="ctr">
                      <a:solidFill>
                        <a:srgbClr val="FFFFFF"/>
                      </a:solidFill>
                      <a:prstDash val="solid"/>
                    </a:lnT>
                    <a:lnB w="12700" cmpd="sng">
                      <a:noFill/>
                      <a:prstDash val="solid"/>
                    </a:lnB>
                    <a:solidFill>
                      <a:srgbClr val="878E8B">
                        <a:alpha val="30196"/>
                      </a:srgbClr>
                    </a:solidFill>
                  </a:tcPr>
                </a:tc>
                <a:extLst>
                  <a:ext uri="{0D108BD9-81ED-4DB2-BD59-A6C34878D82A}">
                    <a16:rowId xmlns:a16="http://schemas.microsoft.com/office/drawing/2014/main" xmlns="" val="2932791895"/>
                  </a:ext>
                </a:extLst>
              </a:tr>
            </a:tbl>
          </a:graphicData>
        </a:graphic>
      </p:graphicFrame>
      <p:sp>
        <p:nvSpPr>
          <p:cNvPr id="8" name="CuadroTexto 7">
            <a:extLst>
              <a:ext uri="{FF2B5EF4-FFF2-40B4-BE49-F238E27FC236}">
                <a16:creationId xmlns:a16="http://schemas.microsoft.com/office/drawing/2014/main" xmlns="" id="{2108A244-EE9C-78A2-6667-AA3E243214BE}"/>
              </a:ext>
            </a:extLst>
          </p:cNvPr>
          <p:cNvSpPr txBox="1"/>
          <p:nvPr/>
        </p:nvSpPr>
        <p:spPr>
          <a:xfrm>
            <a:off x="879679" y="597178"/>
            <a:ext cx="4906907" cy="584775"/>
          </a:xfrm>
          <a:prstGeom prst="rect">
            <a:avLst/>
          </a:prstGeom>
          <a:noFill/>
        </p:spPr>
        <p:txBody>
          <a:bodyPr wrap="square">
            <a:spAutoFit/>
          </a:bodyPr>
          <a:lstStyle/>
          <a:p>
            <a:pPr fontAlgn="b"/>
            <a:r>
              <a:rPr lang="es-ES" sz="3200" b="1" cap="all" spc="60" dirty="0">
                <a:solidFill>
                  <a:srgbClr val="55AD30"/>
                </a:solidFill>
                <a:effectLst/>
                <a:latin typeface="Lato" panose="020F0502020204030203" pitchFamily="34" charset="0"/>
                <a:ea typeface="Lato" panose="020F0502020204030203" pitchFamily="34" charset="0"/>
                <a:cs typeface="Lato" panose="020F0502020204030203" pitchFamily="34" charset="0"/>
              </a:rPr>
              <a:t>Públicos o actores</a:t>
            </a:r>
          </a:p>
        </p:txBody>
      </p:sp>
    </p:spTree>
    <p:extLst>
      <p:ext uri="{BB962C8B-B14F-4D97-AF65-F5344CB8AC3E}">
        <p14:creationId xmlns:p14="http://schemas.microsoft.com/office/powerpoint/2010/main" val="240905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DD8F5024-2649-4CA7-94ED-16703D604CCE}"/>
              </a:ext>
            </a:extLst>
          </p:cNvPr>
          <p:cNvSpPr txBox="1"/>
          <p:nvPr/>
        </p:nvSpPr>
        <p:spPr>
          <a:xfrm>
            <a:off x="781903" y="1506798"/>
            <a:ext cx="7789460" cy="1508105"/>
          </a:xfrm>
          <a:prstGeom prst="rect">
            <a:avLst/>
          </a:prstGeom>
          <a:noFill/>
        </p:spPr>
        <p:txBody>
          <a:bodyPr wrap="square">
            <a:spAutoFit/>
          </a:bodyPr>
          <a:lstStyle/>
          <a:p>
            <a:r>
              <a:rPr lang="es-ES" sz="2000" b="1" dirty="0"/>
              <a:t>PILAR</a:t>
            </a:r>
            <a:r>
              <a:rPr lang="es-ES" b="1" dirty="0"/>
              <a:t>: </a:t>
            </a:r>
            <a:r>
              <a:rPr lang="es-ES" dirty="0"/>
              <a:t>Cartagena Transparente </a:t>
            </a:r>
          </a:p>
          <a:p>
            <a:r>
              <a:rPr lang="es-ES" b="1" dirty="0"/>
              <a:t>LÍNEA ESTRATÉGICA:  </a:t>
            </a:r>
            <a:r>
              <a:rPr lang="es-ES" dirty="0"/>
              <a:t>Gestión y desempeño institucional para la gobernanza</a:t>
            </a:r>
          </a:p>
          <a:p>
            <a:r>
              <a:rPr lang="es-ES" b="1" dirty="0"/>
              <a:t>PROGRAMA: </a:t>
            </a:r>
            <a:r>
              <a:rPr lang="es-ES" dirty="0"/>
              <a:t>Transparencia para el fortalecimiento de la confianza en las instituciones del distrito de Cartagena. </a:t>
            </a:r>
          </a:p>
          <a:p>
            <a:endParaRPr lang="es-ES" dirty="0"/>
          </a:p>
        </p:txBody>
      </p:sp>
      <p:sp>
        <p:nvSpPr>
          <p:cNvPr id="5" name="CuadroTexto 4">
            <a:extLst>
              <a:ext uri="{FF2B5EF4-FFF2-40B4-BE49-F238E27FC236}">
                <a16:creationId xmlns:a16="http://schemas.microsoft.com/office/drawing/2014/main" xmlns="" id="{4FDAAD98-6170-4DB1-A7E9-E86EFEA09C31}"/>
              </a:ext>
            </a:extLst>
          </p:cNvPr>
          <p:cNvSpPr txBox="1"/>
          <p:nvPr/>
        </p:nvSpPr>
        <p:spPr>
          <a:xfrm>
            <a:off x="781903" y="3319877"/>
            <a:ext cx="10628194" cy="2031325"/>
          </a:xfrm>
          <a:prstGeom prst="rect">
            <a:avLst/>
          </a:prstGeom>
          <a:noFill/>
        </p:spPr>
        <p:txBody>
          <a:bodyPr wrap="square">
            <a:spAutoFit/>
          </a:bodyPr>
          <a:lstStyle/>
          <a:p>
            <a:r>
              <a:rPr lang="es-ES" dirty="0"/>
              <a:t>Luchar contra la corrupción es una corresponsabilidad de todos los ciudadanos en el Distrito de Cartagena, por ello restableceremos los lazos de confianza entre la sociedad, sector privado, sector público y sus funcionarios a través de estrategias y hechos de transparencia, integridad, legalidad y gobierno abierto, generando espacios más protagónicos de los ciudadanos en la toma de las decisiones que los afecta y del seguimiento a las mismas.</a:t>
            </a:r>
          </a:p>
          <a:p>
            <a:endParaRPr lang="es-ES" dirty="0"/>
          </a:p>
          <a:p>
            <a:r>
              <a:rPr lang="es-ES" dirty="0"/>
              <a:t>Promover los principios de transparencia, integridad, rendición de cuentas y participación se convierten en pilares para la Democracia y el Desarrollo Inclusivo</a:t>
            </a:r>
          </a:p>
        </p:txBody>
      </p:sp>
      <p:sp>
        <p:nvSpPr>
          <p:cNvPr id="7" name="CuadroTexto 6">
            <a:extLst>
              <a:ext uri="{FF2B5EF4-FFF2-40B4-BE49-F238E27FC236}">
                <a16:creationId xmlns:a16="http://schemas.microsoft.com/office/drawing/2014/main" xmlns="" id="{C3201562-78BE-491F-9945-E8731321F956}"/>
              </a:ext>
            </a:extLst>
          </p:cNvPr>
          <p:cNvSpPr txBox="1"/>
          <p:nvPr/>
        </p:nvSpPr>
        <p:spPr>
          <a:xfrm>
            <a:off x="781903" y="661814"/>
            <a:ext cx="8007255" cy="692497"/>
          </a:xfrm>
          <a:prstGeom prst="rect">
            <a:avLst/>
          </a:prstGeom>
          <a:noFill/>
        </p:spPr>
        <p:txBody>
          <a:bodyPr wrap="square" rtlCol="0">
            <a:spAutoFit/>
          </a:bodyPr>
          <a:lstStyle/>
          <a:p>
            <a:r>
              <a:rPr lang="es-ES" sz="3200" b="1" dirty="0">
                <a:solidFill>
                  <a:srgbClr val="00B050"/>
                </a:solidFill>
              </a:rPr>
              <a:t>Rendición de Cuentas en el Plan de Desarrollo</a:t>
            </a:r>
            <a:endParaRPr lang="es-CO" sz="3200" b="1" dirty="0">
              <a:solidFill>
                <a:srgbClr val="00B050"/>
              </a:solidFill>
              <a:latin typeface="Lato" panose="020F0502020204030203" pitchFamily="34" charset="0"/>
              <a:ea typeface="Lato" panose="020F0502020204030203" pitchFamily="34" charset="0"/>
              <a:cs typeface="Lato" panose="020F0502020204030203" pitchFamily="34" charset="0"/>
            </a:endParaRPr>
          </a:p>
          <a:p>
            <a:endParaRPr lang="es-CO" sz="600" b="1" dirty="0">
              <a:solidFill>
                <a:srgbClr val="00B05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533089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416F07FA-96F9-41FC-86F1-85CA082D4EC4}"/>
              </a:ext>
            </a:extLst>
          </p:cNvPr>
          <p:cNvSpPr txBox="1"/>
          <p:nvPr/>
        </p:nvSpPr>
        <p:spPr>
          <a:xfrm>
            <a:off x="986050" y="1679772"/>
            <a:ext cx="9754738" cy="3724096"/>
          </a:xfrm>
          <a:prstGeom prst="rect">
            <a:avLst/>
          </a:prstGeom>
          <a:noFill/>
        </p:spPr>
        <p:txBody>
          <a:bodyPr wrap="square">
            <a:spAutoFit/>
          </a:bodyPr>
          <a:lstStyle/>
          <a:p>
            <a:r>
              <a:rPr lang="es-ES" sz="2000" b="1" dirty="0"/>
              <a:t>Capacitación grupos de interés </a:t>
            </a:r>
          </a:p>
          <a:p>
            <a:endParaRPr lang="es-ES" dirty="0"/>
          </a:p>
          <a:p>
            <a:r>
              <a:rPr lang="es-ES" dirty="0"/>
              <a:t>La propuesta para capacitación para los grupos de interés es realizar un video informativo sobre ABC de Rendición de cuentas, es decir los aspectos básicos, el cual pueda ser divulgado de forma más eficiente y dinámica a aquellos grupos con que no se puedan hacer capacitaciones presenciales.</a:t>
            </a:r>
          </a:p>
          <a:p>
            <a:endParaRPr lang="es-ES" dirty="0"/>
          </a:p>
          <a:p>
            <a:r>
              <a:rPr lang="es-ES" dirty="0"/>
              <a:t>Además, servirá de basa para las capacitaciones presenciales done se hará énfasis en los espacios de participación  de la respectiva Audiencia pública de Rendición de Cuentas y como deben ser aprovechados por la ciudadanía.</a:t>
            </a:r>
          </a:p>
          <a:p>
            <a:endParaRPr lang="es-ES" dirty="0"/>
          </a:p>
          <a:p>
            <a:r>
              <a:rPr lang="es-ES" dirty="0"/>
              <a:t>Igualmente en el micrositio de rendición de cuentas, se realizará la divulgación necesaria para que participe la mayor cantidad de actores y se dispondrá del correo electrónico  y/o link para recibir los comentarios, preguntas o dudas y así generar un diálogo de doble vía con la ciudadanía</a:t>
            </a:r>
            <a:endParaRPr lang="es-CO" dirty="0"/>
          </a:p>
        </p:txBody>
      </p:sp>
      <p:sp>
        <p:nvSpPr>
          <p:cNvPr id="7" name="CuadroTexto 6">
            <a:extLst>
              <a:ext uri="{FF2B5EF4-FFF2-40B4-BE49-F238E27FC236}">
                <a16:creationId xmlns:a16="http://schemas.microsoft.com/office/drawing/2014/main" xmlns="" id="{B5546D55-0230-44EE-BD34-FA6AE21B1CF9}"/>
              </a:ext>
            </a:extLst>
          </p:cNvPr>
          <p:cNvSpPr txBox="1"/>
          <p:nvPr/>
        </p:nvSpPr>
        <p:spPr>
          <a:xfrm>
            <a:off x="383538" y="502475"/>
            <a:ext cx="7805119" cy="707886"/>
          </a:xfrm>
          <a:prstGeom prst="rect">
            <a:avLst/>
          </a:prstGeom>
          <a:noFill/>
        </p:spPr>
        <p:txBody>
          <a:bodyPr wrap="square" rtlCol="0">
            <a:spAutoFit/>
          </a:bodyPr>
          <a:lstStyle/>
          <a:p>
            <a:r>
              <a:rPr lang="es-ES" sz="4000" b="1" dirty="0">
                <a:solidFill>
                  <a:srgbClr val="00B050"/>
                </a:solidFill>
                <a:latin typeface="Lato" panose="020F0502020204030203" pitchFamily="34" charset="0"/>
                <a:ea typeface="Lato" panose="020F0502020204030203" pitchFamily="34" charset="0"/>
                <a:cs typeface="Lato" panose="020F0502020204030203" pitchFamily="34" charset="0"/>
              </a:rPr>
              <a:t>PROPUESTA CAPACITACION</a:t>
            </a:r>
            <a:endParaRPr lang="es-CO" sz="4000" b="1" dirty="0">
              <a:solidFill>
                <a:srgbClr val="00B05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412193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9A234429-6FE5-4D00-8A60-198C911D0330}"/>
              </a:ext>
            </a:extLst>
          </p:cNvPr>
          <p:cNvSpPr txBox="1"/>
          <p:nvPr/>
        </p:nvSpPr>
        <p:spPr>
          <a:xfrm>
            <a:off x="383538" y="502475"/>
            <a:ext cx="7805119" cy="584775"/>
          </a:xfrm>
          <a:prstGeom prst="rect">
            <a:avLst/>
          </a:prstGeom>
          <a:noFill/>
        </p:spPr>
        <p:txBody>
          <a:bodyPr wrap="square" rtlCol="0">
            <a:spAutoFit/>
          </a:bodyPr>
          <a:lstStyle/>
          <a:p>
            <a:r>
              <a:rPr lang="es-ES" sz="3200" b="1" dirty="0">
                <a:solidFill>
                  <a:srgbClr val="00B050"/>
                </a:solidFill>
                <a:latin typeface="Lato" panose="020F0502020204030203" pitchFamily="34" charset="0"/>
                <a:ea typeface="Lato" panose="020F0502020204030203" pitchFamily="34" charset="0"/>
                <a:cs typeface="Lato" panose="020F0502020204030203" pitchFamily="34" charset="0"/>
              </a:rPr>
              <a:t>PROPUESTA CAPACITACION</a:t>
            </a:r>
            <a:endParaRPr lang="es-CO" sz="3200" b="1" dirty="0">
              <a:solidFill>
                <a:srgbClr val="00B050"/>
              </a:solidFill>
              <a:latin typeface="Lato" panose="020F0502020204030203" pitchFamily="34" charset="0"/>
              <a:ea typeface="Lato" panose="020F0502020204030203" pitchFamily="34" charset="0"/>
              <a:cs typeface="Lato" panose="020F0502020204030203" pitchFamily="34" charset="0"/>
            </a:endParaRPr>
          </a:p>
        </p:txBody>
      </p:sp>
      <p:sp>
        <p:nvSpPr>
          <p:cNvPr id="6" name="CuadroTexto 5">
            <a:extLst>
              <a:ext uri="{FF2B5EF4-FFF2-40B4-BE49-F238E27FC236}">
                <a16:creationId xmlns:a16="http://schemas.microsoft.com/office/drawing/2014/main" xmlns="" id="{86180197-97C7-43D7-8B77-310319163996}"/>
              </a:ext>
            </a:extLst>
          </p:cNvPr>
          <p:cNvSpPr txBox="1"/>
          <p:nvPr/>
        </p:nvSpPr>
        <p:spPr>
          <a:xfrm>
            <a:off x="986050" y="1982450"/>
            <a:ext cx="9754738" cy="4001095"/>
          </a:xfrm>
          <a:prstGeom prst="rect">
            <a:avLst/>
          </a:prstGeom>
          <a:noFill/>
        </p:spPr>
        <p:txBody>
          <a:bodyPr wrap="square">
            <a:spAutoFit/>
          </a:bodyPr>
          <a:lstStyle/>
          <a:p>
            <a:r>
              <a:rPr lang="es-ES" sz="2000" b="1" dirty="0"/>
              <a:t>Capacitación a funcionarios</a:t>
            </a:r>
          </a:p>
          <a:p>
            <a:endParaRPr lang="es-ES" dirty="0"/>
          </a:p>
          <a:p>
            <a:r>
              <a:rPr lang="es-ES" dirty="0"/>
              <a:t>Con relación a la capacitación de funcionarios  se realizará  dos grandes jornadas de capacitación a los funcionarios por parte de a Escuela de Gobierno y Liderazgo y/o Oficina de Transparencia.</a:t>
            </a:r>
          </a:p>
          <a:p>
            <a:endParaRPr lang="es-ES" dirty="0"/>
          </a:p>
          <a:p>
            <a:r>
              <a:rPr lang="es-ES" dirty="0"/>
              <a:t>Se realizara además una jornada de capacitación al grupo líder donde se despejaran dudas y se harán sugerencias con respecto a los ejercicios de Rendición de Cuentas. Hacer énfasis en Garantía de Derechos y Objetivos de Desarrollo Sostenible.</a:t>
            </a:r>
          </a:p>
          <a:p>
            <a:endParaRPr lang="es-ES" dirty="0"/>
          </a:p>
          <a:p>
            <a:r>
              <a:rPr lang="es-ES" dirty="0"/>
              <a:t>Se debe realizar una capacitación a los comunicadores de toda la Alcalde sobre el ejercicio de Rendición de Cuentas.</a:t>
            </a:r>
          </a:p>
          <a:p>
            <a:endParaRPr lang="es-ES" dirty="0"/>
          </a:p>
          <a:p>
            <a:endParaRPr lang="es-ES" dirty="0"/>
          </a:p>
          <a:p>
            <a:endParaRPr lang="es-ES" dirty="0"/>
          </a:p>
        </p:txBody>
      </p:sp>
    </p:spTree>
    <p:extLst>
      <p:ext uri="{BB962C8B-B14F-4D97-AF65-F5344CB8AC3E}">
        <p14:creationId xmlns:p14="http://schemas.microsoft.com/office/powerpoint/2010/main" val="543917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47BDE2C6-AFFD-4B84-A7DC-07E087E741C2}"/>
              </a:ext>
            </a:extLst>
          </p:cNvPr>
          <p:cNvSpPr txBox="1"/>
          <p:nvPr/>
        </p:nvSpPr>
        <p:spPr>
          <a:xfrm>
            <a:off x="383538" y="502474"/>
            <a:ext cx="10125238" cy="584775"/>
          </a:xfrm>
          <a:prstGeom prst="rect">
            <a:avLst/>
          </a:prstGeom>
          <a:noFill/>
        </p:spPr>
        <p:txBody>
          <a:bodyPr wrap="square" rtlCol="0">
            <a:spAutoFit/>
          </a:bodyPr>
          <a:lstStyle/>
          <a:p>
            <a:r>
              <a:rPr lang="es-ES" sz="2800" b="1" dirty="0">
                <a:solidFill>
                  <a:srgbClr val="00B050"/>
                </a:solidFill>
                <a:latin typeface="Lato" panose="020F0502020204030203" pitchFamily="34" charset="0"/>
                <a:ea typeface="Lato" panose="020F0502020204030203" pitchFamily="34" charset="0"/>
                <a:cs typeface="Lato" panose="020F0502020204030203" pitchFamily="34" charset="0"/>
              </a:rPr>
              <a:t>ACTIVIDADES</a:t>
            </a:r>
            <a:r>
              <a:rPr lang="es-ES" sz="3200" b="1" dirty="0">
                <a:solidFill>
                  <a:srgbClr val="00B050"/>
                </a:solidFill>
                <a:latin typeface="Lato" panose="020F0502020204030203" pitchFamily="34" charset="0"/>
                <a:ea typeface="Lato" panose="020F0502020204030203" pitchFamily="34" charset="0"/>
                <a:cs typeface="Lato" panose="020F0502020204030203" pitchFamily="34" charset="0"/>
              </a:rPr>
              <a:t> PARA ELEMENTO DE INFORMACION</a:t>
            </a:r>
            <a:endParaRPr lang="es-CO" sz="3200" b="1" dirty="0">
              <a:solidFill>
                <a:srgbClr val="00B050"/>
              </a:solidFill>
              <a:latin typeface="Lato" panose="020F0502020204030203" pitchFamily="34" charset="0"/>
              <a:ea typeface="Lato" panose="020F0502020204030203" pitchFamily="34" charset="0"/>
              <a:cs typeface="Lato" panose="020F0502020204030203" pitchFamily="34" charset="0"/>
            </a:endParaRPr>
          </a:p>
        </p:txBody>
      </p:sp>
      <p:sp>
        <p:nvSpPr>
          <p:cNvPr id="5" name="CuadroTexto 4">
            <a:extLst>
              <a:ext uri="{FF2B5EF4-FFF2-40B4-BE49-F238E27FC236}">
                <a16:creationId xmlns:a16="http://schemas.microsoft.com/office/drawing/2014/main" xmlns="" id="{BE24BD5E-CC47-4B2B-8574-BDAADD0177A2}"/>
              </a:ext>
            </a:extLst>
          </p:cNvPr>
          <p:cNvSpPr txBox="1"/>
          <p:nvPr/>
        </p:nvSpPr>
        <p:spPr>
          <a:xfrm>
            <a:off x="1231711" y="1403276"/>
            <a:ext cx="8949519" cy="4524315"/>
          </a:xfrm>
          <a:prstGeom prst="rect">
            <a:avLst/>
          </a:prstGeom>
          <a:noFill/>
        </p:spPr>
        <p:txBody>
          <a:bodyPr wrap="square">
            <a:spAutoFit/>
          </a:bodyPr>
          <a:lstStyle/>
          <a:p>
            <a:pPr marL="285750" indent="-285750">
              <a:buFont typeface="Arial" panose="020B0604020202020204" pitchFamily="34" charset="0"/>
              <a:buChar char="•"/>
            </a:pPr>
            <a:r>
              <a:rPr lang="es-ES" dirty="0"/>
              <a:t>Publicar cronograma de actividades con etapas de acuerdo con los lineamientos de la Función Pública.</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Publicar el Informe técnico ( un mes de anterioridad) y link y/o correo para que los ciudadanos puedan hacer propuestas y/o sugerencias.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Publicar decreto convocatoria audiencia pública</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Redes Sociales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Facebook Live alcalde temas puntuales.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Videos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Entrevistas/ videos</a:t>
            </a:r>
          </a:p>
          <a:p>
            <a:endParaRPr lang="es-CO" dirty="0"/>
          </a:p>
        </p:txBody>
      </p:sp>
    </p:spTree>
    <p:extLst>
      <p:ext uri="{BB962C8B-B14F-4D97-AF65-F5344CB8AC3E}">
        <p14:creationId xmlns:p14="http://schemas.microsoft.com/office/powerpoint/2010/main" val="2608456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788ADC44-9B65-4F99-A0CC-A6E3BE0BC062}"/>
              </a:ext>
            </a:extLst>
          </p:cNvPr>
          <p:cNvSpPr txBox="1"/>
          <p:nvPr/>
        </p:nvSpPr>
        <p:spPr>
          <a:xfrm>
            <a:off x="833914" y="502475"/>
            <a:ext cx="9824987" cy="523220"/>
          </a:xfrm>
          <a:prstGeom prst="rect">
            <a:avLst/>
          </a:prstGeom>
          <a:noFill/>
        </p:spPr>
        <p:txBody>
          <a:bodyPr wrap="square" rtlCol="0">
            <a:spAutoFit/>
          </a:bodyPr>
          <a:lstStyle/>
          <a:p>
            <a:r>
              <a:rPr lang="es-ES" sz="2800" b="1" dirty="0">
                <a:solidFill>
                  <a:srgbClr val="00B050"/>
                </a:solidFill>
                <a:latin typeface="Lato" panose="020F0502020204030203" pitchFamily="34" charset="0"/>
                <a:ea typeface="Lato" panose="020F0502020204030203" pitchFamily="34" charset="0"/>
                <a:cs typeface="Lato" panose="020F0502020204030203" pitchFamily="34" charset="0"/>
              </a:rPr>
              <a:t>ACTIVIDADES PARA ELEMENTO DE DIALOGO</a:t>
            </a:r>
            <a:endParaRPr lang="es-CO" sz="2800" b="1" dirty="0">
              <a:solidFill>
                <a:srgbClr val="00B050"/>
              </a:solidFill>
              <a:latin typeface="Lato" panose="020F0502020204030203" pitchFamily="34" charset="0"/>
              <a:ea typeface="Lato" panose="020F0502020204030203" pitchFamily="34" charset="0"/>
              <a:cs typeface="Lato" panose="020F0502020204030203" pitchFamily="34" charset="0"/>
            </a:endParaRPr>
          </a:p>
        </p:txBody>
      </p:sp>
      <p:sp>
        <p:nvSpPr>
          <p:cNvPr id="5" name="CuadroTexto 4">
            <a:extLst>
              <a:ext uri="{FF2B5EF4-FFF2-40B4-BE49-F238E27FC236}">
                <a16:creationId xmlns:a16="http://schemas.microsoft.com/office/drawing/2014/main" xmlns="" id="{911BFF0B-7FD9-2123-2F52-9A30BECEE9E2}"/>
              </a:ext>
            </a:extLst>
          </p:cNvPr>
          <p:cNvSpPr txBox="1"/>
          <p:nvPr/>
        </p:nvSpPr>
        <p:spPr>
          <a:xfrm>
            <a:off x="1245357" y="1445994"/>
            <a:ext cx="8908577" cy="5078313"/>
          </a:xfrm>
          <a:prstGeom prst="rect">
            <a:avLst/>
          </a:prstGeom>
          <a:noFill/>
        </p:spPr>
        <p:txBody>
          <a:bodyPr wrap="square">
            <a:spAutoFit/>
          </a:bodyPr>
          <a:lstStyle/>
          <a:p>
            <a:pPr marL="285750" indent="-285750">
              <a:buFont typeface="Arial" panose="020B0604020202020204" pitchFamily="34" charset="0"/>
              <a:buChar char="•"/>
            </a:pPr>
            <a:r>
              <a:rPr lang="es-ES" dirty="0"/>
              <a:t>Link y/o correo para que los ciudadanos puedan hacer propuestas y/o sugerencias en base a informe técnico.</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Redes abiertas a los ciudadanos para interactuar con públicos en ejercicios de rendición de cuentas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En Audiencia Pública Participativa, realización de mesas de dialogo con grupos de valor y Espacio para Preguntas/ respuestas.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Espacio para retroalimentación del Consejo Territorial de Planeación en la Audiencia pública.</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endParaRPr lang="es-ES" dirty="0"/>
          </a:p>
          <a:p>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CO" dirty="0"/>
          </a:p>
          <a:p>
            <a:endParaRPr lang="es-CO" dirty="0"/>
          </a:p>
        </p:txBody>
      </p:sp>
    </p:spTree>
    <p:extLst>
      <p:ext uri="{BB962C8B-B14F-4D97-AF65-F5344CB8AC3E}">
        <p14:creationId xmlns:p14="http://schemas.microsoft.com/office/powerpoint/2010/main" val="564895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54FA8B87-10D8-49D7-A2C9-FC19F06E736A}"/>
              </a:ext>
            </a:extLst>
          </p:cNvPr>
          <p:cNvSpPr txBox="1"/>
          <p:nvPr/>
        </p:nvSpPr>
        <p:spPr>
          <a:xfrm>
            <a:off x="893054" y="666248"/>
            <a:ext cx="11298946" cy="523220"/>
          </a:xfrm>
          <a:prstGeom prst="rect">
            <a:avLst/>
          </a:prstGeom>
          <a:noFill/>
        </p:spPr>
        <p:txBody>
          <a:bodyPr wrap="square" rtlCol="0">
            <a:spAutoFit/>
          </a:bodyPr>
          <a:lstStyle/>
          <a:p>
            <a:r>
              <a:rPr lang="es-ES" sz="2800" b="1" dirty="0">
                <a:solidFill>
                  <a:srgbClr val="00B050"/>
                </a:solidFill>
                <a:latin typeface="Lato" panose="020F0502020204030203" pitchFamily="34" charset="0"/>
                <a:ea typeface="Lato" panose="020F0502020204030203" pitchFamily="34" charset="0"/>
                <a:cs typeface="Lato" panose="020F0502020204030203" pitchFamily="34" charset="0"/>
              </a:rPr>
              <a:t>ACTIVIDADES PARA ELEMENTO DE RESPONSABILIDAD</a:t>
            </a:r>
            <a:endParaRPr lang="es-CO" sz="2800" b="1" dirty="0">
              <a:solidFill>
                <a:srgbClr val="00B050"/>
              </a:solidFill>
              <a:latin typeface="Lato" panose="020F0502020204030203" pitchFamily="34" charset="0"/>
              <a:ea typeface="Lato" panose="020F0502020204030203" pitchFamily="34" charset="0"/>
              <a:cs typeface="Lato" panose="020F0502020204030203" pitchFamily="34" charset="0"/>
            </a:endParaRPr>
          </a:p>
        </p:txBody>
      </p:sp>
      <p:sp>
        <p:nvSpPr>
          <p:cNvPr id="3" name="CuadroTexto 2">
            <a:extLst>
              <a:ext uri="{FF2B5EF4-FFF2-40B4-BE49-F238E27FC236}">
                <a16:creationId xmlns:a16="http://schemas.microsoft.com/office/drawing/2014/main" xmlns="" id="{1732576C-56CF-37CE-1C3B-8F77CD627450}"/>
              </a:ext>
            </a:extLst>
          </p:cNvPr>
          <p:cNvSpPr txBox="1"/>
          <p:nvPr/>
        </p:nvSpPr>
        <p:spPr>
          <a:xfrm>
            <a:off x="1259005" y="1991905"/>
            <a:ext cx="8908577" cy="3139321"/>
          </a:xfrm>
          <a:prstGeom prst="rect">
            <a:avLst/>
          </a:prstGeom>
          <a:noFill/>
        </p:spPr>
        <p:txBody>
          <a:bodyPr wrap="square">
            <a:spAutoFit/>
          </a:bodyPr>
          <a:lstStyle/>
          <a:p>
            <a:pPr marL="285750" indent="-285750">
              <a:buFont typeface="Arial" panose="020B0604020202020204" pitchFamily="34" charset="0"/>
              <a:buChar char="•"/>
            </a:pPr>
            <a:r>
              <a:rPr lang="es-ES" dirty="0"/>
              <a:t>Publicación de Informe de compromisos entre Distrito-Ciudadanía</a:t>
            </a:r>
          </a:p>
          <a:p>
            <a:endParaRPr lang="es-ES" dirty="0"/>
          </a:p>
          <a:p>
            <a:pPr marL="285750" indent="-285750">
              <a:buFont typeface="Arial" panose="020B0604020202020204" pitchFamily="34" charset="0"/>
              <a:buChar char="•"/>
            </a:pPr>
            <a:r>
              <a:rPr lang="es-ES" dirty="0"/>
              <a:t>Publicación respuestas a los ciudadanos de preguntas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Publicación informe de mesas de trabajo previas a audiencias públicas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Respuestas a preguntas realizadas en redes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CO" dirty="0"/>
          </a:p>
          <a:p>
            <a:endParaRPr lang="es-CO" dirty="0"/>
          </a:p>
        </p:txBody>
      </p:sp>
    </p:spTree>
    <p:extLst>
      <p:ext uri="{BB962C8B-B14F-4D97-AF65-F5344CB8AC3E}">
        <p14:creationId xmlns:p14="http://schemas.microsoft.com/office/powerpoint/2010/main" val="2161522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D2F9B42C-AEB9-446C-AA85-A2832415BCE9}"/>
              </a:ext>
            </a:extLst>
          </p:cNvPr>
          <p:cNvSpPr txBox="1"/>
          <p:nvPr/>
        </p:nvSpPr>
        <p:spPr>
          <a:xfrm>
            <a:off x="1038630" y="650376"/>
            <a:ext cx="3315005" cy="523220"/>
          </a:xfrm>
          <a:prstGeom prst="rect">
            <a:avLst/>
          </a:prstGeom>
          <a:noFill/>
        </p:spPr>
        <p:txBody>
          <a:bodyPr wrap="square" rtlCol="0">
            <a:spAutoFit/>
          </a:bodyPr>
          <a:lstStyle/>
          <a:p>
            <a:r>
              <a:rPr lang="es-ES" sz="2800" b="1" dirty="0">
                <a:solidFill>
                  <a:srgbClr val="00B050"/>
                </a:solidFill>
                <a:latin typeface="Lato" panose="020F0502020204030203" pitchFamily="34" charset="0"/>
                <a:ea typeface="Lato" panose="020F0502020204030203" pitchFamily="34" charset="0"/>
                <a:cs typeface="Lato" panose="020F0502020204030203" pitchFamily="34" charset="0"/>
              </a:rPr>
              <a:t>INDICADORES</a:t>
            </a:r>
            <a:endParaRPr lang="es-CO" sz="2800" b="1" dirty="0">
              <a:solidFill>
                <a:srgbClr val="00B050"/>
              </a:solidFill>
              <a:latin typeface="Lato" panose="020F0502020204030203" pitchFamily="34" charset="0"/>
              <a:ea typeface="Lato" panose="020F0502020204030203" pitchFamily="34" charset="0"/>
              <a:cs typeface="Lato" panose="020F0502020204030203" pitchFamily="34" charset="0"/>
            </a:endParaRPr>
          </a:p>
        </p:txBody>
      </p:sp>
      <p:sp>
        <p:nvSpPr>
          <p:cNvPr id="3" name="CuadroTexto 2">
            <a:extLst>
              <a:ext uri="{FF2B5EF4-FFF2-40B4-BE49-F238E27FC236}">
                <a16:creationId xmlns:a16="http://schemas.microsoft.com/office/drawing/2014/main" xmlns="" id="{BE8BFEBB-3DD0-4F0D-9770-DD8486B24DB6}"/>
              </a:ext>
            </a:extLst>
          </p:cNvPr>
          <p:cNvSpPr txBox="1"/>
          <p:nvPr/>
        </p:nvSpPr>
        <p:spPr>
          <a:xfrm>
            <a:off x="1586553" y="1607993"/>
            <a:ext cx="8062415" cy="3416320"/>
          </a:xfrm>
          <a:prstGeom prst="rect">
            <a:avLst/>
          </a:prstGeom>
          <a:noFill/>
        </p:spPr>
        <p:txBody>
          <a:bodyPr wrap="square">
            <a:spAutoFit/>
          </a:bodyPr>
          <a:lstStyle/>
          <a:p>
            <a:endParaRPr lang="es-ES" dirty="0"/>
          </a:p>
          <a:p>
            <a:endParaRPr lang="es-ES" dirty="0"/>
          </a:p>
          <a:p>
            <a:r>
              <a:rPr lang="es-CO" dirty="0"/>
              <a:t># de asistentes audiencia publica</a:t>
            </a:r>
          </a:p>
          <a:p>
            <a:endParaRPr lang="es-CO" dirty="0"/>
          </a:p>
          <a:p>
            <a:r>
              <a:rPr lang="es-CO" dirty="0"/>
              <a:t># de mesas de trabajo</a:t>
            </a:r>
          </a:p>
          <a:p>
            <a:endParaRPr lang="es-CO" dirty="0"/>
          </a:p>
          <a:p>
            <a:r>
              <a:rPr lang="es-CO" dirty="0"/>
              <a:t># de socialización de la </a:t>
            </a:r>
            <a:r>
              <a:rPr lang="es-CO" dirty="0" err="1"/>
              <a:t>metodologia</a:t>
            </a:r>
            <a:endParaRPr lang="es-CO" dirty="0"/>
          </a:p>
          <a:p>
            <a:endParaRPr lang="es-CO" dirty="0"/>
          </a:p>
          <a:p>
            <a:r>
              <a:rPr lang="es-CO" dirty="0"/>
              <a:t># de encuestas sobre temas de interés para audiencia publica</a:t>
            </a:r>
          </a:p>
          <a:p>
            <a:endParaRPr lang="es-CO" dirty="0"/>
          </a:p>
          <a:p>
            <a:endParaRPr lang="es-CO" dirty="0"/>
          </a:p>
          <a:p>
            <a:endParaRPr lang="es-CO" dirty="0"/>
          </a:p>
        </p:txBody>
      </p:sp>
    </p:spTree>
    <p:extLst>
      <p:ext uri="{BB962C8B-B14F-4D97-AF65-F5344CB8AC3E}">
        <p14:creationId xmlns:p14="http://schemas.microsoft.com/office/powerpoint/2010/main" val="2727099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7BC77A6E-6123-162D-834D-1C946058723B}"/>
              </a:ext>
            </a:extLst>
          </p:cNvPr>
          <p:cNvSpPr txBox="1"/>
          <p:nvPr/>
        </p:nvSpPr>
        <p:spPr>
          <a:xfrm>
            <a:off x="2566336" y="1710338"/>
            <a:ext cx="7303878" cy="2585323"/>
          </a:xfrm>
          <a:prstGeom prst="rect">
            <a:avLst/>
          </a:prstGeom>
          <a:noFill/>
        </p:spPr>
        <p:txBody>
          <a:bodyPr wrap="square" rtlCol="0">
            <a:spAutoFit/>
          </a:bodyPr>
          <a:lstStyle/>
          <a:p>
            <a:pPr algn="ctr"/>
            <a:r>
              <a:rPr lang="es-ES" sz="5400" b="1" dirty="0">
                <a:solidFill>
                  <a:schemeClr val="bg1"/>
                </a:solidFill>
                <a:latin typeface="Montserrat" panose="00000500000000000000" pitchFamily="50" charset="0"/>
                <a:ea typeface="Lato" panose="020F0502020204030203" pitchFamily="34" charset="0"/>
                <a:cs typeface="Lato" panose="020F0502020204030203" pitchFamily="34" charset="0"/>
              </a:rPr>
              <a:t>P</a:t>
            </a:r>
            <a:r>
              <a:rPr lang="es-CO" sz="5400" b="1" dirty="0" err="1">
                <a:solidFill>
                  <a:schemeClr val="bg1"/>
                </a:solidFill>
                <a:latin typeface="Montserrat" panose="00000500000000000000" pitchFamily="50" charset="0"/>
                <a:ea typeface="Lato" panose="020F0502020204030203" pitchFamily="34" charset="0"/>
                <a:cs typeface="Lato" panose="020F0502020204030203" pitchFamily="34" charset="0"/>
              </a:rPr>
              <a:t>lan</a:t>
            </a:r>
            <a:r>
              <a:rPr lang="es-CO" sz="5400" b="1" dirty="0">
                <a:solidFill>
                  <a:schemeClr val="bg1"/>
                </a:solidFill>
                <a:latin typeface="Montserrat" panose="00000500000000000000" pitchFamily="50" charset="0"/>
                <a:ea typeface="Lato" panose="020F0502020204030203" pitchFamily="34" charset="0"/>
                <a:cs typeface="Lato" panose="020F0502020204030203" pitchFamily="34" charset="0"/>
              </a:rPr>
              <a:t> de Trabajo de la Audiencia Publica por etapas</a:t>
            </a:r>
          </a:p>
        </p:txBody>
      </p:sp>
    </p:spTree>
    <p:extLst>
      <p:ext uri="{BB962C8B-B14F-4D97-AF65-F5344CB8AC3E}">
        <p14:creationId xmlns:p14="http://schemas.microsoft.com/office/powerpoint/2010/main" val="1166227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xmlns="" id="{A96B7102-8CF0-4914-B518-BBCD9DD1CDD9}"/>
              </a:ext>
            </a:extLst>
          </p:cNvPr>
          <p:cNvGraphicFramePr>
            <a:graphicFrameLocks noGrp="1"/>
          </p:cNvGraphicFramePr>
          <p:nvPr>
            <p:extLst>
              <p:ext uri="{D42A27DB-BD31-4B8C-83A1-F6EECF244321}">
                <p14:modId xmlns:p14="http://schemas.microsoft.com/office/powerpoint/2010/main" val="369126797"/>
              </p:ext>
            </p:extLst>
          </p:nvPr>
        </p:nvGraphicFramePr>
        <p:xfrm>
          <a:off x="1132959" y="1098203"/>
          <a:ext cx="9102862" cy="5693952"/>
        </p:xfrm>
        <a:graphic>
          <a:graphicData uri="http://schemas.openxmlformats.org/drawingml/2006/table">
            <a:tbl>
              <a:tblPr>
                <a:tableStyleId>{5C22544A-7EE6-4342-B048-85BDC9FD1C3A}</a:tableStyleId>
              </a:tblPr>
              <a:tblGrid>
                <a:gridCol w="5293448">
                  <a:extLst>
                    <a:ext uri="{9D8B030D-6E8A-4147-A177-3AD203B41FA5}">
                      <a16:colId xmlns:a16="http://schemas.microsoft.com/office/drawing/2014/main" xmlns="" val="20000"/>
                    </a:ext>
                  </a:extLst>
                </a:gridCol>
                <a:gridCol w="2203853">
                  <a:extLst>
                    <a:ext uri="{9D8B030D-6E8A-4147-A177-3AD203B41FA5}">
                      <a16:colId xmlns:a16="http://schemas.microsoft.com/office/drawing/2014/main" xmlns="" val="20001"/>
                    </a:ext>
                  </a:extLst>
                </a:gridCol>
                <a:gridCol w="1605561">
                  <a:extLst>
                    <a:ext uri="{9D8B030D-6E8A-4147-A177-3AD203B41FA5}">
                      <a16:colId xmlns:a16="http://schemas.microsoft.com/office/drawing/2014/main" xmlns="" val="20002"/>
                    </a:ext>
                  </a:extLst>
                </a:gridCol>
              </a:tblGrid>
              <a:tr h="349872">
                <a:tc>
                  <a:txBody>
                    <a:bodyPr/>
                    <a:lstStyle/>
                    <a:p>
                      <a:pPr algn="ctr" fontAlgn="ctr"/>
                      <a:r>
                        <a:rPr lang="es-CO" sz="1200" b="1" i="0" u="none" strike="noStrike" dirty="0">
                          <a:solidFill>
                            <a:srgbClr val="000000"/>
                          </a:solidFill>
                          <a:effectLst/>
                          <a:latin typeface="Arial" panose="020B0604020202020204" pitchFamily="34" charset="0"/>
                        </a:rPr>
                        <a:t>ACTIVIDAD</a:t>
                      </a: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dirty="0">
                          <a:solidFill>
                            <a:srgbClr val="000000"/>
                          </a:solidFill>
                          <a:effectLst/>
                          <a:latin typeface="Arial" panose="020B0604020202020204" pitchFamily="34" charset="0"/>
                        </a:rPr>
                        <a:t>RESPONSABLE</a:t>
                      </a: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dirty="0">
                          <a:solidFill>
                            <a:srgbClr val="000000"/>
                          </a:solidFill>
                          <a:effectLst/>
                          <a:latin typeface="Arial" panose="020B0604020202020204" pitchFamily="34" charset="0"/>
                        </a:rPr>
                        <a:t>FECHA</a:t>
                      </a: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965612">
                <a:tc>
                  <a:txBody>
                    <a:bodyPr/>
                    <a:lstStyle/>
                    <a:p>
                      <a:pPr algn="l" fontAlgn="ctr"/>
                      <a:r>
                        <a:rPr lang="es-CO" sz="1200" b="0" i="0" u="none" strike="noStrike" dirty="0">
                          <a:solidFill>
                            <a:srgbClr val="000000"/>
                          </a:solidFill>
                          <a:effectLst/>
                          <a:latin typeface="Arial" panose="020B0604020202020204" pitchFamily="34" charset="0"/>
                        </a:rPr>
                        <a:t>Convocar el Comité</a:t>
                      </a:r>
                      <a:r>
                        <a:rPr lang="es-CO" sz="1200" b="0" i="0" u="none" strike="noStrike" baseline="0" dirty="0">
                          <a:solidFill>
                            <a:srgbClr val="000000"/>
                          </a:solidFill>
                          <a:effectLst/>
                          <a:latin typeface="Arial" panose="020B0604020202020204" pitchFamily="34" charset="0"/>
                        </a:rPr>
                        <a:t> de Rendición de Cuentas, para socializar la estrategia y organizar el desarrollo de la Rendición de Cuentas.</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200" b="0" i="0" u="none" strike="noStrike" dirty="0">
                          <a:solidFill>
                            <a:srgbClr val="000000"/>
                          </a:solidFill>
                          <a:effectLst/>
                          <a:latin typeface="Arial" panose="020B0604020202020204" pitchFamily="34" charset="0"/>
                        </a:rPr>
                        <a:t>Secretaría</a:t>
                      </a:r>
                      <a:r>
                        <a:rPr lang="es-CO" sz="1200" b="0" i="0" u="none" strike="noStrike" baseline="0" dirty="0">
                          <a:solidFill>
                            <a:srgbClr val="000000"/>
                          </a:solidFill>
                          <a:effectLst/>
                          <a:latin typeface="Arial" panose="020B0604020202020204" pitchFamily="34" charset="0"/>
                        </a:rPr>
                        <a:t> General, Secretaría de Participación, Secretaría de Planeación, Control Interno, Apoyo Logístico, Protocolo, Informática, Comunicaciones y Prensa.</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799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CO" sz="1200" dirty="0">
                          <a:solidFill>
                            <a:srgbClr val="000000"/>
                          </a:solidFill>
                        </a:rPr>
                        <a:t>Definir los enlaces de cada dependencia que van a suministrar la información para el Informe de Rendición de Cuentas.</a:t>
                      </a:r>
                      <a:r>
                        <a:rPr lang="es-CO" sz="1200" dirty="0"/>
                        <a:t>  </a:t>
                      </a:r>
                    </a:p>
                    <a:p>
                      <a:pPr algn="l" fontAlgn="ct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dirty="0">
                          <a:effectLst/>
                        </a:rPr>
                        <a:t> </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95559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CO" sz="1200" dirty="0"/>
                        <a:t>Realizar y publicar encuesta para fomentar la participación de la ciudadanía sobre sus temas de interés para la RC.</a:t>
                      </a:r>
                    </a:p>
                    <a:p>
                      <a:pPr marL="0" marR="0" lvl="0" indent="0" algn="l" defTabSz="914400" rtl="0" eaLnBrk="1" fontAlgn="ctr" latinLnBrk="0" hangingPunct="1">
                        <a:lnSpc>
                          <a:spcPct val="100000"/>
                        </a:lnSpc>
                        <a:spcBef>
                          <a:spcPts val="0"/>
                        </a:spcBef>
                        <a:spcAft>
                          <a:spcPts val="0"/>
                        </a:spcAft>
                        <a:buClrTx/>
                        <a:buSzTx/>
                        <a:buFontTx/>
                        <a:buNone/>
                        <a:tabLst/>
                        <a:defRPr/>
                      </a:pPr>
                      <a:endParaRPr lang="es-CO" sz="1200" dirty="0"/>
                    </a:p>
                    <a:p>
                      <a:pPr marL="0" marR="0" lvl="0" indent="0" algn="l" defTabSz="914400" rtl="0" eaLnBrk="1" fontAlgn="ctr" latinLnBrk="0" hangingPunct="1">
                        <a:lnSpc>
                          <a:spcPct val="100000"/>
                        </a:lnSpc>
                        <a:spcBef>
                          <a:spcPts val="0"/>
                        </a:spcBef>
                        <a:spcAft>
                          <a:spcPts val="0"/>
                        </a:spcAft>
                        <a:buClrTx/>
                        <a:buSzTx/>
                        <a:buFontTx/>
                        <a:buNone/>
                        <a:tabLst/>
                        <a:defRPr/>
                      </a:pPr>
                      <a:r>
                        <a:rPr lang="es-CO" sz="1200" dirty="0"/>
                        <a:t>- Tabular y Publicar en canales oficiales de comunicación de la Alcaldía de Cartagena el informe de los resultados de la encuesta ciudadana.</a:t>
                      </a:r>
                    </a:p>
                    <a:p>
                      <a:pPr algn="l" fontAlgn="ct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dirty="0">
                          <a:effectLst/>
                        </a:rPr>
                        <a:t> </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638526">
                <a:tc>
                  <a:txBody>
                    <a:bodyPr/>
                    <a:lstStyle/>
                    <a:p>
                      <a:pPr algn="l" fontAlgn="ctr"/>
                      <a:r>
                        <a:rPr lang="es-CO" sz="1200" dirty="0"/>
                        <a:t>Actualización del </a:t>
                      </a:r>
                      <a:r>
                        <a:rPr lang="es-CO" sz="1200" dirty="0" err="1"/>
                        <a:t>micrositio</a:t>
                      </a:r>
                      <a:r>
                        <a:rPr lang="es-CO" sz="1200" dirty="0"/>
                        <a:t> web sobre Rendición de Cuentas en el que se debe publicar todo lo concerniente al tema.</a:t>
                      </a:r>
                    </a:p>
                    <a:p>
                      <a:pPr algn="l" fontAlgn="ctr"/>
                      <a:endParaRPr lang="es-CO" sz="1200" b="0" i="0" u="none" strike="noStrike" dirty="0">
                        <a:solidFill>
                          <a:srgbClr val="000000"/>
                        </a:solidFill>
                        <a:effectLst/>
                        <a:latin typeface="Arial" panose="020B0604020202020204" pitchFamily="34" charset="0"/>
                      </a:endParaRPr>
                    </a:p>
                    <a:p>
                      <a:pPr algn="l" fontAlgn="ctr"/>
                      <a:r>
                        <a:rPr lang="es-CO" sz="1200" b="0" i="0" u="none" strike="noStrike" dirty="0">
                          <a:solidFill>
                            <a:srgbClr val="000000"/>
                          </a:solidFill>
                          <a:effectLst/>
                          <a:latin typeface="Arial" panose="020B0604020202020204" pitchFamily="34" charset="0"/>
                        </a:rPr>
                        <a:t>- </a:t>
                      </a:r>
                      <a:r>
                        <a:rPr lang="es-CO" sz="1200" dirty="0"/>
                        <a:t>Nuevo Decreto, convocatoria, informe técnico y demás insumos previos.</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a:effectLst/>
                        </a:rPr>
                        <a:t> </a:t>
                      </a:r>
                      <a:endParaRPr lang="es-CO" sz="1200" b="0" i="0" u="none" strike="noStrike">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4799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a:solidFill>
                            <a:srgbClr val="000000"/>
                          </a:solidFill>
                        </a:rPr>
                        <a:t>Recopilación de la Información para el Informe de Audiencia Pública de RC</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a:solidFill>
                            <a:srgbClr val="000000"/>
                          </a:solidFill>
                        </a:rPr>
                        <a:t>-Fotografías-material de video- datos.</a:t>
                      </a:r>
                      <a:endParaRPr lang="es-CO" sz="1200" dirty="0"/>
                    </a:p>
                    <a:p>
                      <a:endParaRPr lang="es-CO" sz="1200" dirty="0"/>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a:effectLst/>
                        </a:rPr>
                        <a:t> </a:t>
                      </a:r>
                      <a:endParaRPr lang="es-CO" sz="1200" b="0" i="0" u="none" strike="noStrike">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4799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a:t>Capacitación a</a:t>
                      </a:r>
                      <a:r>
                        <a:rPr lang="es-CO" sz="1200" baseline="0" dirty="0"/>
                        <a:t> grupos de valor internos y externos</a:t>
                      </a:r>
                      <a:r>
                        <a:rPr lang="es-CO" sz="1200" dirty="0"/>
                        <a:t> de la administración para sensibilizar sobre las funciones, qué es y para qué es la Rendición de Cuentas.  </a:t>
                      </a:r>
                    </a:p>
                    <a:p>
                      <a:endParaRPr lang="es-CO" sz="1200" dirty="0"/>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dirty="0">
                          <a:effectLst/>
                        </a:rPr>
                        <a:t> </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479993">
                <a:tc>
                  <a:txBody>
                    <a:bodyPr/>
                    <a:lstStyle/>
                    <a:p>
                      <a:r>
                        <a:rPr lang="es-CO" sz="1200" dirty="0"/>
                        <a:t>Elaborar el Informe de Prensa de Rendición de Cuentas.</a:t>
                      </a:r>
                    </a:p>
                    <a:p>
                      <a:r>
                        <a:rPr lang="es-CO" sz="1200" dirty="0"/>
                        <a:t>Apoyo de equipo de Prensa para la revisión de la Información</a:t>
                      </a:r>
                    </a:p>
                    <a:p>
                      <a:endParaRPr lang="es-CO" sz="1200" dirty="0"/>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a:effectLst/>
                        </a:rPr>
                        <a:t> </a:t>
                      </a:r>
                      <a:endParaRPr lang="es-CO" sz="1200" b="0" i="0" u="none" strike="noStrike">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162928">
                <a:tc>
                  <a:txBody>
                    <a:bodyPr/>
                    <a:lstStyle/>
                    <a:p>
                      <a:r>
                        <a:rPr lang="es-CO" sz="1200" dirty="0"/>
                        <a:t>Presentación de Informe de RC al gabinete Distrital</a:t>
                      </a: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a:effectLst/>
                        </a:rPr>
                        <a:t> </a:t>
                      </a:r>
                      <a:endParaRPr lang="es-CO" sz="1200" b="0" i="0" u="none" strike="noStrike">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5" name="CuadroTexto 4">
            <a:extLst>
              <a:ext uri="{FF2B5EF4-FFF2-40B4-BE49-F238E27FC236}">
                <a16:creationId xmlns:a16="http://schemas.microsoft.com/office/drawing/2014/main" xmlns="" id="{9A2DCF53-30F1-4E61-968F-2690416B68B4}"/>
              </a:ext>
            </a:extLst>
          </p:cNvPr>
          <p:cNvSpPr txBox="1"/>
          <p:nvPr/>
        </p:nvSpPr>
        <p:spPr>
          <a:xfrm>
            <a:off x="1010492" y="389045"/>
            <a:ext cx="7303878" cy="584775"/>
          </a:xfrm>
          <a:prstGeom prst="rect">
            <a:avLst/>
          </a:prstGeom>
          <a:noFill/>
        </p:spPr>
        <p:txBody>
          <a:bodyPr wrap="square" rtlCol="0">
            <a:spAutoFit/>
          </a:bodyPr>
          <a:lstStyle/>
          <a:p>
            <a:r>
              <a:rPr lang="es-CO" sz="3200" b="1" dirty="0">
                <a:solidFill>
                  <a:srgbClr val="00B050"/>
                </a:solidFill>
                <a:latin typeface="Montserrat" panose="00000500000000000000" pitchFamily="50" charset="0"/>
                <a:ea typeface="Lato" panose="020F0502020204030203" pitchFamily="34" charset="0"/>
                <a:cs typeface="Lato" panose="020F0502020204030203" pitchFamily="34" charset="0"/>
              </a:rPr>
              <a:t>ETAPA APRESTAMIENTO</a:t>
            </a:r>
          </a:p>
        </p:txBody>
      </p:sp>
    </p:spTree>
    <p:extLst>
      <p:ext uri="{BB962C8B-B14F-4D97-AF65-F5344CB8AC3E}">
        <p14:creationId xmlns:p14="http://schemas.microsoft.com/office/powerpoint/2010/main" val="2601125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xmlns="" id="{0020BD45-A0CC-4A05-9362-769BB5BC3A9D}"/>
              </a:ext>
            </a:extLst>
          </p:cNvPr>
          <p:cNvGraphicFramePr>
            <a:graphicFrameLocks noGrp="1"/>
          </p:cNvGraphicFramePr>
          <p:nvPr>
            <p:extLst>
              <p:ext uri="{D42A27DB-BD31-4B8C-83A1-F6EECF244321}">
                <p14:modId xmlns:p14="http://schemas.microsoft.com/office/powerpoint/2010/main" val="2837438947"/>
              </p:ext>
            </p:extLst>
          </p:nvPr>
        </p:nvGraphicFramePr>
        <p:xfrm>
          <a:off x="1017431" y="1173708"/>
          <a:ext cx="9668766" cy="5131559"/>
        </p:xfrm>
        <a:graphic>
          <a:graphicData uri="http://schemas.openxmlformats.org/drawingml/2006/table">
            <a:tbl>
              <a:tblPr>
                <a:tableStyleId>{5C22544A-7EE6-4342-B048-85BDC9FD1C3A}</a:tableStyleId>
              </a:tblPr>
              <a:tblGrid>
                <a:gridCol w="4440887">
                  <a:extLst>
                    <a:ext uri="{9D8B030D-6E8A-4147-A177-3AD203B41FA5}">
                      <a16:colId xmlns:a16="http://schemas.microsoft.com/office/drawing/2014/main" xmlns="" val="20000"/>
                    </a:ext>
                  </a:extLst>
                </a:gridCol>
                <a:gridCol w="1866297">
                  <a:extLst>
                    <a:ext uri="{9D8B030D-6E8A-4147-A177-3AD203B41FA5}">
                      <a16:colId xmlns:a16="http://schemas.microsoft.com/office/drawing/2014/main" xmlns="" val="20001"/>
                    </a:ext>
                  </a:extLst>
                </a:gridCol>
                <a:gridCol w="3361582">
                  <a:extLst>
                    <a:ext uri="{9D8B030D-6E8A-4147-A177-3AD203B41FA5}">
                      <a16:colId xmlns:a16="http://schemas.microsoft.com/office/drawing/2014/main" xmlns="" val="20002"/>
                    </a:ext>
                  </a:extLst>
                </a:gridCol>
              </a:tblGrid>
              <a:tr h="419811">
                <a:tc>
                  <a:txBody>
                    <a:bodyPr/>
                    <a:lstStyle/>
                    <a:p>
                      <a:pPr algn="l" fontAlgn="ctr"/>
                      <a:r>
                        <a:rPr lang="es-CO" sz="1200" b="1" i="0" u="none" strike="noStrike" dirty="0">
                          <a:solidFill>
                            <a:srgbClr val="000000"/>
                          </a:solidFill>
                          <a:effectLst/>
                          <a:latin typeface="Arial" panose="020B0604020202020204" pitchFamily="34" charset="0"/>
                        </a:rPr>
                        <a:t>ACTIVIDAD</a:t>
                      </a: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dirty="0">
                          <a:solidFill>
                            <a:srgbClr val="000000"/>
                          </a:solidFill>
                          <a:effectLst/>
                          <a:latin typeface="Arial" panose="020B0604020202020204" pitchFamily="34" charset="0"/>
                        </a:rPr>
                        <a:t>RESPONSABLE</a:t>
                      </a: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dirty="0">
                          <a:solidFill>
                            <a:srgbClr val="000000"/>
                          </a:solidFill>
                          <a:effectLst/>
                          <a:latin typeface="Arial" panose="020B0604020202020204" pitchFamily="34" charset="0"/>
                        </a:rPr>
                        <a:t>FECHA</a:t>
                      </a: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85441">
                <a:tc>
                  <a:txBody>
                    <a:bodyPr/>
                    <a:lstStyle/>
                    <a:p>
                      <a:pPr algn="l" fontAlgn="ctr"/>
                      <a:r>
                        <a:rPr lang="es-CO" sz="1400" b="0" i="0" u="none" strike="noStrike" dirty="0">
                          <a:solidFill>
                            <a:srgbClr val="000000"/>
                          </a:solidFill>
                          <a:effectLst/>
                          <a:latin typeface="Arial" panose="020B0604020202020204" pitchFamily="34" charset="0"/>
                        </a:rPr>
                        <a:t>Solicitar a Secretaría General presupuesto para la Rendición de Cuentas</a:t>
                      </a: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400" b="0" i="0" u="none" strike="noStrike" dirty="0">
                          <a:solidFill>
                            <a:srgbClr val="000000"/>
                          </a:solidFill>
                          <a:effectLst/>
                          <a:latin typeface="Arial" panose="020B0604020202020204" pitchFamily="34" charset="0"/>
                        </a:rPr>
                        <a:t>Comunicaciones</a:t>
                      </a:r>
                      <a:r>
                        <a:rPr lang="es-CO" sz="1400" b="0" i="0" u="none" strike="noStrike" baseline="0" dirty="0">
                          <a:solidFill>
                            <a:srgbClr val="000000"/>
                          </a:solidFill>
                          <a:effectLst/>
                          <a:latin typeface="Arial" panose="020B0604020202020204" pitchFamily="34" charset="0"/>
                        </a:rPr>
                        <a:t> y Prensa</a:t>
                      </a:r>
                      <a:endParaRPr lang="es-CO" sz="14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6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19811">
                <a:tc>
                  <a:txBody>
                    <a:bodyPr/>
                    <a:lstStyle/>
                    <a:p>
                      <a:pPr algn="l" fontAlgn="ctr"/>
                      <a:r>
                        <a:rPr lang="es-CO" sz="1400" u="none" strike="noStrike" dirty="0">
                          <a:effectLst/>
                        </a:rPr>
                        <a:t>Realizar convocatoria a los diferentes grupos de valor. </a:t>
                      </a:r>
                      <a:endParaRPr lang="es-CO" sz="14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400" u="none" strike="noStrike" dirty="0">
                          <a:effectLst/>
                        </a:rPr>
                        <a:t>Todas las dependencias</a:t>
                      </a:r>
                      <a:endParaRPr lang="es-CO" sz="14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600" u="none" strike="noStrike" dirty="0">
                          <a:effectLst/>
                        </a:rPr>
                        <a:t> </a:t>
                      </a:r>
                      <a:endParaRPr lang="es-CO" sz="6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85441">
                <a:tc>
                  <a:txBody>
                    <a:bodyPr/>
                    <a:lstStyle/>
                    <a:p>
                      <a:pPr algn="l" fontAlgn="ctr"/>
                      <a:r>
                        <a:rPr lang="es-CO" sz="1400" u="none" strike="noStrike" dirty="0">
                          <a:effectLst/>
                        </a:rPr>
                        <a:t>Realizar convocatoria a concejales, gremios, autoridades, etc.</a:t>
                      </a:r>
                      <a:endParaRPr lang="es-CO" sz="14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400" u="none" strike="noStrike" dirty="0">
                          <a:effectLst/>
                        </a:rPr>
                        <a:t>Protocolo</a:t>
                      </a:r>
                      <a:endParaRPr lang="es-CO" sz="14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600" u="none" strike="noStrike" dirty="0">
                          <a:effectLst/>
                        </a:rPr>
                        <a:t> </a:t>
                      </a:r>
                      <a:endParaRPr lang="es-CO" sz="6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725311">
                <a:tc>
                  <a:txBody>
                    <a:bodyPr/>
                    <a:lstStyle/>
                    <a:p>
                      <a:pPr algn="l" fontAlgn="ctr"/>
                      <a:r>
                        <a:rPr lang="es-CO" sz="1400" b="0" i="0" u="none" strike="noStrike" dirty="0">
                          <a:solidFill>
                            <a:srgbClr val="000000"/>
                          </a:solidFill>
                          <a:effectLst/>
                          <a:latin typeface="Arial" panose="020B0604020202020204" pitchFamily="34" charset="0"/>
                        </a:rPr>
                        <a:t>Realizar</a:t>
                      </a:r>
                      <a:r>
                        <a:rPr lang="es-CO" sz="1400" b="0" i="0" u="none" strike="noStrike" baseline="0" dirty="0">
                          <a:solidFill>
                            <a:srgbClr val="000000"/>
                          </a:solidFill>
                          <a:effectLst/>
                          <a:latin typeface="Arial" panose="020B0604020202020204" pitchFamily="34" charset="0"/>
                        </a:rPr>
                        <a:t> convocatoria a medios de comunicación masivos</a:t>
                      </a:r>
                      <a:endParaRPr lang="es-CO" sz="14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CO" sz="1400" u="none" strike="noStrike" dirty="0">
                          <a:effectLst/>
                        </a:rPr>
                        <a:t>Comunicaciones y Prensa</a:t>
                      </a:r>
                      <a:endParaRPr lang="es-CO" sz="1400" b="0" i="0" u="none" strike="noStrike" dirty="0">
                        <a:solidFill>
                          <a:srgbClr val="000000"/>
                        </a:solidFill>
                        <a:effectLst/>
                        <a:latin typeface="Arial" panose="020B0604020202020204" pitchFamily="34" charset="0"/>
                      </a:endParaRPr>
                    </a:p>
                    <a:p>
                      <a:pPr algn="l" fontAlgn="ctr"/>
                      <a:endParaRPr lang="es-CO" sz="14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6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419811">
                <a:tc>
                  <a:txBody>
                    <a:bodyPr/>
                    <a:lstStyle/>
                    <a:p>
                      <a:pPr algn="l" fontAlgn="ctr"/>
                      <a:r>
                        <a:rPr lang="es-CO" sz="1400" b="0" i="0" u="none" strike="noStrike" dirty="0">
                          <a:solidFill>
                            <a:srgbClr val="000000"/>
                          </a:solidFill>
                          <a:effectLst/>
                          <a:latin typeface="Arial" panose="020B0604020202020204" pitchFamily="34" charset="0"/>
                        </a:rPr>
                        <a:t>Invitar</a:t>
                      </a:r>
                      <a:r>
                        <a:rPr lang="es-CO" sz="1400" b="0" i="0" u="none" strike="noStrike" baseline="0" dirty="0">
                          <a:solidFill>
                            <a:srgbClr val="000000"/>
                          </a:solidFill>
                          <a:effectLst/>
                          <a:latin typeface="Arial" panose="020B0604020202020204" pitchFamily="34" charset="0"/>
                        </a:rPr>
                        <a:t> al Consejo Territorial de Planeación </a:t>
                      </a:r>
                      <a:endParaRPr lang="es-CO" sz="14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400" b="0" i="0" u="none" strike="noStrike" dirty="0">
                          <a:solidFill>
                            <a:srgbClr val="000000"/>
                          </a:solidFill>
                          <a:effectLst/>
                          <a:latin typeface="Arial" panose="020B0604020202020204" pitchFamily="34" charset="0"/>
                        </a:rPr>
                        <a:t>Planeación</a:t>
                      </a: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6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485441">
                <a:tc>
                  <a:txBody>
                    <a:bodyPr/>
                    <a:lstStyle/>
                    <a:p>
                      <a:pPr algn="l" fontAlgn="ctr"/>
                      <a:r>
                        <a:rPr lang="es-CO" sz="1400" u="none" strike="noStrike" dirty="0">
                          <a:effectLst/>
                        </a:rPr>
                        <a:t>Elaborar el libreto para la Audiencia de Rendición de Cuentas.</a:t>
                      </a:r>
                      <a:endParaRPr lang="es-CO" sz="14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400" u="none" strike="noStrike" dirty="0">
                          <a:effectLst/>
                        </a:rPr>
                        <a:t>Comunicaciones y Prensa</a:t>
                      </a:r>
                      <a:endParaRPr lang="es-CO" sz="14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600" u="none" strike="noStrike" dirty="0">
                          <a:effectLst/>
                        </a:rPr>
                        <a:t> </a:t>
                      </a:r>
                      <a:endParaRPr lang="es-CO" sz="6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725311">
                <a:tc>
                  <a:txBody>
                    <a:bodyPr/>
                    <a:lstStyle/>
                    <a:p>
                      <a:pPr algn="l" fontAlgn="ctr"/>
                      <a:r>
                        <a:rPr lang="es-CO" sz="1400" u="none" strike="noStrike" dirty="0">
                          <a:effectLst/>
                        </a:rPr>
                        <a:t>Finiquitar detalles de logística para el evento y producción.</a:t>
                      </a:r>
                    </a:p>
                    <a:p>
                      <a:pPr algn="l" fontAlgn="ctr"/>
                      <a:r>
                        <a:rPr lang="es-CO" sz="1400" u="none" strike="noStrike" dirty="0">
                          <a:effectLst/>
                        </a:rPr>
                        <a:t>(Video </a:t>
                      </a:r>
                      <a:r>
                        <a:rPr lang="es-CO" sz="1400" u="none" strike="noStrike" dirty="0" err="1">
                          <a:effectLst/>
                        </a:rPr>
                        <a:t>been</a:t>
                      </a:r>
                      <a:r>
                        <a:rPr lang="es-CO" sz="1400" u="none" strike="noStrike" dirty="0">
                          <a:effectLst/>
                        </a:rPr>
                        <a:t>-</a:t>
                      </a:r>
                      <a:r>
                        <a:rPr lang="es-CO" sz="1400" u="none" strike="noStrike" baseline="0" dirty="0">
                          <a:effectLst/>
                        </a:rPr>
                        <a:t> sonido- estación de agua y café- </a:t>
                      </a:r>
                      <a:r>
                        <a:rPr lang="es-CO" sz="1400" u="none" strike="noStrike" baseline="0" dirty="0" err="1">
                          <a:effectLst/>
                        </a:rPr>
                        <a:t>brandeado</a:t>
                      </a:r>
                      <a:r>
                        <a:rPr lang="es-CO" sz="1400" u="none" strike="noStrike" baseline="0" dirty="0">
                          <a:effectLst/>
                        </a:rPr>
                        <a:t> del sitio- impresiones de formatos).</a:t>
                      </a:r>
                      <a:r>
                        <a:rPr lang="es-CO" sz="1400" u="none" strike="noStrike" dirty="0">
                          <a:effectLst/>
                        </a:rPr>
                        <a:t> </a:t>
                      </a:r>
                      <a:endParaRPr lang="es-CO" sz="14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400" u="none" strike="noStrike" dirty="0">
                          <a:effectLst/>
                        </a:rPr>
                        <a:t>Protocolo / Comunicaciones y Prensa</a:t>
                      </a:r>
                      <a:endParaRPr lang="es-CO" sz="14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600" u="none" strike="noStrike" dirty="0">
                          <a:effectLst/>
                        </a:rPr>
                        <a:t> </a:t>
                      </a:r>
                      <a:endParaRPr lang="es-CO" sz="6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965181">
                <a:tc>
                  <a:txBody>
                    <a:bodyPr/>
                    <a:lstStyle/>
                    <a:p>
                      <a:pPr algn="l" fontAlgn="ctr"/>
                      <a:r>
                        <a:rPr lang="es-CO" sz="1400" u="none" strike="noStrike" dirty="0">
                          <a:effectLst/>
                        </a:rPr>
                        <a:t>Organizar espacio donde se realizará la Audiencia con producción.</a:t>
                      </a:r>
                    </a:p>
                    <a:p>
                      <a:pPr algn="l" fontAlgn="ctr"/>
                      <a:r>
                        <a:rPr lang="es-CO" sz="1400" b="0" i="0" u="none" strike="noStrike" dirty="0">
                          <a:solidFill>
                            <a:srgbClr val="000000"/>
                          </a:solidFill>
                          <a:effectLst/>
                          <a:latin typeface="Arial" panose="020B0604020202020204" pitchFamily="34" charset="0"/>
                        </a:rPr>
                        <a:t>(Marcación de espacios-sillas.</a:t>
                      </a:r>
                      <a:r>
                        <a:rPr lang="es-CO" sz="1400" b="0" i="0" u="none" strike="noStrike" baseline="0" dirty="0">
                          <a:solidFill>
                            <a:srgbClr val="000000"/>
                          </a:solidFill>
                          <a:effectLst/>
                          <a:latin typeface="Arial" panose="020B0604020202020204" pitchFamily="34" charset="0"/>
                        </a:rPr>
                        <a:t> Prueba de sonido- y elementos técnicos)</a:t>
                      </a:r>
                      <a:endParaRPr lang="es-CO" sz="14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400" u="none" strike="noStrike" dirty="0">
                          <a:effectLst/>
                        </a:rPr>
                        <a:t>Protocolo / Comunicaciones y Prensa</a:t>
                      </a:r>
                      <a:endParaRPr lang="es-CO" sz="14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600" u="none" strike="noStrike" dirty="0">
                          <a:effectLst/>
                        </a:rPr>
                        <a:t> </a:t>
                      </a:r>
                      <a:endParaRPr lang="es-CO" sz="6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6" name="CuadroTexto 5">
            <a:extLst>
              <a:ext uri="{FF2B5EF4-FFF2-40B4-BE49-F238E27FC236}">
                <a16:creationId xmlns:a16="http://schemas.microsoft.com/office/drawing/2014/main" xmlns="" id="{3CFB1E35-19B7-4F1B-9A5A-A5861807D6FB}"/>
              </a:ext>
            </a:extLst>
          </p:cNvPr>
          <p:cNvSpPr txBox="1"/>
          <p:nvPr/>
        </p:nvSpPr>
        <p:spPr>
          <a:xfrm>
            <a:off x="1010492" y="389045"/>
            <a:ext cx="7303878" cy="584775"/>
          </a:xfrm>
          <a:prstGeom prst="rect">
            <a:avLst/>
          </a:prstGeom>
          <a:noFill/>
        </p:spPr>
        <p:txBody>
          <a:bodyPr wrap="square" rtlCol="0">
            <a:spAutoFit/>
          </a:bodyPr>
          <a:lstStyle/>
          <a:p>
            <a:r>
              <a:rPr lang="es-CO" sz="3200" b="1" dirty="0">
                <a:solidFill>
                  <a:srgbClr val="00B050"/>
                </a:solidFill>
                <a:latin typeface="Montserrat" panose="00000500000000000000" pitchFamily="50" charset="0"/>
                <a:ea typeface="Lato" panose="020F0502020204030203" pitchFamily="34" charset="0"/>
                <a:cs typeface="Lato" panose="020F0502020204030203" pitchFamily="34" charset="0"/>
              </a:rPr>
              <a:t>ETAPA APRESTAMIENTO</a:t>
            </a:r>
          </a:p>
        </p:txBody>
      </p:sp>
    </p:spTree>
    <p:extLst>
      <p:ext uri="{BB962C8B-B14F-4D97-AF65-F5344CB8AC3E}">
        <p14:creationId xmlns:p14="http://schemas.microsoft.com/office/powerpoint/2010/main" val="1109819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xmlns="" id="{67B79292-B94D-4DF0-9A1F-BCBC23174EF6}"/>
              </a:ext>
            </a:extLst>
          </p:cNvPr>
          <p:cNvGraphicFramePr>
            <a:graphicFrameLocks noGrp="1"/>
          </p:cNvGraphicFramePr>
          <p:nvPr>
            <p:extLst>
              <p:ext uri="{D42A27DB-BD31-4B8C-83A1-F6EECF244321}">
                <p14:modId xmlns:p14="http://schemas.microsoft.com/office/powerpoint/2010/main" val="2764879601"/>
              </p:ext>
            </p:extLst>
          </p:nvPr>
        </p:nvGraphicFramePr>
        <p:xfrm>
          <a:off x="1017431" y="1527364"/>
          <a:ext cx="9478851" cy="4564419"/>
        </p:xfrm>
        <a:graphic>
          <a:graphicData uri="http://schemas.openxmlformats.org/drawingml/2006/table">
            <a:tbl>
              <a:tblPr>
                <a:tableStyleId>{5C22544A-7EE6-4342-B048-85BDC9FD1C3A}</a:tableStyleId>
              </a:tblPr>
              <a:tblGrid>
                <a:gridCol w="4353659">
                  <a:extLst>
                    <a:ext uri="{9D8B030D-6E8A-4147-A177-3AD203B41FA5}">
                      <a16:colId xmlns:a16="http://schemas.microsoft.com/office/drawing/2014/main" xmlns="" val="20000"/>
                    </a:ext>
                  </a:extLst>
                </a:gridCol>
                <a:gridCol w="1829639">
                  <a:extLst>
                    <a:ext uri="{9D8B030D-6E8A-4147-A177-3AD203B41FA5}">
                      <a16:colId xmlns:a16="http://schemas.microsoft.com/office/drawing/2014/main" xmlns="" val="20001"/>
                    </a:ext>
                  </a:extLst>
                </a:gridCol>
                <a:gridCol w="3295553">
                  <a:extLst>
                    <a:ext uri="{9D8B030D-6E8A-4147-A177-3AD203B41FA5}">
                      <a16:colId xmlns:a16="http://schemas.microsoft.com/office/drawing/2014/main" xmlns="" val="20002"/>
                    </a:ext>
                  </a:extLst>
                </a:gridCol>
              </a:tblGrid>
              <a:tr h="373413">
                <a:tc>
                  <a:txBody>
                    <a:bodyPr/>
                    <a:lstStyle/>
                    <a:p>
                      <a:pPr algn="l" fontAlgn="ctr"/>
                      <a:r>
                        <a:rPr lang="es-CO" sz="1200" b="1" i="0" u="none" strike="noStrike" dirty="0">
                          <a:solidFill>
                            <a:srgbClr val="000000"/>
                          </a:solidFill>
                          <a:effectLst/>
                          <a:latin typeface="Arial" panose="020B0604020202020204" pitchFamily="34" charset="0"/>
                        </a:rPr>
                        <a:t>ACTIVIDAD</a:t>
                      </a: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dirty="0">
                          <a:solidFill>
                            <a:srgbClr val="000000"/>
                          </a:solidFill>
                          <a:effectLst/>
                          <a:latin typeface="Arial" panose="020B0604020202020204" pitchFamily="34" charset="0"/>
                        </a:rPr>
                        <a:t>RESPONSABLE</a:t>
                      </a: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dirty="0">
                          <a:solidFill>
                            <a:srgbClr val="000000"/>
                          </a:solidFill>
                          <a:effectLst/>
                          <a:latin typeface="Arial" panose="020B0604020202020204" pitchFamily="34" charset="0"/>
                        </a:rPr>
                        <a:t>FECHA</a:t>
                      </a: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73413">
                <a:tc>
                  <a:txBody>
                    <a:bodyPr/>
                    <a:lstStyle/>
                    <a:p>
                      <a:pPr algn="l" fontAlgn="ctr"/>
                      <a:r>
                        <a:rPr lang="es-CO" sz="1400" b="0" i="0" u="none" strike="noStrike" dirty="0">
                          <a:solidFill>
                            <a:srgbClr val="000000"/>
                          </a:solidFill>
                          <a:effectLst/>
                          <a:latin typeface="Arial" panose="020B0604020202020204" pitchFamily="34" charset="0"/>
                        </a:rPr>
                        <a:t>Solicitar a Secretaría General presupuesto para la Rendición de Cuentas</a:t>
                      </a: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400" b="0" i="0" u="none" strike="noStrike" dirty="0">
                          <a:solidFill>
                            <a:srgbClr val="000000"/>
                          </a:solidFill>
                          <a:effectLst/>
                          <a:latin typeface="Arial" panose="020B0604020202020204" pitchFamily="34" charset="0"/>
                        </a:rPr>
                        <a:t>Comunicaciones</a:t>
                      </a:r>
                      <a:r>
                        <a:rPr lang="es-CO" sz="1400" b="0" i="0" u="none" strike="noStrike" baseline="0" dirty="0">
                          <a:solidFill>
                            <a:srgbClr val="000000"/>
                          </a:solidFill>
                          <a:effectLst/>
                          <a:latin typeface="Arial" panose="020B0604020202020204" pitchFamily="34" charset="0"/>
                        </a:rPr>
                        <a:t> y Prensa</a:t>
                      </a:r>
                      <a:endParaRPr lang="es-CO" sz="14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6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73413">
                <a:tc>
                  <a:txBody>
                    <a:bodyPr/>
                    <a:lstStyle/>
                    <a:p>
                      <a:pPr algn="l" fontAlgn="ctr"/>
                      <a:r>
                        <a:rPr lang="es-CO" sz="1400" u="none" strike="noStrike" dirty="0">
                          <a:effectLst/>
                        </a:rPr>
                        <a:t>Realizar convocatoria a los diferentes grupos de valor. </a:t>
                      </a:r>
                      <a:endParaRPr lang="es-CO" sz="14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400" u="none" strike="noStrike" dirty="0">
                          <a:effectLst/>
                        </a:rPr>
                        <a:t>Todas las dependencias</a:t>
                      </a:r>
                      <a:endParaRPr lang="es-CO" sz="14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600" u="none" strike="noStrike" dirty="0">
                          <a:effectLst/>
                        </a:rPr>
                        <a:t> </a:t>
                      </a:r>
                      <a:endParaRPr lang="es-CO" sz="6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73413">
                <a:tc>
                  <a:txBody>
                    <a:bodyPr/>
                    <a:lstStyle/>
                    <a:p>
                      <a:pPr algn="l" fontAlgn="ctr"/>
                      <a:r>
                        <a:rPr lang="es-CO" sz="1400" u="none" strike="noStrike" dirty="0">
                          <a:effectLst/>
                        </a:rPr>
                        <a:t>Realizar convocatoria a concejales, gremios, autoridades, etc.</a:t>
                      </a:r>
                      <a:endParaRPr lang="es-CO" sz="14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400" u="none" strike="noStrike" dirty="0">
                          <a:effectLst/>
                        </a:rPr>
                        <a:t>Protocolo</a:t>
                      </a:r>
                      <a:endParaRPr lang="es-CO" sz="14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600" u="none" strike="noStrike" dirty="0">
                          <a:effectLst/>
                        </a:rPr>
                        <a:t> </a:t>
                      </a:r>
                      <a:endParaRPr lang="es-CO" sz="6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73413">
                <a:tc>
                  <a:txBody>
                    <a:bodyPr/>
                    <a:lstStyle/>
                    <a:p>
                      <a:pPr algn="l" fontAlgn="ctr"/>
                      <a:r>
                        <a:rPr lang="es-CO" sz="1400" b="0" i="0" u="none" strike="noStrike" dirty="0">
                          <a:solidFill>
                            <a:srgbClr val="000000"/>
                          </a:solidFill>
                          <a:effectLst/>
                          <a:latin typeface="Arial" panose="020B0604020202020204" pitchFamily="34" charset="0"/>
                        </a:rPr>
                        <a:t>Realizar</a:t>
                      </a:r>
                      <a:r>
                        <a:rPr lang="es-CO" sz="1400" b="0" i="0" u="none" strike="noStrike" baseline="0" dirty="0">
                          <a:solidFill>
                            <a:srgbClr val="000000"/>
                          </a:solidFill>
                          <a:effectLst/>
                          <a:latin typeface="Arial" panose="020B0604020202020204" pitchFamily="34" charset="0"/>
                        </a:rPr>
                        <a:t> convocatoria a medios de comunicación masivos</a:t>
                      </a:r>
                      <a:endParaRPr lang="es-CO" sz="14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CO" sz="1400" u="none" strike="noStrike" dirty="0">
                          <a:effectLst/>
                        </a:rPr>
                        <a:t>Comunicaciones y Prensa</a:t>
                      </a:r>
                      <a:endParaRPr lang="es-CO" sz="1400" b="0" i="0" u="none" strike="noStrike" dirty="0">
                        <a:solidFill>
                          <a:srgbClr val="000000"/>
                        </a:solidFill>
                        <a:effectLst/>
                        <a:latin typeface="Arial" panose="020B0604020202020204" pitchFamily="34" charset="0"/>
                      </a:endParaRPr>
                    </a:p>
                    <a:p>
                      <a:pPr algn="l" fontAlgn="ctr"/>
                      <a:endParaRPr lang="es-CO" sz="14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6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73413">
                <a:tc>
                  <a:txBody>
                    <a:bodyPr/>
                    <a:lstStyle/>
                    <a:p>
                      <a:pPr algn="l" fontAlgn="ctr"/>
                      <a:r>
                        <a:rPr lang="es-CO" sz="1400" b="0" i="0" u="none" strike="noStrike" dirty="0">
                          <a:solidFill>
                            <a:srgbClr val="000000"/>
                          </a:solidFill>
                          <a:effectLst/>
                          <a:latin typeface="Arial" panose="020B0604020202020204" pitchFamily="34" charset="0"/>
                        </a:rPr>
                        <a:t>Invitar</a:t>
                      </a:r>
                      <a:r>
                        <a:rPr lang="es-CO" sz="1400" b="0" i="0" u="none" strike="noStrike" baseline="0" dirty="0">
                          <a:solidFill>
                            <a:srgbClr val="000000"/>
                          </a:solidFill>
                          <a:effectLst/>
                          <a:latin typeface="Arial" panose="020B0604020202020204" pitchFamily="34" charset="0"/>
                        </a:rPr>
                        <a:t> al Consejo Territorial de Planeación </a:t>
                      </a:r>
                      <a:endParaRPr lang="es-CO" sz="14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400" b="0" i="0" u="none" strike="noStrike" dirty="0">
                          <a:solidFill>
                            <a:srgbClr val="000000"/>
                          </a:solidFill>
                          <a:effectLst/>
                          <a:latin typeface="Arial" panose="020B0604020202020204" pitchFamily="34" charset="0"/>
                        </a:rPr>
                        <a:t>Planeación</a:t>
                      </a: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6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73413">
                <a:tc>
                  <a:txBody>
                    <a:bodyPr/>
                    <a:lstStyle/>
                    <a:p>
                      <a:pPr algn="l" fontAlgn="ctr"/>
                      <a:r>
                        <a:rPr lang="es-CO" sz="1400" u="none" strike="noStrike" dirty="0">
                          <a:effectLst/>
                        </a:rPr>
                        <a:t>Elaborar el libreto para la Audiencia de Rendición de Cuentas.</a:t>
                      </a:r>
                      <a:endParaRPr lang="es-CO" sz="14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400" u="none" strike="noStrike" dirty="0">
                          <a:effectLst/>
                        </a:rPr>
                        <a:t>Comunicaciones y Prensa</a:t>
                      </a:r>
                      <a:endParaRPr lang="es-CO" sz="14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600" u="none" strike="noStrike" dirty="0">
                          <a:effectLst/>
                        </a:rPr>
                        <a:t> </a:t>
                      </a:r>
                      <a:endParaRPr lang="es-CO" sz="6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511512">
                <a:tc>
                  <a:txBody>
                    <a:bodyPr/>
                    <a:lstStyle/>
                    <a:p>
                      <a:pPr algn="l" fontAlgn="ctr"/>
                      <a:r>
                        <a:rPr lang="es-CO" sz="1400" u="none" strike="noStrike" dirty="0">
                          <a:effectLst/>
                        </a:rPr>
                        <a:t>Finiquitar detalles de logística para el evento y producción.</a:t>
                      </a:r>
                    </a:p>
                    <a:p>
                      <a:pPr algn="l" fontAlgn="ctr"/>
                      <a:r>
                        <a:rPr lang="es-CO" sz="1400" u="none" strike="noStrike" dirty="0">
                          <a:effectLst/>
                        </a:rPr>
                        <a:t>(Video </a:t>
                      </a:r>
                      <a:r>
                        <a:rPr lang="es-CO" sz="1400" u="none" strike="noStrike" dirty="0" err="1">
                          <a:effectLst/>
                        </a:rPr>
                        <a:t>been</a:t>
                      </a:r>
                      <a:r>
                        <a:rPr lang="es-CO" sz="1400" u="none" strike="noStrike" dirty="0">
                          <a:effectLst/>
                        </a:rPr>
                        <a:t>-</a:t>
                      </a:r>
                      <a:r>
                        <a:rPr lang="es-CO" sz="1400" u="none" strike="noStrike" baseline="0" dirty="0">
                          <a:effectLst/>
                        </a:rPr>
                        <a:t> sonido- estación de agua y café- </a:t>
                      </a:r>
                      <a:r>
                        <a:rPr lang="es-CO" sz="1400" u="none" strike="noStrike" baseline="0" dirty="0" err="1">
                          <a:effectLst/>
                        </a:rPr>
                        <a:t>brandeado</a:t>
                      </a:r>
                      <a:r>
                        <a:rPr lang="es-CO" sz="1400" u="none" strike="noStrike" baseline="0" dirty="0">
                          <a:effectLst/>
                        </a:rPr>
                        <a:t> del sitio- impresiones de formatos).</a:t>
                      </a:r>
                      <a:r>
                        <a:rPr lang="es-CO" sz="1400" u="none" strike="noStrike" dirty="0">
                          <a:effectLst/>
                        </a:rPr>
                        <a:t> </a:t>
                      </a:r>
                      <a:endParaRPr lang="es-CO" sz="14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400" u="none" strike="noStrike" dirty="0">
                          <a:effectLst/>
                        </a:rPr>
                        <a:t>Protocolo / Comunicaciones y Prensa</a:t>
                      </a:r>
                      <a:endParaRPr lang="es-CO" sz="14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600" u="none" strike="noStrike" dirty="0">
                          <a:effectLst/>
                        </a:rPr>
                        <a:t> </a:t>
                      </a:r>
                      <a:endParaRPr lang="es-CO" sz="6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511512">
                <a:tc>
                  <a:txBody>
                    <a:bodyPr/>
                    <a:lstStyle/>
                    <a:p>
                      <a:pPr algn="l" fontAlgn="ctr"/>
                      <a:r>
                        <a:rPr lang="es-CO" sz="1400" u="none" strike="noStrike" dirty="0">
                          <a:effectLst/>
                        </a:rPr>
                        <a:t>Organizar espacio donde se realizará la Audiencia con producción.</a:t>
                      </a:r>
                    </a:p>
                    <a:p>
                      <a:pPr algn="l" fontAlgn="ctr"/>
                      <a:r>
                        <a:rPr lang="es-CO" sz="1400" b="0" i="0" u="none" strike="noStrike" dirty="0">
                          <a:solidFill>
                            <a:srgbClr val="000000"/>
                          </a:solidFill>
                          <a:effectLst/>
                          <a:latin typeface="Arial" panose="020B0604020202020204" pitchFamily="34" charset="0"/>
                        </a:rPr>
                        <a:t>(Marcación de espacios-sillas.</a:t>
                      </a:r>
                      <a:r>
                        <a:rPr lang="es-CO" sz="1400" b="0" i="0" u="none" strike="noStrike" baseline="0" dirty="0">
                          <a:solidFill>
                            <a:srgbClr val="000000"/>
                          </a:solidFill>
                          <a:effectLst/>
                          <a:latin typeface="Arial" panose="020B0604020202020204" pitchFamily="34" charset="0"/>
                        </a:rPr>
                        <a:t> Prueba de sonido- y elementos técnicos)</a:t>
                      </a:r>
                      <a:endParaRPr lang="es-CO" sz="14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400" u="none" strike="noStrike" dirty="0">
                          <a:effectLst/>
                        </a:rPr>
                        <a:t>Protocolo / Comunicaciones y Prensa</a:t>
                      </a:r>
                      <a:endParaRPr lang="es-CO" sz="14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600" u="none" strike="noStrike" dirty="0">
                          <a:effectLst/>
                        </a:rPr>
                        <a:t> </a:t>
                      </a:r>
                      <a:endParaRPr lang="es-CO" sz="6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3" name="CuadroTexto 2">
            <a:extLst>
              <a:ext uri="{FF2B5EF4-FFF2-40B4-BE49-F238E27FC236}">
                <a16:creationId xmlns:a16="http://schemas.microsoft.com/office/drawing/2014/main" xmlns="" id="{9815F9BD-150F-4F0B-95CD-1CD1941232CA}"/>
              </a:ext>
            </a:extLst>
          </p:cNvPr>
          <p:cNvSpPr txBox="1"/>
          <p:nvPr/>
        </p:nvSpPr>
        <p:spPr>
          <a:xfrm>
            <a:off x="1010492" y="389045"/>
            <a:ext cx="7303878" cy="584775"/>
          </a:xfrm>
          <a:prstGeom prst="rect">
            <a:avLst/>
          </a:prstGeom>
          <a:noFill/>
        </p:spPr>
        <p:txBody>
          <a:bodyPr wrap="square" rtlCol="0">
            <a:spAutoFit/>
          </a:bodyPr>
          <a:lstStyle/>
          <a:p>
            <a:r>
              <a:rPr lang="es-CO" sz="3200" b="1" dirty="0">
                <a:solidFill>
                  <a:srgbClr val="00B050"/>
                </a:solidFill>
                <a:latin typeface="Montserrat" panose="00000500000000000000" pitchFamily="50" charset="0"/>
                <a:ea typeface="Lato" panose="020F0502020204030203" pitchFamily="34" charset="0"/>
                <a:cs typeface="Lato" panose="020F0502020204030203" pitchFamily="34" charset="0"/>
              </a:rPr>
              <a:t>ETAPA APRESTAMIENTO</a:t>
            </a:r>
          </a:p>
        </p:txBody>
      </p:sp>
    </p:spTree>
    <p:extLst>
      <p:ext uri="{BB962C8B-B14F-4D97-AF65-F5344CB8AC3E}">
        <p14:creationId xmlns:p14="http://schemas.microsoft.com/office/powerpoint/2010/main" val="1055014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69692B8A-315F-494D-A685-8AEDBF919FC1}"/>
              </a:ext>
            </a:extLst>
          </p:cNvPr>
          <p:cNvSpPr txBox="1"/>
          <p:nvPr/>
        </p:nvSpPr>
        <p:spPr>
          <a:xfrm>
            <a:off x="744942" y="2347572"/>
            <a:ext cx="2626055" cy="4093428"/>
          </a:xfrm>
          <a:prstGeom prst="rect">
            <a:avLst/>
          </a:prstGeom>
          <a:noFill/>
        </p:spPr>
        <p:txBody>
          <a:bodyPr wrap="square">
            <a:spAutoFit/>
          </a:bodyPr>
          <a:lstStyle/>
          <a:p>
            <a:r>
              <a:rPr lang="es-ES" sz="2000" dirty="0"/>
              <a:t>Es un mecanismo para promover el control social a la gestión para garantizar el derecho de los ciudadanos a la participación en la vigilancia de la gestión pública mediante la petición de información y explicaciones de los resultados de la gestión.</a:t>
            </a:r>
            <a:endParaRPr lang="es-ES" dirty="0"/>
          </a:p>
        </p:txBody>
      </p:sp>
      <p:sp>
        <p:nvSpPr>
          <p:cNvPr id="6" name="CuadroTexto 5">
            <a:extLst>
              <a:ext uri="{FF2B5EF4-FFF2-40B4-BE49-F238E27FC236}">
                <a16:creationId xmlns:a16="http://schemas.microsoft.com/office/drawing/2014/main" xmlns="" id="{6FC6F599-DEDE-43BE-88D9-9E7BA06B3F1A}"/>
              </a:ext>
            </a:extLst>
          </p:cNvPr>
          <p:cNvSpPr txBox="1"/>
          <p:nvPr/>
        </p:nvSpPr>
        <p:spPr>
          <a:xfrm>
            <a:off x="383538" y="502474"/>
            <a:ext cx="6073533" cy="735484"/>
          </a:xfrm>
          <a:prstGeom prst="rect">
            <a:avLst/>
          </a:prstGeom>
          <a:noFill/>
        </p:spPr>
        <p:txBody>
          <a:bodyPr wrap="square" rtlCol="0">
            <a:spAutoFit/>
          </a:bodyPr>
          <a:lstStyle/>
          <a:p>
            <a:r>
              <a:rPr lang="es-CO" sz="4000" b="1" dirty="0">
                <a:solidFill>
                  <a:srgbClr val="00B050"/>
                </a:solidFill>
                <a:latin typeface="Lato" panose="020F0502020204030203" pitchFamily="34" charset="0"/>
                <a:ea typeface="Lato" panose="020F0502020204030203" pitchFamily="34" charset="0"/>
                <a:cs typeface="Lato" panose="020F0502020204030203" pitchFamily="34" charset="0"/>
              </a:rPr>
              <a:t>CONCEPTOS BASICOS</a:t>
            </a:r>
          </a:p>
        </p:txBody>
      </p:sp>
      <p:sp>
        <p:nvSpPr>
          <p:cNvPr id="8" name="CuadroTexto 7">
            <a:extLst>
              <a:ext uri="{FF2B5EF4-FFF2-40B4-BE49-F238E27FC236}">
                <a16:creationId xmlns:a16="http://schemas.microsoft.com/office/drawing/2014/main" xmlns="" id="{78F6804F-B9C3-4663-93BA-443AB31720FA}"/>
              </a:ext>
            </a:extLst>
          </p:cNvPr>
          <p:cNvSpPr txBox="1"/>
          <p:nvPr/>
        </p:nvSpPr>
        <p:spPr>
          <a:xfrm>
            <a:off x="647165" y="1885908"/>
            <a:ext cx="3010435" cy="461665"/>
          </a:xfrm>
          <a:prstGeom prst="rect">
            <a:avLst/>
          </a:prstGeom>
          <a:noFill/>
        </p:spPr>
        <p:txBody>
          <a:bodyPr wrap="square">
            <a:spAutoFit/>
          </a:bodyPr>
          <a:lstStyle/>
          <a:p>
            <a:r>
              <a:rPr lang="es-CO" sz="2400" b="1" dirty="0">
                <a:solidFill>
                  <a:srgbClr val="00B050"/>
                </a:solidFill>
              </a:rPr>
              <a:t>Rendición de Cuentas</a:t>
            </a:r>
          </a:p>
        </p:txBody>
      </p:sp>
      <p:sp>
        <p:nvSpPr>
          <p:cNvPr id="10" name="CuadroTexto 9">
            <a:extLst>
              <a:ext uri="{FF2B5EF4-FFF2-40B4-BE49-F238E27FC236}">
                <a16:creationId xmlns:a16="http://schemas.microsoft.com/office/drawing/2014/main" xmlns="" id="{0D5B5447-99A7-4F8E-8538-56F17A4018E6}"/>
              </a:ext>
            </a:extLst>
          </p:cNvPr>
          <p:cNvSpPr txBox="1"/>
          <p:nvPr/>
        </p:nvSpPr>
        <p:spPr>
          <a:xfrm>
            <a:off x="4186449" y="1920753"/>
            <a:ext cx="2739787" cy="461665"/>
          </a:xfrm>
          <a:prstGeom prst="rect">
            <a:avLst/>
          </a:prstGeom>
          <a:noFill/>
        </p:spPr>
        <p:txBody>
          <a:bodyPr wrap="square">
            <a:spAutoFit/>
          </a:bodyPr>
          <a:lstStyle/>
          <a:p>
            <a:r>
              <a:rPr lang="es-CO" sz="2400" b="1" dirty="0">
                <a:solidFill>
                  <a:srgbClr val="00B050"/>
                </a:solidFill>
              </a:rPr>
              <a:t>Informe de Gestión</a:t>
            </a:r>
          </a:p>
        </p:txBody>
      </p:sp>
      <p:sp>
        <p:nvSpPr>
          <p:cNvPr id="11" name="CuadroTexto 10">
            <a:extLst>
              <a:ext uri="{FF2B5EF4-FFF2-40B4-BE49-F238E27FC236}">
                <a16:creationId xmlns:a16="http://schemas.microsoft.com/office/drawing/2014/main" xmlns="" id="{E0DDECCB-D2C9-4F8F-8396-2E6A04170D4D}"/>
              </a:ext>
            </a:extLst>
          </p:cNvPr>
          <p:cNvSpPr txBox="1"/>
          <p:nvPr/>
        </p:nvSpPr>
        <p:spPr>
          <a:xfrm>
            <a:off x="4186449" y="2406225"/>
            <a:ext cx="2626055" cy="2554545"/>
          </a:xfrm>
          <a:prstGeom prst="rect">
            <a:avLst/>
          </a:prstGeom>
          <a:noFill/>
        </p:spPr>
        <p:txBody>
          <a:bodyPr wrap="square">
            <a:spAutoFit/>
          </a:bodyPr>
          <a:lstStyle/>
          <a:p>
            <a:r>
              <a:rPr lang="es-ES" sz="2000" dirty="0"/>
              <a:t>Documento que incluye las actividades de direccionamiento, coordinación, gestión y administración que se han efectuado durante una periodicidad</a:t>
            </a:r>
          </a:p>
          <a:p>
            <a:r>
              <a:rPr lang="es-ES" sz="2000" dirty="0"/>
              <a:t>determinada.</a:t>
            </a:r>
            <a:endParaRPr lang="es-ES" dirty="0"/>
          </a:p>
        </p:txBody>
      </p:sp>
      <p:sp>
        <p:nvSpPr>
          <p:cNvPr id="14" name="CuadroTexto 13">
            <a:extLst>
              <a:ext uri="{FF2B5EF4-FFF2-40B4-BE49-F238E27FC236}">
                <a16:creationId xmlns:a16="http://schemas.microsoft.com/office/drawing/2014/main" xmlns="" id="{9F02378B-31C5-4161-8F32-95ED8546F0DB}"/>
              </a:ext>
            </a:extLst>
          </p:cNvPr>
          <p:cNvSpPr txBox="1"/>
          <p:nvPr/>
        </p:nvSpPr>
        <p:spPr>
          <a:xfrm>
            <a:off x="7732591" y="1915720"/>
            <a:ext cx="2889913" cy="461665"/>
          </a:xfrm>
          <a:prstGeom prst="rect">
            <a:avLst/>
          </a:prstGeom>
          <a:noFill/>
        </p:spPr>
        <p:txBody>
          <a:bodyPr wrap="square">
            <a:spAutoFit/>
          </a:bodyPr>
          <a:lstStyle/>
          <a:p>
            <a:r>
              <a:rPr lang="es-CO" sz="2400" b="1" dirty="0">
                <a:solidFill>
                  <a:srgbClr val="00B050"/>
                </a:solidFill>
              </a:rPr>
              <a:t>Audiencia Pública</a:t>
            </a:r>
          </a:p>
        </p:txBody>
      </p:sp>
      <p:sp>
        <p:nvSpPr>
          <p:cNvPr id="15" name="CuadroTexto 14">
            <a:extLst>
              <a:ext uri="{FF2B5EF4-FFF2-40B4-BE49-F238E27FC236}">
                <a16:creationId xmlns:a16="http://schemas.microsoft.com/office/drawing/2014/main" xmlns="" id="{9E8F45F5-098F-4CD3-95BA-0E03423BDB77}"/>
              </a:ext>
            </a:extLst>
          </p:cNvPr>
          <p:cNvSpPr txBox="1"/>
          <p:nvPr/>
        </p:nvSpPr>
        <p:spPr>
          <a:xfrm>
            <a:off x="7741688" y="2424235"/>
            <a:ext cx="2626055" cy="3970318"/>
          </a:xfrm>
          <a:prstGeom prst="rect">
            <a:avLst/>
          </a:prstGeom>
          <a:noFill/>
        </p:spPr>
        <p:txBody>
          <a:bodyPr wrap="square">
            <a:spAutoFit/>
          </a:bodyPr>
          <a:lstStyle/>
          <a:p>
            <a:r>
              <a:rPr lang="es-ES" dirty="0"/>
              <a:t>Es un acto público de diálogo entre organizaciones sociales, ciudadanos y servidores públicos para evaluar la gestión gubernamental en cumplimiento de las responsabilidades, políticas y planes ejecutados en un periodo (año, semestre, cuatrienio) para garantizar los derechos ciudadanos. </a:t>
            </a:r>
          </a:p>
        </p:txBody>
      </p:sp>
      <p:cxnSp>
        <p:nvCxnSpPr>
          <p:cNvPr id="17" name="Conector recto 16">
            <a:extLst>
              <a:ext uri="{FF2B5EF4-FFF2-40B4-BE49-F238E27FC236}">
                <a16:creationId xmlns:a16="http://schemas.microsoft.com/office/drawing/2014/main" xmlns="" id="{C595C985-F56B-499F-8C04-A4DF6ACB4507}"/>
              </a:ext>
            </a:extLst>
          </p:cNvPr>
          <p:cNvCxnSpPr>
            <a:cxnSpLocks/>
          </p:cNvCxnSpPr>
          <p:nvPr/>
        </p:nvCxnSpPr>
        <p:spPr>
          <a:xfrm>
            <a:off x="3807725" y="2565779"/>
            <a:ext cx="0" cy="2947917"/>
          </a:xfrm>
          <a:prstGeom prst="line">
            <a:avLst/>
          </a:prstGeom>
        </p:spPr>
        <p:style>
          <a:lnRef idx="2">
            <a:schemeClr val="accent6"/>
          </a:lnRef>
          <a:fillRef idx="0">
            <a:schemeClr val="accent6"/>
          </a:fillRef>
          <a:effectRef idx="1">
            <a:schemeClr val="accent6"/>
          </a:effectRef>
          <a:fontRef idx="minor">
            <a:schemeClr val="tx1"/>
          </a:fontRef>
        </p:style>
      </p:cxnSp>
      <p:cxnSp>
        <p:nvCxnSpPr>
          <p:cNvPr id="19" name="Conector recto 18">
            <a:extLst>
              <a:ext uri="{FF2B5EF4-FFF2-40B4-BE49-F238E27FC236}">
                <a16:creationId xmlns:a16="http://schemas.microsoft.com/office/drawing/2014/main" xmlns="" id="{17E9916D-4456-4BE2-8BE0-B283771380B9}"/>
              </a:ext>
            </a:extLst>
          </p:cNvPr>
          <p:cNvCxnSpPr>
            <a:cxnSpLocks/>
          </p:cNvCxnSpPr>
          <p:nvPr/>
        </p:nvCxnSpPr>
        <p:spPr>
          <a:xfrm>
            <a:off x="7290179" y="2565779"/>
            <a:ext cx="0" cy="2947917"/>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71876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xmlns="" id="{37CB6E96-BE1C-4D91-B96C-8C7B34D4E436}"/>
              </a:ext>
            </a:extLst>
          </p:cNvPr>
          <p:cNvGraphicFramePr>
            <a:graphicFrameLocks noGrp="1"/>
          </p:cNvGraphicFramePr>
          <p:nvPr>
            <p:extLst>
              <p:ext uri="{D42A27DB-BD31-4B8C-83A1-F6EECF244321}">
                <p14:modId xmlns:p14="http://schemas.microsoft.com/office/powerpoint/2010/main" val="1596454568"/>
              </p:ext>
            </p:extLst>
          </p:nvPr>
        </p:nvGraphicFramePr>
        <p:xfrm>
          <a:off x="643942" y="1491020"/>
          <a:ext cx="10934165" cy="5023154"/>
        </p:xfrm>
        <a:graphic>
          <a:graphicData uri="http://schemas.openxmlformats.org/drawingml/2006/table">
            <a:tbl>
              <a:tblPr>
                <a:tableStyleId>{5C22544A-7EE6-4342-B048-85BDC9FD1C3A}</a:tableStyleId>
              </a:tblPr>
              <a:tblGrid>
                <a:gridCol w="6006436">
                  <a:extLst>
                    <a:ext uri="{9D8B030D-6E8A-4147-A177-3AD203B41FA5}">
                      <a16:colId xmlns:a16="http://schemas.microsoft.com/office/drawing/2014/main" xmlns="" val="20000"/>
                    </a:ext>
                  </a:extLst>
                </a:gridCol>
                <a:gridCol w="2794831">
                  <a:extLst>
                    <a:ext uri="{9D8B030D-6E8A-4147-A177-3AD203B41FA5}">
                      <a16:colId xmlns:a16="http://schemas.microsoft.com/office/drawing/2014/main" xmlns="" val="20001"/>
                    </a:ext>
                  </a:extLst>
                </a:gridCol>
                <a:gridCol w="2132898">
                  <a:extLst>
                    <a:ext uri="{9D8B030D-6E8A-4147-A177-3AD203B41FA5}">
                      <a16:colId xmlns:a16="http://schemas.microsoft.com/office/drawing/2014/main" xmlns="" val="20002"/>
                    </a:ext>
                  </a:extLst>
                </a:gridCol>
              </a:tblGrid>
              <a:tr h="163072">
                <a:tc>
                  <a:txBody>
                    <a:bodyPr/>
                    <a:lstStyle/>
                    <a:p>
                      <a:pPr algn="l" fontAlgn="ctr"/>
                      <a:r>
                        <a:rPr lang="es-CO" sz="1200" b="1" i="0" u="none" strike="noStrike" dirty="0">
                          <a:solidFill>
                            <a:srgbClr val="000000"/>
                          </a:solidFill>
                          <a:effectLst/>
                          <a:latin typeface="Arial" panose="020B0604020202020204" pitchFamily="34" charset="0"/>
                        </a:rPr>
                        <a:t>ACTIVIDAD</a:t>
                      </a: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dirty="0">
                          <a:solidFill>
                            <a:srgbClr val="000000"/>
                          </a:solidFill>
                          <a:effectLst/>
                          <a:latin typeface="Arial" panose="020B0604020202020204" pitchFamily="34" charset="0"/>
                        </a:rPr>
                        <a:t>RESPONSABLE</a:t>
                      </a: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dirty="0">
                          <a:solidFill>
                            <a:srgbClr val="000000"/>
                          </a:solidFill>
                          <a:effectLst/>
                          <a:latin typeface="Arial" panose="020B0604020202020204" pitchFamily="34" charset="0"/>
                        </a:rPr>
                        <a:t>FECHA</a:t>
                      </a: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63072">
                <a:tc>
                  <a:txBody>
                    <a:bodyPr/>
                    <a:lstStyle/>
                    <a:p>
                      <a:pPr algn="l" fontAlgn="ctr"/>
                      <a:r>
                        <a:rPr lang="es-CO" sz="1200" u="none" strike="noStrike" dirty="0">
                          <a:effectLst/>
                        </a:rPr>
                        <a:t>Realizar y publicar resolución de convocatoria de Rendición de Cuentas.</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200" u="none" strike="noStrike" dirty="0">
                          <a:effectLst/>
                        </a:rPr>
                        <a:t>Comunicaciones y Prensa / Oficina Jurídica</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dirty="0">
                          <a:effectLst/>
                        </a:rPr>
                        <a:t> </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21745">
                <a:tc>
                  <a:txBody>
                    <a:bodyPr/>
                    <a:lstStyle/>
                    <a:p>
                      <a:pPr algn="l" fontAlgn="ctr"/>
                      <a:r>
                        <a:rPr lang="es-CO" sz="1200" u="none" strike="noStrike" dirty="0">
                          <a:effectLst/>
                        </a:rPr>
                        <a:t>Publicar banner en la página web y piezas gráficas en redes sociales invitando a diligenciar la encuesta.</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200" u="none" strike="noStrike" dirty="0">
                          <a:effectLst/>
                        </a:rPr>
                        <a:t>Comunicaciones y Prensa (Comunicaciones</a:t>
                      </a:r>
                      <a:r>
                        <a:rPr lang="es-CO" sz="1200" u="none" strike="noStrike" baseline="0" dirty="0">
                          <a:effectLst/>
                        </a:rPr>
                        <a:t> Interna-Informática)</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dirty="0">
                          <a:effectLst/>
                        </a:rPr>
                        <a:t> </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21745">
                <a:tc>
                  <a:txBody>
                    <a:bodyPr/>
                    <a:lstStyle/>
                    <a:p>
                      <a:pPr algn="l" fontAlgn="ctr"/>
                      <a:r>
                        <a:rPr lang="es-CO" sz="1200" u="none" strike="noStrike" dirty="0">
                          <a:effectLst/>
                        </a:rPr>
                        <a:t>Elaborar comunicado de prensa sobre la encuesta de rendición de cuentas.</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200" u="none" strike="noStrike" dirty="0">
                          <a:effectLst/>
                        </a:rPr>
                        <a:t>Comunicaciones y Prensa (Coordinación de Prensa)</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dirty="0">
                          <a:effectLst/>
                        </a:rPr>
                        <a:t> </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63506">
                <a:tc>
                  <a:txBody>
                    <a:bodyPr/>
                    <a:lstStyle/>
                    <a:p>
                      <a:pPr algn="l" fontAlgn="ctr"/>
                      <a:r>
                        <a:rPr lang="es-CO" sz="1200" u="none" strike="noStrike" dirty="0">
                          <a:effectLst/>
                        </a:rPr>
                        <a:t>Redactar aviso de convocatoria.</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200" u="none" strike="noStrike" dirty="0">
                          <a:effectLst/>
                        </a:rPr>
                        <a:t>Secretaría General / Comunicaciones y Prensa (Comunicación</a:t>
                      </a:r>
                      <a:r>
                        <a:rPr lang="es-CO" sz="1200" u="none" strike="noStrike" baseline="0" dirty="0">
                          <a:effectLst/>
                        </a:rPr>
                        <a:t> Interna)</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dirty="0">
                          <a:effectLst/>
                        </a:rPr>
                        <a:t> </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21745">
                <a:tc>
                  <a:txBody>
                    <a:bodyPr/>
                    <a:lstStyle/>
                    <a:p>
                      <a:pPr algn="l" fontAlgn="ctr"/>
                      <a:r>
                        <a:rPr lang="es-CO" sz="1200" u="none" strike="noStrike" dirty="0">
                          <a:effectLst/>
                        </a:rPr>
                        <a:t>Publicar aviso de convocatoria en prensa.</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200" u="none" strike="noStrike" dirty="0">
                          <a:effectLst/>
                        </a:rPr>
                        <a:t>Secretaría General / Comunicaciones y Prensa </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dirty="0">
                          <a:effectLst/>
                        </a:rPr>
                        <a:t> </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50123">
                <a:tc>
                  <a:txBody>
                    <a:bodyPr/>
                    <a:lstStyle/>
                    <a:p>
                      <a:pPr algn="l" fontAlgn="ctr"/>
                      <a:r>
                        <a:rPr lang="es-CO" sz="1200" u="none" strike="noStrike" dirty="0">
                          <a:effectLst/>
                        </a:rPr>
                        <a:t>Diseñar las piezas gráficas sobre la convocatoria para divulgar en redes sociales y página web.</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200" u="none" strike="noStrike" dirty="0">
                          <a:effectLst/>
                        </a:rPr>
                        <a:t>Comunicaciones y Prensa</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dirty="0">
                          <a:effectLst/>
                        </a:rPr>
                        <a:t> </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50123">
                <a:tc>
                  <a:txBody>
                    <a:bodyPr/>
                    <a:lstStyle/>
                    <a:p>
                      <a:pPr algn="l" fontAlgn="ctr"/>
                      <a:r>
                        <a:rPr lang="es-CO" sz="1200" u="none" strike="noStrike" dirty="0">
                          <a:effectLst/>
                        </a:rPr>
                        <a:t>Elaborar el Informe  Técnico</a:t>
                      </a:r>
                      <a:r>
                        <a:rPr lang="es-CO" sz="1200" u="none" strike="noStrike" baseline="0" dirty="0">
                          <a:effectLst/>
                        </a:rPr>
                        <a:t> </a:t>
                      </a:r>
                      <a:r>
                        <a:rPr lang="es-CO" sz="1200" u="none" strike="noStrike" dirty="0">
                          <a:effectLst/>
                        </a:rPr>
                        <a:t>de Rendición de Cuentas en el </a:t>
                      </a:r>
                      <a:r>
                        <a:rPr lang="es-CO" sz="1200" u="none" strike="noStrike" dirty="0" err="1">
                          <a:effectLst/>
                        </a:rPr>
                        <a:t>micrositio</a:t>
                      </a:r>
                      <a:r>
                        <a:rPr lang="es-CO" sz="1200" u="none" strike="noStrike" dirty="0">
                          <a:effectLst/>
                        </a:rPr>
                        <a:t> web. </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200" b="0" i="0" u="none" strike="noStrike" dirty="0">
                          <a:solidFill>
                            <a:srgbClr val="000000"/>
                          </a:solidFill>
                          <a:effectLst/>
                          <a:latin typeface="Arial" panose="020B0604020202020204" pitchFamily="34" charset="0"/>
                        </a:rPr>
                        <a:t>Planeación</a:t>
                      </a: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163072">
                <a:tc>
                  <a:txBody>
                    <a:bodyPr/>
                    <a:lstStyle/>
                    <a:p>
                      <a:pPr algn="l" fontAlgn="ctr"/>
                      <a:r>
                        <a:rPr lang="es-CO" sz="1200" u="none" strike="noStrike" dirty="0">
                          <a:effectLst/>
                        </a:rPr>
                        <a:t>Publicar el Informe  Técnico</a:t>
                      </a:r>
                      <a:r>
                        <a:rPr lang="es-CO" sz="1200" u="none" strike="noStrike" baseline="0" dirty="0">
                          <a:effectLst/>
                        </a:rPr>
                        <a:t> </a:t>
                      </a:r>
                      <a:r>
                        <a:rPr lang="es-CO" sz="1200" u="none" strike="noStrike" dirty="0">
                          <a:effectLst/>
                        </a:rPr>
                        <a:t>de Rendición de Cuentas en el </a:t>
                      </a:r>
                      <a:r>
                        <a:rPr lang="es-CO" sz="1200" u="none" strike="noStrike" dirty="0" err="1">
                          <a:effectLst/>
                        </a:rPr>
                        <a:t>micrositio</a:t>
                      </a:r>
                      <a:r>
                        <a:rPr lang="es-CO" sz="1200" u="none" strike="noStrike" dirty="0">
                          <a:effectLst/>
                        </a:rPr>
                        <a:t> web. </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200" u="none" strike="noStrike" dirty="0">
                          <a:effectLst/>
                        </a:rPr>
                        <a:t>Comunicaciones y Prensa / Informática</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dirty="0">
                          <a:effectLst/>
                        </a:rPr>
                        <a:t> </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163072">
                <a:tc>
                  <a:txBody>
                    <a:bodyPr/>
                    <a:lstStyle/>
                    <a:p>
                      <a:pPr algn="l" fontAlgn="ctr"/>
                      <a:r>
                        <a:rPr lang="es-CO" sz="1200" u="none" strike="noStrike" dirty="0">
                          <a:effectLst/>
                        </a:rPr>
                        <a:t>Elaborar la presentación del Alcalde para la audiencia.</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200" u="none" strike="noStrike" dirty="0">
                          <a:effectLst/>
                        </a:rPr>
                        <a:t>Comunicaciones y Prensa</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dirty="0">
                          <a:effectLst/>
                        </a:rPr>
                        <a:t> </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163072">
                <a:tc>
                  <a:txBody>
                    <a:bodyPr/>
                    <a:lstStyle/>
                    <a:p>
                      <a:pPr algn="l" fontAlgn="ctr"/>
                      <a:r>
                        <a:rPr lang="es-CO" sz="1200" u="none" strike="noStrike" dirty="0">
                          <a:effectLst/>
                        </a:rPr>
                        <a:t>Publicar resultados de la encuesta de la ciudadanía en el </a:t>
                      </a:r>
                      <a:r>
                        <a:rPr lang="es-CO" sz="1200" u="none" strike="noStrike" dirty="0" err="1">
                          <a:effectLst/>
                        </a:rPr>
                        <a:t>micrositio</a:t>
                      </a:r>
                      <a:r>
                        <a:rPr lang="es-CO" sz="1200" u="none" strike="noStrike" dirty="0">
                          <a:effectLst/>
                        </a:rPr>
                        <a:t> web.</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200" u="none" strike="noStrike" dirty="0">
                          <a:effectLst/>
                        </a:rPr>
                        <a:t>Comunicaciones y Prensa / Informática</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dirty="0">
                          <a:effectLst/>
                        </a:rPr>
                        <a:t> </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321745">
                <a:tc>
                  <a:txBody>
                    <a:bodyPr/>
                    <a:lstStyle/>
                    <a:p>
                      <a:pPr algn="l" fontAlgn="ctr"/>
                      <a:r>
                        <a:rPr lang="es-CO" sz="1200" u="none" strike="noStrike" dirty="0">
                          <a:effectLst/>
                        </a:rPr>
                        <a:t>Diseñar piezas para redes sociales y publicar banner en la página web invitando a ver los resultados de la encuesta.</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200" u="none" strike="noStrike" dirty="0">
                          <a:effectLst/>
                        </a:rPr>
                        <a:t>Comunicaciones y Prensa</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dirty="0">
                          <a:effectLst/>
                        </a:rPr>
                        <a:t> </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163072">
                <a:tc>
                  <a:txBody>
                    <a:bodyPr/>
                    <a:lstStyle/>
                    <a:p>
                      <a:pPr algn="l" fontAlgn="ctr"/>
                      <a:r>
                        <a:rPr lang="es-CO" sz="1200" u="none" strike="noStrike" dirty="0">
                          <a:effectLst/>
                        </a:rPr>
                        <a:t>Producir videos de apoyo para la presentación. (6)</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200" u="none" strike="noStrike" dirty="0">
                          <a:effectLst/>
                        </a:rPr>
                        <a:t>Comunicaciones y Prensa</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dirty="0">
                          <a:effectLst/>
                        </a:rPr>
                        <a:t> </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295985">
                <a:tc>
                  <a:txBody>
                    <a:bodyPr/>
                    <a:lstStyle/>
                    <a:p>
                      <a:pPr algn="l" fontAlgn="ctr"/>
                      <a:r>
                        <a:rPr lang="es-CO" sz="1200" u="none" strike="noStrike" dirty="0">
                          <a:effectLst/>
                        </a:rPr>
                        <a:t>Elaborar comunicado de prensa previo sobre el proceso de rendición de cuentas y la audiencia y enviar a Control Interno, como base del</a:t>
                      </a:r>
                      <a:r>
                        <a:rPr lang="es-CO" sz="1200" u="none" strike="noStrike" baseline="0" dirty="0">
                          <a:effectLst/>
                        </a:rPr>
                        <a:t> acta que ellos realizan</a:t>
                      </a:r>
                      <a:r>
                        <a:rPr lang="es-CO" sz="1200" u="none" strike="noStrike" dirty="0">
                          <a:effectLst/>
                        </a:rPr>
                        <a:t>.</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200" u="none" strike="noStrike" dirty="0">
                          <a:effectLst/>
                        </a:rPr>
                        <a:t>Comunicaciones y Prensa</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dirty="0">
                          <a:effectLst/>
                        </a:rPr>
                        <a:t> </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3"/>
                  </a:ext>
                </a:extLst>
              </a:tr>
              <a:tr h="411448">
                <a:tc>
                  <a:txBody>
                    <a:bodyPr/>
                    <a:lstStyle/>
                    <a:p>
                      <a:pPr algn="l" fontAlgn="ctr"/>
                      <a:r>
                        <a:rPr lang="es-CO" sz="1200" u="none" strike="noStrike" dirty="0">
                          <a:effectLst/>
                        </a:rPr>
                        <a:t>Publicar banner en la página web invitando a ver la Audiencia de Rendición de Cuentas.</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200" u="none" strike="noStrike" dirty="0">
                          <a:effectLst/>
                        </a:rPr>
                        <a:t>Comunicaciones y Prensa</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dirty="0">
                          <a:effectLst/>
                        </a:rPr>
                        <a:t> </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4"/>
                  </a:ext>
                </a:extLst>
              </a:tr>
              <a:tr h="0">
                <a:tc>
                  <a:txBody>
                    <a:bodyPr/>
                    <a:lstStyle/>
                    <a:p>
                      <a:pPr algn="l" fontAlgn="ctr"/>
                      <a:r>
                        <a:rPr lang="es-CO" sz="1200" u="none" strike="noStrike" dirty="0">
                          <a:effectLst/>
                        </a:rPr>
                        <a:t>Elaborar y diseñar inserto que circula en prensa. </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200" u="none" strike="noStrike" dirty="0">
                          <a:effectLst/>
                        </a:rPr>
                        <a:t>Comunicaciones y Prensa</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dirty="0">
                          <a:effectLst/>
                        </a:rPr>
                        <a:t> </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5"/>
                  </a:ext>
                </a:extLst>
              </a:tr>
              <a:tr h="0">
                <a:tc>
                  <a:txBody>
                    <a:bodyPr/>
                    <a:lstStyle/>
                    <a:p>
                      <a:pPr algn="l" fontAlgn="ctr"/>
                      <a:r>
                        <a:rPr lang="es-CO" sz="1200" b="0" i="0" u="none" strike="noStrike" dirty="0">
                          <a:solidFill>
                            <a:srgbClr val="000000"/>
                          </a:solidFill>
                          <a:effectLst/>
                          <a:latin typeface="Arial" panose="020B0604020202020204" pitchFamily="34" charset="0"/>
                        </a:rPr>
                        <a:t>Ensayo</a:t>
                      </a:r>
                      <a:r>
                        <a:rPr lang="es-CO" sz="1200" b="0" i="0" u="none" strike="noStrike" baseline="0" dirty="0">
                          <a:solidFill>
                            <a:srgbClr val="000000"/>
                          </a:solidFill>
                          <a:effectLst/>
                          <a:latin typeface="Arial" panose="020B0604020202020204" pitchFamily="34" charset="0"/>
                        </a:rPr>
                        <a:t> general de la audiencia</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200" b="0" i="0" u="none" strike="noStrike" dirty="0">
                          <a:solidFill>
                            <a:srgbClr val="000000"/>
                          </a:solidFill>
                          <a:effectLst/>
                          <a:latin typeface="Arial" panose="020B0604020202020204" pitchFamily="34" charset="0"/>
                        </a:rPr>
                        <a:t>Comunicaciones y</a:t>
                      </a:r>
                      <a:r>
                        <a:rPr lang="es-CO" sz="1200" b="0" i="0" u="none" strike="noStrike" baseline="0" dirty="0">
                          <a:solidFill>
                            <a:srgbClr val="000000"/>
                          </a:solidFill>
                          <a:effectLst/>
                          <a:latin typeface="Arial" panose="020B0604020202020204" pitchFamily="34" charset="0"/>
                        </a:rPr>
                        <a:t> Prensa/ Protocolo/ Gabinete </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6"/>
                  </a:ext>
                </a:extLst>
              </a:tr>
            </a:tbl>
          </a:graphicData>
        </a:graphic>
      </p:graphicFrame>
      <p:sp>
        <p:nvSpPr>
          <p:cNvPr id="4" name="CuadroTexto 3">
            <a:extLst>
              <a:ext uri="{FF2B5EF4-FFF2-40B4-BE49-F238E27FC236}">
                <a16:creationId xmlns:a16="http://schemas.microsoft.com/office/drawing/2014/main" xmlns="" id="{9F039E7C-1FF0-4E15-B506-CAE32546A03F}"/>
              </a:ext>
            </a:extLst>
          </p:cNvPr>
          <p:cNvSpPr txBox="1"/>
          <p:nvPr/>
        </p:nvSpPr>
        <p:spPr>
          <a:xfrm>
            <a:off x="1010492" y="389045"/>
            <a:ext cx="7303878" cy="584775"/>
          </a:xfrm>
          <a:prstGeom prst="rect">
            <a:avLst/>
          </a:prstGeom>
          <a:noFill/>
        </p:spPr>
        <p:txBody>
          <a:bodyPr wrap="square" rtlCol="0">
            <a:spAutoFit/>
          </a:bodyPr>
          <a:lstStyle/>
          <a:p>
            <a:r>
              <a:rPr lang="es-CO" sz="3200" b="1" dirty="0">
                <a:solidFill>
                  <a:srgbClr val="00B050"/>
                </a:solidFill>
                <a:latin typeface="Montserrat" panose="00000500000000000000" pitchFamily="50" charset="0"/>
                <a:ea typeface="Lato" panose="020F0502020204030203" pitchFamily="34" charset="0"/>
                <a:cs typeface="Lato" panose="020F0502020204030203" pitchFamily="34" charset="0"/>
              </a:rPr>
              <a:t>ETAPA PREPARACION</a:t>
            </a:r>
          </a:p>
        </p:txBody>
      </p:sp>
    </p:spTree>
    <p:extLst>
      <p:ext uri="{BB962C8B-B14F-4D97-AF65-F5344CB8AC3E}">
        <p14:creationId xmlns:p14="http://schemas.microsoft.com/office/powerpoint/2010/main" val="1375837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0DBF5B93-45AB-4ECC-907A-95BCE7E2E1CE}"/>
              </a:ext>
            </a:extLst>
          </p:cNvPr>
          <p:cNvSpPr txBox="1"/>
          <p:nvPr/>
        </p:nvSpPr>
        <p:spPr>
          <a:xfrm>
            <a:off x="831360" y="484580"/>
            <a:ext cx="8281116" cy="523220"/>
          </a:xfrm>
          <a:prstGeom prst="rect">
            <a:avLst/>
          </a:prstGeom>
          <a:noFill/>
        </p:spPr>
        <p:txBody>
          <a:bodyPr wrap="square" rtlCol="0">
            <a:spAutoFit/>
          </a:bodyPr>
          <a:lstStyle/>
          <a:p>
            <a:r>
              <a:rPr lang="es-CO" sz="2800" b="1" dirty="0">
                <a:solidFill>
                  <a:srgbClr val="00B050"/>
                </a:solidFill>
                <a:latin typeface="Montserrat" panose="00000500000000000000" pitchFamily="50" charset="0"/>
                <a:ea typeface="Lato" panose="020F0502020204030203" pitchFamily="34" charset="0"/>
                <a:cs typeface="Lato" panose="020F0502020204030203" pitchFamily="34" charset="0"/>
              </a:rPr>
              <a:t>ETAPA DE EJECUCION</a:t>
            </a:r>
          </a:p>
        </p:txBody>
      </p:sp>
      <p:graphicFrame>
        <p:nvGraphicFramePr>
          <p:cNvPr id="5" name="Tabla 4">
            <a:extLst>
              <a:ext uri="{FF2B5EF4-FFF2-40B4-BE49-F238E27FC236}">
                <a16:creationId xmlns:a16="http://schemas.microsoft.com/office/drawing/2014/main" xmlns="" id="{92C403D8-089F-4634-9496-C4E99C950C21}"/>
              </a:ext>
            </a:extLst>
          </p:cNvPr>
          <p:cNvGraphicFramePr>
            <a:graphicFrameLocks noGrp="1"/>
          </p:cNvGraphicFramePr>
          <p:nvPr>
            <p:extLst>
              <p:ext uri="{D42A27DB-BD31-4B8C-83A1-F6EECF244321}">
                <p14:modId xmlns:p14="http://schemas.microsoft.com/office/powerpoint/2010/main" val="1497989295"/>
              </p:ext>
            </p:extLst>
          </p:nvPr>
        </p:nvGraphicFramePr>
        <p:xfrm>
          <a:off x="936315" y="1725367"/>
          <a:ext cx="9440213" cy="3407266"/>
        </p:xfrm>
        <a:graphic>
          <a:graphicData uri="http://schemas.openxmlformats.org/drawingml/2006/table">
            <a:tbl>
              <a:tblPr>
                <a:tableStyleId>{5C22544A-7EE6-4342-B048-85BDC9FD1C3A}</a:tableStyleId>
              </a:tblPr>
              <a:tblGrid>
                <a:gridCol w="4735788">
                  <a:extLst>
                    <a:ext uri="{9D8B030D-6E8A-4147-A177-3AD203B41FA5}">
                      <a16:colId xmlns:a16="http://schemas.microsoft.com/office/drawing/2014/main" xmlns="" val="20000"/>
                    </a:ext>
                  </a:extLst>
                </a:gridCol>
                <a:gridCol w="3000378">
                  <a:extLst>
                    <a:ext uri="{9D8B030D-6E8A-4147-A177-3AD203B41FA5}">
                      <a16:colId xmlns:a16="http://schemas.microsoft.com/office/drawing/2014/main" xmlns="" val="20001"/>
                    </a:ext>
                  </a:extLst>
                </a:gridCol>
                <a:gridCol w="1704047">
                  <a:extLst>
                    <a:ext uri="{9D8B030D-6E8A-4147-A177-3AD203B41FA5}">
                      <a16:colId xmlns:a16="http://schemas.microsoft.com/office/drawing/2014/main" xmlns="" val="20002"/>
                    </a:ext>
                  </a:extLst>
                </a:gridCol>
              </a:tblGrid>
              <a:tr h="399245">
                <a:tc>
                  <a:txBody>
                    <a:bodyPr/>
                    <a:lstStyle/>
                    <a:p>
                      <a:pPr algn="l" fontAlgn="ctr"/>
                      <a:r>
                        <a:rPr lang="es-CO" sz="1200" b="1" i="0" u="none" strike="noStrike" dirty="0">
                          <a:solidFill>
                            <a:srgbClr val="000000"/>
                          </a:solidFill>
                          <a:effectLst/>
                          <a:latin typeface="Arial" panose="020B0604020202020204" pitchFamily="34" charset="0"/>
                        </a:rPr>
                        <a:t>ACTIVIDAD</a:t>
                      </a: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dirty="0">
                          <a:solidFill>
                            <a:srgbClr val="000000"/>
                          </a:solidFill>
                          <a:effectLst/>
                          <a:latin typeface="Arial" panose="020B0604020202020204" pitchFamily="34" charset="0"/>
                        </a:rPr>
                        <a:t>RESPONSABLE</a:t>
                      </a: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dirty="0">
                          <a:solidFill>
                            <a:srgbClr val="000000"/>
                          </a:solidFill>
                          <a:effectLst/>
                          <a:latin typeface="Arial" panose="020B0604020202020204" pitchFamily="34" charset="0"/>
                        </a:rPr>
                        <a:t>FECHA</a:t>
                      </a: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161514">
                <a:tc>
                  <a:txBody>
                    <a:bodyPr/>
                    <a:lstStyle/>
                    <a:p>
                      <a:pPr algn="l" fontAlgn="ctr"/>
                      <a:r>
                        <a:rPr lang="es-CO" sz="1200" u="none" strike="noStrike" dirty="0">
                          <a:effectLst/>
                        </a:rPr>
                        <a:t>Realizar la Audiencia Pública de Rendición de Cuentas.</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200" u="none" strike="noStrike" dirty="0">
                          <a:effectLst/>
                        </a:rPr>
                        <a:t>Todas las dependencias</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600" u="none" strike="noStrike" dirty="0">
                          <a:effectLst/>
                        </a:rPr>
                        <a:t> </a:t>
                      </a:r>
                      <a:endParaRPr lang="es-CO" sz="6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95647">
                <a:tc>
                  <a:txBody>
                    <a:bodyPr/>
                    <a:lstStyle/>
                    <a:p>
                      <a:pPr algn="l" fontAlgn="ctr"/>
                      <a:r>
                        <a:rPr lang="es-CO" sz="1200" u="none" strike="noStrike" dirty="0">
                          <a:effectLst/>
                        </a:rPr>
                        <a:t>Elaborar el informe de la Audiencia de Rendición de Cuentas.</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200" u="none" strike="noStrike" dirty="0">
                          <a:effectLst/>
                        </a:rPr>
                        <a:t>Control Interno</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600" u="none" strike="noStrike" dirty="0">
                          <a:effectLst/>
                        </a:rPr>
                        <a:t> </a:t>
                      </a:r>
                      <a:endParaRPr lang="es-CO" sz="6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625430">
                <a:tc>
                  <a:txBody>
                    <a:bodyPr/>
                    <a:lstStyle/>
                    <a:p>
                      <a:pPr algn="l" fontAlgn="ctr"/>
                      <a:r>
                        <a:rPr lang="es-CO" sz="1200" u="none" strike="noStrike">
                          <a:effectLst/>
                        </a:rPr>
                        <a:t>Recolectar preguntas que realiza la ciudadanía en la Audiencia.</a:t>
                      </a:r>
                      <a:endParaRPr lang="es-CO" sz="1200" b="0" i="0" u="none" strike="noStrike">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200" u="none" strike="noStrike" dirty="0">
                          <a:effectLst/>
                        </a:rPr>
                        <a:t>Secretaría de Planeación / Comunicaciones y Prensa</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600" u="none" strike="noStrike" dirty="0">
                          <a:effectLst/>
                        </a:rPr>
                        <a:t> </a:t>
                      </a:r>
                      <a:endParaRPr lang="es-CO" sz="6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625430">
                <a:tc>
                  <a:txBody>
                    <a:bodyPr/>
                    <a:lstStyle/>
                    <a:p>
                      <a:pPr algn="l" fontAlgn="ctr"/>
                      <a:r>
                        <a:rPr lang="es-CO" sz="1200" b="0" i="0" u="none" strike="noStrike" dirty="0">
                          <a:solidFill>
                            <a:srgbClr val="000000"/>
                          </a:solidFill>
                          <a:effectLst/>
                          <a:latin typeface="Arial" panose="020B0604020202020204" pitchFamily="34" charset="0"/>
                        </a:rPr>
                        <a:t>Realizar encuesta de evaluación</a:t>
                      </a:r>
                      <a:r>
                        <a:rPr lang="es-CO" sz="1200" b="0" i="0" u="none" strike="noStrike" baseline="0" dirty="0">
                          <a:solidFill>
                            <a:srgbClr val="000000"/>
                          </a:solidFill>
                          <a:effectLst/>
                          <a:latin typeface="Arial" panose="020B0604020202020204" pitchFamily="34" charset="0"/>
                        </a:rPr>
                        <a:t> de la Audiencia de Rendición de Cuentas (Aplicar formato establecido)</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200" b="0" i="0" u="none" strike="noStrike" dirty="0">
                          <a:solidFill>
                            <a:srgbClr val="000000"/>
                          </a:solidFill>
                          <a:effectLst/>
                          <a:latin typeface="Arial" panose="020B0604020202020204" pitchFamily="34" charset="0"/>
                        </a:rPr>
                        <a:t>Comunicaciones y Prensa</a:t>
                      </a: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6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524727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xmlns="" id="{24ECE8E2-7255-4E7A-8E1A-02A13F1B8D17}"/>
              </a:ext>
            </a:extLst>
          </p:cNvPr>
          <p:cNvGraphicFramePr>
            <a:graphicFrameLocks noGrp="1"/>
          </p:cNvGraphicFramePr>
          <p:nvPr>
            <p:extLst>
              <p:ext uri="{D42A27DB-BD31-4B8C-83A1-F6EECF244321}">
                <p14:modId xmlns:p14="http://schemas.microsoft.com/office/powerpoint/2010/main" val="3925513846"/>
              </p:ext>
            </p:extLst>
          </p:nvPr>
        </p:nvGraphicFramePr>
        <p:xfrm>
          <a:off x="1149103" y="1509518"/>
          <a:ext cx="9375821" cy="3078051"/>
        </p:xfrm>
        <a:graphic>
          <a:graphicData uri="http://schemas.openxmlformats.org/drawingml/2006/table">
            <a:tbl>
              <a:tblPr>
                <a:tableStyleId>{5C22544A-7EE6-4342-B048-85BDC9FD1C3A}</a:tableStyleId>
              </a:tblPr>
              <a:tblGrid>
                <a:gridCol w="4703485">
                  <a:extLst>
                    <a:ext uri="{9D8B030D-6E8A-4147-A177-3AD203B41FA5}">
                      <a16:colId xmlns:a16="http://schemas.microsoft.com/office/drawing/2014/main" xmlns="" val="20000"/>
                    </a:ext>
                  </a:extLst>
                </a:gridCol>
                <a:gridCol w="2979911">
                  <a:extLst>
                    <a:ext uri="{9D8B030D-6E8A-4147-A177-3AD203B41FA5}">
                      <a16:colId xmlns:a16="http://schemas.microsoft.com/office/drawing/2014/main" xmlns="" val="20001"/>
                    </a:ext>
                  </a:extLst>
                </a:gridCol>
                <a:gridCol w="1692425">
                  <a:extLst>
                    <a:ext uri="{9D8B030D-6E8A-4147-A177-3AD203B41FA5}">
                      <a16:colId xmlns:a16="http://schemas.microsoft.com/office/drawing/2014/main" xmlns="" val="20002"/>
                    </a:ext>
                  </a:extLst>
                </a:gridCol>
              </a:tblGrid>
              <a:tr h="438456">
                <a:tc>
                  <a:txBody>
                    <a:bodyPr/>
                    <a:lstStyle/>
                    <a:p>
                      <a:pPr algn="l" fontAlgn="ctr"/>
                      <a:r>
                        <a:rPr lang="es-CO" sz="1200" b="1" i="0" u="none" strike="noStrike" dirty="0">
                          <a:solidFill>
                            <a:srgbClr val="000000"/>
                          </a:solidFill>
                          <a:effectLst/>
                          <a:latin typeface="Arial" panose="020B0604020202020204" pitchFamily="34" charset="0"/>
                        </a:rPr>
                        <a:t>ACTIVIDAD</a:t>
                      </a: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dirty="0">
                          <a:solidFill>
                            <a:srgbClr val="000000"/>
                          </a:solidFill>
                          <a:effectLst/>
                          <a:latin typeface="Arial" panose="020B0604020202020204" pitchFamily="34" charset="0"/>
                        </a:rPr>
                        <a:t>RESPONSABLE</a:t>
                      </a: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dirty="0">
                          <a:solidFill>
                            <a:srgbClr val="000000"/>
                          </a:solidFill>
                          <a:effectLst/>
                          <a:latin typeface="Arial" panose="020B0604020202020204" pitchFamily="34" charset="0"/>
                        </a:rPr>
                        <a:t>FECHA</a:t>
                      </a: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83587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CO" sz="1400" u="none" strike="noStrike" dirty="0">
                          <a:effectLst/>
                        </a:rPr>
                        <a:t>Tabular la encuesta de evaluación de la Audiencia. </a:t>
                      </a:r>
                      <a:endParaRPr lang="es-CO" sz="1400" b="0" i="0" u="none" strike="noStrike" dirty="0">
                        <a:solidFill>
                          <a:srgbClr val="000000"/>
                        </a:solidFill>
                        <a:effectLst/>
                        <a:latin typeface="Arial" panose="020B0604020202020204" pitchFamily="34" charset="0"/>
                      </a:endParaRPr>
                    </a:p>
                    <a:p>
                      <a:pPr algn="l" fontAlgn="ctr"/>
                      <a:endParaRPr lang="es-CO" sz="14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400" u="none" strike="noStrike" dirty="0">
                          <a:effectLst/>
                        </a:rPr>
                        <a:t>Escuela de Gobierno</a:t>
                      </a:r>
                      <a:endParaRPr lang="es-CO" sz="1400" b="0" i="0" u="none" strike="noStrike" dirty="0">
                        <a:solidFill>
                          <a:srgbClr val="000000"/>
                        </a:solidFill>
                        <a:effectLst/>
                        <a:latin typeface="Arial" panose="020B0604020202020204" pitchFamily="34" charset="0"/>
                      </a:endParaRPr>
                    </a:p>
                    <a:p>
                      <a:pPr algn="ctr" fontAlgn="ctr"/>
                      <a:endParaRPr lang="es-CO" sz="14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39931">
                <a:tc>
                  <a:txBody>
                    <a:bodyPr/>
                    <a:lstStyle/>
                    <a:p>
                      <a:pPr algn="l" fontAlgn="ctr"/>
                      <a:r>
                        <a:rPr lang="es-CO" sz="1400" u="none" strike="noStrike" dirty="0">
                          <a:effectLst/>
                        </a:rPr>
                        <a:t>Publicar resultado</a:t>
                      </a:r>
                      <a:r>
                        <a:rPr lang="es-CO" sz="1400" u="none" strike="noStrike" baseline="0" dirty="0">
                          <a:effectLst/>
                        </a:rPr>
                        <a:t> de la </a:t>
                      </a:r>
                      <a:r>
                        <a:rPr lang="es-CO" sz="1400" u="none" strike="noStrike" dirty="0">
                          <a:effectLst/>
                        </a:rPr>
                        <a:t>encuesta de evaluación de la Audiencia en el </a:t>
                      </a:r>
                      <a:r>
                        <a:rPr lang="es-CO" sz="1400" u="none" strike="noStrike" dirty="0" err="1">
                          <a:effectLst/>
                        </a:rPr>
                        <a:t>micrositio</a:t>
                      </a:r>
                      <a:r>
                        <a:rPr lang="es-CO" sz="1400" u="none" strike="noStrike" dirty="0">
                          <a:effectLst/>
                        </a:rPr>
                        <a:t> web.</a:t>
                      </a:r>
                      <a:endParaRPr lang="es-CO" sz="14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Informática / Comunicaciones y Prensa</a:t>
                      </a:r>
                      <a:endParaRPr lang="es-CO" sz="1400" b="0" i="0" u="none" strike="noStrike">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dirty="0">
                          <a:effectLst/>
                        </a:rPr>
                        <a:t> </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39931">
                <a:tc>
                  <a:txBody>
                    <a:bodyPr/>
                    <a:lstStyle/>
                    <a:p>
                      <a:pPr algn="l" fontAlgn="ctr"/>
                      <a:endParaRPr lang="es-CO" sz="14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4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dirty="0">
                          <a:effectLst/>
                        </a:rPr>
                        <a:t> </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61930">
                <a:tc>
                  <a:txBody>
                    <a:bodyPr/>
                    <a:lstStyle/>
                    <a:p>
                      <a:pPr algn="l" fontAlgn="ctr"/>
                      <a:r>
                        <a:rPr lang="es-CO" sz="1400" u="none" strike="noStrike" dirty="0">
                          <a:effectLst/>
                        </a:rPr>
                        <a:t>Publicar las respuestas a las preguntas de la ciudadanía.</a:t>
                      </a:r>
                      <a:endParaRPr lang="es-CO" sz="14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Secretaría de Planeación / Informática</a:t>
                      </a:r>
                      <a:endParaRPr lang="es-CO" sz="14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dirty="0">
                          <a:effectLst/>
                        </a:rPr>
                        <a:t> </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461930">
                <a:tc>
                  <a:txBody>
                    <a:bodyPr/>
                    <a:lstStyle/>
                    <a:p>
                      <a:pPr algn="l" fontAlgn="ctr"/>
                      <a:r>
                        <a:rPr lang="es-CO" sz="1200" b="0" i="0" u="none" strike="noStrike" dirty="0">
                          <a:solidFill>
                            <a:srgbClr val="000000"/>
                          </a:solidFill>
                          <a:effectLst/>
                          <a:latin typeface="Arial" panose="020B0604020202020204" pitchFamily="34" charset="0"/>
                        </a:rPr>
                        <a:t>Publicar</a:t>
                      </a:r>
                      <a:r>
                        <a:rPr lang="es-CO" sz="1200" b="0" i="0" u="none" strike="noStrike" baseline="0" dirty="0">
                          <a:solidFill>
                            <a:srgbClr val="000000"/>
                          </a:solidFill>
                          <a:effectLst/>
                          <a:latin typeface="Arial" panose="020B0604020202020204" pitchFamily="34" charset="0"/>
                        </a:rPr>
                        <a:t> el Informe de Rendición de Cuentas de Control Interno</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panose="020B0604020202020204" pitchFamily="34" charset="0"/>
                        </a:rPr>
                        <a:t>Control Interno/Informática</a:t>
                      </a: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4" name="CuadroTexto 3">
            <a:extLst>
              <a:ext uri="{FF2B5EF4-FFF2-40B4-BE49-F238E27FC236}">
                <a16:creationId xmlns:a16="http://schemas.microsoft.com/office/drawing/2014/main" xmlns="" id="{29F1BC97-9E42-4712-91CE-8955A821557F}"/>
              </a:ext>
            </a:extLst>
          </p:cNvPr>
          <p:cNvSpPr txBox="1"/>
          <p:nvPr/>
        </p:nvSpPr>
        <p:spPr>
          <a:xfrm>
            <a:off x="1036076" y="457284"/>
            <a:ext cx="8281116" cy="523220"/>
          </a:xfrm>
          <a:prstGeom prst="rect">
            <a:avLst/>
          </a:prstGeom>
          <a:noFill/>
        </p:spPr>
        <p:txBody>
          <a:bodyPr wrap="square" rtlCol="0">
            <a:spAutoFit/>
          </a:bodyPr>
          <a:lstStyle/>
          <a:p>
            <a:r>
              <a:rPr lang="es-CO" sz="2800" b="1" dirty="0">
                <a:solidFill>
                  <a:srgbClr val="00B050"/>
                </a:solidFill>
                <a:latin typeface="Montserrat" panose="00000500000000000000" pitchFamily="50" charset="0"/>
                <a:ea typeface="Lato" panose="020F0502020204030203" pitchFamily="34" charset="0"/>
                <a:cs typeface="Lato" panose="020F0502020204030203" pitchFamily="34" charset="0"/>
              </a:rPr>
              <a:t>ETAPA SEGUIMIENTO Y EVALUACION</a:t>
            </a:r>
          </a:p>
        </p:txBody>
      </p:sp>
    </p:spTree>
    <p:extLst>
      <p:ext uri="{BB962C8B-B14F-4D97-AF65-F5344CB8AC3E}">
        <p14:creationId xmlns:p14="http://schemas.microsoft.com/office/powerpoint/2010/main" val="654184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xmlns="" id="{468CE88D-759F-4FD7-8167-AC48366E056E}"/>
              </a:ext>
            </a:extLst>
          </p:cNvPr>
          <p:cNvGraphicFramePr>
            <a:graphicFrameLocks noGrp="1"/>
          </p:cNvGraphicFramePr>
          <p:nvPr>
            <p:extLst>
              <p:ext uri="{D42A27DB-BD31-4B8C-83A1-F6EECF244321}">
                <p14:modId xmlns:p14="http://schemas.microsoft.com/office/powerpoint/2010/main" val="3086399256"/>
              </p:ext>
            </p:extLst>
          </p:nvPr>
        </p:nvGraphicFramePr>
        <p:xfrm>
          <a:off x="1030311" y="2305319"/>
          <a:ext cx="9221272" cy="3026534"/>
        </p:xfrm>
        <a:graphic>
          <a:graphicData uri="http://schemas.openxmlformats.org/drawingml/2006/table">
            <a:tbl>
              <a:tblPr>
                <a:tableStyleId>{5C22544A-7EE6-4342-B048-85BDC9FD1C3A}</a:tableStyleId>
              </a:tblPr>
              <a:tblGrid>
                <a:gridCol w="4625954">
                  <a:extLst>
                    <a:ext uri="{9D8B030D-6E8A-4147-A177-3AD203B41FA5}">
                      <a16:colId xmlns:a16="http://schemas.microsoft.com/office/drawing/2014/main" xmlns="" val="20000"/>
                    </a:ext>
                  </a:extLst>
                </a:gridCol>
                <a:gridCol w="2930792">
                  <a:extLst>
                    <a:ext uri="{9D8B030D-6E8A-4147-A177-3AD203B41FA5}">
                      <a16:colId xmlns:a16="http://schemas.microsoft.com/office/drawing/2014/main" xmlns="" val="20001"/>
                    </a:ext>
                  </a:extLst>
                </a:gridCol>
                <a:gridCol w="1664526">
                  <a:extLst>
                    <a:ext uri="{9D8B030D-6E8A-4147-A177-3AD203B41FA5}">
                      <a16:colId xmlns:a16="http://schemas.microsoft.com/office/drawing/2014/main" xmlns="" val="20002"/>
                    </a:ext>
                  </a:extLst>
                </a:gridCol>
              </a:tblGrid>
              <a:tr h="373487">
                <a:tc>
                  <a:txBody>
                    <a:bodyPr/>
                    <a:lstStyle/>
                    <a:p>
                      <a:pPr algn="l" fontAlgn="ctr"/>
                      <a:r>
                        <a:rPr lang="es-CO" sz="1200" b="1" i="0" u="none" strike="noStrike" dirty="0">
                          <a:solidFill>
                            <a:srgbClr val="000000"/>
                          </a:solidFill>
                          <a:effectLst/>
                          <a:latin typeface="Arial" panose="020B0604020202020204" pitchFamily="34" charset="0"/>
                        </a:rPr>
                        <a:t>ACTIVIDAD</a:t>
                      </a: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dirty="0">
                          <a:solidFill>
                            <a:srgbClr val="000000"/>
                          </a:solidFill>
                          <a:effectLst/>
                          <a:latin typeface="Arial" panose="020B0604020202020204" pitchFamily="34" charset="0"/>
                        </a:rPr>
                        <a:t>RESPONSABLE</a:t>
                      </a: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dirty="0">
                          <a:solidFill>
                            <a:srgbClr val="000000"/>
                          </a:solidFill>
                          <a:effectLst/>
                          <a:latin typeface="Arial" panose="020B0604020202020204" pitchFamily="34" charset="0"/>
                        </a:rPr>
                        <a:t>FECHA</a:t>
                      </a: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41437">
                <a:tc>
                  <a:txBody>
                    <a:bodyPr/>
                    <a:lstStyle/>
                    <a:p>
                      <a:pPr algn="l" fontAlgn="ctr"/>
                      <a:r>
                        <a:rPr lang="es-CO" sz="1200" u="none" strike="noStrike" dirty="0">
                          <a:effectLst/>
                        </a:rPr>
                        <a:t>Diseñar piezas para divulgar en medios internos y externos resultados de la Audiencia de Rendición</a:t>
                      </a:r>
                      <a:r>
                        <a:rPr lang="es-CO" sz="1200" u="none" strike="noStrike" baseline="0" dirty="0">
                          <a:effectLst/>
                        </a:rPr>
                        <a:t> de Cuentas</a:t>
                      </a:r>
                      <a:r>
                        <a:rPr lang="es-CO" sz="1200" u="none" strike="noStrike" dirty="0">
                          <a:effectLst/>
                        </a:rPr>
                        <a:t>.</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dirty="0">
                          <a:effectLst/>
                        </a:rPr>
                        <a:t>Comunicaciones y Prensa</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dirty="0">
                          <a:effectLst/>
                        </a:rPr>
                        <a:t> </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055805">
                <a:tc>
                  <a:txBody>
                    <a:bodyPr/>
                    <a:lstStyle/>
                    <a:p>
                      <a:pPr algn="l" fontAlgn="ctr"/>
                      <a:r>
                        <a:rPr lang="es-CO" sz="1200" u="none" strike="noStrike" dirty="0">
                          <a:effectLst/>
                        </a:rPr>
                        <a:t>Diseñar piezas para redes sociales y publicar banner en la página web invitando a ver las respuestas de las preguntas</a:t>
                      </a:r>
                      <a:r>
                        <a:rPr lang="es-CO" sz="1200" u="none" strike="noStrike" baseline="0" dirty="0">
                          <a:effectLst/>
                        </a:rPr>
                        <a:t> de la ciudadanía realizadas en la audiencia de RC</a:t>
                      </a:r>
                      <a:r>
                        <a:rPr lang="es-CO" sz="1200" u="none" strike="noStrike" dirty="0">
                          <a:effectLst/>
                        </a:rPr>
                        <a:t>.</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a:effectLst/>
                        </a:rPr>
                        <a:t>Comunicaciones y Prensa</a:t>
                      </a:r>
                      <a:endParaRPr lang="es-CO" sz="1200" b="0" i="0" u="none" strike="noStrike">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dirty="0">
                          <a:effectLst/>
                        </a:rPr>
                        <a:t> </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055805">
                <a:tc>
                  <a:txBody>
                    <a:bodyPr/>
                    <a:lstStyle/>
                    <a:p>
                      <a:pPr algn="l" fontAlgn="ctr"/>
                      <a:r>
                        <a:rPr lang="es-CO" sz="1200" b="0" i="0" u="none" strike="noStrike" dirty="0">
                          <a:solidFill>
                            <a:srgbClr val="000000"/>
                          </a:solidFill>
                          <a:effectLst/>
                          <a:latin typeface="Arial" panose="020B0604020202020204" pitchFamily="34" charset="0"/>
                        </a:rPr>
                        <a:t>Realizar Reunión de Cierre</a:t>
                      </a:r>
                      <a:r>
                        <a:rPr lang="es-CO" sz="1200" b="0" i="0" u="none" strike="noStrike" baseline="0" dirty="0">
                          <a:solidFill>
                            <a:srgbClr val="000000"/>
                          </a:solidFill>
                          <a:effectLst/>
                          <a:latin typeface="Arial" panose="020B0604020202020204" pitchFamily="34" charset="0"/>
                        </a:rPr>
                        <a:t> de la Audiencia de R.C.</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panose="020B0604020202020204" pitchFamily="34" charset="0"/>
                        </a:rPr>
                        <a:t>Comunicaciones y Prensa/ Comité de Rendición</a:t>
                      </a:r>
                      <a:r>
                        <a:rPr lang="es-CO" sz="1200" b="0" i="0" u="none" strike="noStrike" baseline="0" dirty="0">
                          <a:solidFill>
                            <a:srgbClr val="000000"/>
                          </a:solidFill>
                          <a:effectLst/>
                          <a:latin typeface="Arial" panose="020B0604020202020204" pitchFamily="34" charset="0"/>
                        </a:rPr>
                        <a:t> de Cuentas</a:t>
                      </a: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200" b="0" i="0" u="none" strike="noStrike" dirty="0">
                        <a:solidFill>
                          <a:srgbClr val="000000"/>
                        </a:solidFill>
                        <a:effectLst/>
                        <a:latin typeface="Arial" panose="020B0604020202020204" pitchFamily="34" charset="0"/>
                      </a:endParaRPr>
                    </a:p>
                  </a:txBody>
                  <a:tcPr marL="5070" marR="5070" marT="5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3" name="CuadroTexto 2">
            <a:extLst>
              <a:ext uri="{FF2B5EF4-FFF2-40B4-BE49-F238E27FC236}">
                <a16:creationId xmlns:a16="http://schemas.microsoft.com/office/drawing/2014/main" xmlns="" id="{3BF87F80-89D4-4E52-B53F-FA54F1680B57}"/>
              </a:ext>
            </a:extLst>
          </p:cNvPr>
          <p:cNvSpPr txBox="1"/>
          <p:nvPr/>
        </p:nvSpPr>
        <p:spPr>
          <a:xfrm>
            <a:off x="1036076" y="457284"/>
            <a:ext cx="8281116" cy="523220"/>
          </a:xfrm>
          <a:prstGeom prst="rect">
            <a:avLst/>
          </a:prstGeom>
          <a:noFill/>
        </p:spPr>
        <p:txBody>
          <a:bodyPr wrap="square" rtlCol="0">
            <a:spAutoFit/>
          </a:bodyPr>
          <a:lstStyle/>
          <a:p>
            <a:r>
              <a:rPr lang="es-CO" sz="2800" b="1" dirty="0">
                <a:solidFill>
                  <a:srgbClr val="00B050"/>
                </a:solidFill>
                <a:latin typeface="Montserrat" panose="00000500000000000000" pitchFamily="50" charset="0"/>
                <a:ea typeface="Lato" panose="020F0502020204030203" pitchFamily="34" charset="0"/>
                <a:cs typeface="Lato" panose="020F0502020204030203" pitchFamily="34" charset="0"/>
              </a:rPr>
              <a:t>ETAPA SEGUIMIENTO Y EVALUACION</a:t>
            </a:r>
          </a:p>
        </p:txBody>
      </p:sp>
    </p:spTree>
    <p:extLst>
      <p:ext uri="{BB962C8B-B14F-4D97-AF65-F5344CB8AC3E}">
        <p14:creationId xmlns:p14="http://schemas.microsoft.com/office/powerpoint/2010/main" val="4275249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956CE94F-6170-44DA-98C2-3E8EC2DAC63A}"/>
              </a:ext>
            </a:extLst>
          </p:cNvPr>
          <p:cNvSpPr txBox="1"/>
          <p:nvPr/>
        </p:nvSpPr>
        <p:spPr>
          <a:xfrm>
            <a:off x="383538" y="502474"/>
            <a:ext cx="6073533" cy="707886"/>
          </a:xfrm>
          <a:prstGeom prst="rect">
            <a:avLst/>
          </a:prstGeom>
          <a:noFill/>
        </p:spPr>
        <p:txBody>
          <a:bodyPr wrap="square" rtlCol="0">
            <a:spAutoFit/>
          </a:bodyPr>
          <a:lstStyle/>
          <a:p>
            <a:r>
              <a:rPr lang="es-CO" sz="4000" b="1" dirty="0">
                <a:solidFill>
                  <a:srgbClr val="00B050"/>
                </a:solidFill>
                <a:latin typeface="Lato" panose="020F0502020204030203" pitchFamily="34" charset="0"/>
                <a:ea typeface="Lato" panose="020F0502020204030203" pitchFamily="34" charset="0"/>
                <a:cs typeface="Lato" panose="020F0502020204030203" pitchFamily="34" charset="0"/>
              </a:rPr>
              <a:t>COMPONENTES</a:t>
            </a:r>
          </a:p>
        </p:txBody>
      </p:sp>
      <p:pic>
        <p:nvPicPr>
          <p:cNvPr id="1026" name="Picture 2" descr="Elementos de la rendición de cuentas">
            <a:extLst>
              <a:ext uri="{FF2B5EF4-FFF2-40B4-BE49-F238E27FC236}">
                <a16:creationId xmlns:a16="http://schemas.microsoft.com/office/drawing/2014/main" xmlns="" id="{F19EA0F0-BA20-41B4-8348-444BE51D8D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86" r="5669"/>
          <a:stretch/>
        </p:blipFill>
        <p:spPr bwMode="auto">
          <a:xfrm>
            <a:off x="366800" y="1210360"/>
            <a:ext cx="11441662" cy="5600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550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87207601-5FBD-4A8A-BDC8-F9295941DB16}"/>
              </a:ext>
            </a:extLst>
          </p:cNvPr>
          <p:cNvSpPr txBox="1"/>
          <p:nvPr/>
        </p:nvSpPr>
        <p:spPr>
          <a:xfrm>
            <a:off x="1038629" y="1656014"/>
            <a:ext cx="8610032" cy="4524315"/>
          </a:xfrm>
          <a:prstGeom prst="rect">
            <a:avLst/>
          </a:prstGeom>
          <a:noFill/>
        </p:spPr>
        <p:txBody>
          <a:bodyPr wrap="square">
            <a:spAutoFit/>
          </a:bodyPr>
          <a:lstStyle/>
          <a:p>
            <a:pPr marL="285750" indent="-285750">
              <a:buFont typeface="Arial" panose="020B0604020202020204" pitchFamily="34" charset="0"/>
              <a:buChar char="•"/>
            </a:pPr>
            <a:r>
              <a:rPr lang="es-ES" dirty="0"/>
              <a:t>Ley 152 de 1994 Plan de Desarrollo </a:t>
            </a:r>
          </a:p>
          <a:p>
            <a:pPr marL="285750" indent="-285750">
              <a:buFont typeface="Arial" panose="020B0604020202020204" pitchFamily="34" charset="0"/>
              <a:buChar char="•"/>
            </a:pPr>
            <a:r>
              <a:rPr lang="es-ES" dirty="0"/>
              <a:t>Ley 489 de 1998 Organización y funcionamiento de la Administración publica </a:t>
            </a:r>
          </a:p>
          <a:p>
            <a:pPr marL="285750" indent="-285750">
              <a:buFont typeface="Arial" panose="020B0604020202020204" pitchFamily="34" charset="0"/>
              <a:buChar char="•"/>
            </a:pPr>
            <a:r>
              <a:rPr lang="es-ES" dirty="0"/>
              <a:t>Ley 594 de 2000 General de Archivos </a:t>
            </a:r>
          </a:p>
          <a:p>
            <a:pPr marL="285750" indent="-285750">
              <a:buFont typeface="Arial" panose="020B0604020202020204" pitchFamily="34" charset="0"/>
              <a:buChar char="•"/>
            </a:pPr>
            <a:r>
              <a:rPr lang="es-ES" dirty="0"/>
              <a:t>Ley 734 de 2002 Código Disciplinario </a:t>
            </a:r>
          </a:p>
          <a:p>
            <a:pPr marL="285750" indent="-285750">
              <a:buFont typeface="Arial" panose="020B0604020202020204" pitchFamily="34" charset="0"/>
              <a:buChar char="•"/>
            </a:pPr>
            <a:r>
              <a:rPr lang="es-ES" dirty="0"/>
              <a:t>Ley 850 de 2003 Veedurías Ciudadanas </a:t>
            </a:r>
          </a:p>
          <a:p>
            <a:pPr marL="285750" indent="-285750">
              <a:buFont typeface="Arial" panose="020B0604020202020204" pitchFamily="34" charset="0"/>
              <a:buChar char="•"/>
            </a:pPr>
            <a:r>
              <a:rPr lang="es-ES" dirty="0"/>
              <a:t>Ley 962 de 2005 Racionalización de Tramites y Procedimientos administrativos </a:t>
            </a:r>
          </a:p>
          <a:p>
            <a:pPr marL="285750" indent="-285750">
              <a:buFont typeface="Arial" panose="020B0604020202020204" pitchFamily="34" charset="0"/>
              <a:buChar char="•"/>
            </a:pPr>
            <a:r>
              <a:rPr lang="es-ES" dirty="0"/>
              <a:t>Ley 1437 de 2011 Código de procedimiento administrativo y de lo Contencioso Administrativo </a:t>
            </a:r>
          </a:p>
          <a:p>
            <a:pPr marL="285750" indent="-285750">
              <a:buFont typeface="Arial" panose="020B0604020202020204" pitchFamily="34" charset="0"/>
              <a:buChar char="•"/>
            </a:pPr>
            <a:r>
              <a:rPr lang="es-ES" dirty="0"/>
              <a:t>Ley 1474 de 2011 Estatuto Anticorrupción </a:t>
            </a:r>
          </a:p>
          <a:p>
            <a:pPr marL="285750" indent="-285750">
              <a:buFont typeface="Arial" panose="020B0604020202020204" pitchFamily="34" charset="0"/>
              <a:buChar char="•"/>
            </a:pPr>
            <a:r>
              <a:rPr lang="es-ES" dirty="0"/>
              <a:t>Ley 1551 de 2012 Nuevo Régimen Municipal </a:t>
            </a:r>
          </a:p>
          <a:p>
            <a:pPr marL="285750" indent="-285750">
              <a:buFont typeface="Arial" panose="020B0604020202020204" pitchFamily="34" charset="0"/>
              <a:buChar char="•"/>
            </a:pPr>
            <a:r>
              <a:rPr lang="es-ES" dirty="0"/>
              <a:t>Ley 1712 de 2014 Transparencia y Derecho de Acceso a la Información publica </a:t>
            </a:r>
          </a:p>
          <a:p>
            <a:pPr marL="285750" indent="-285750">
              <a:buFont typeface="Arial" panose="020B0604020202020204" pitchFamily="34" charset="0"/>
              <a:buChar char="•"/>
            </a:pPr>
            <a:r>
              <a:rPr lang="es-ES" dirty="0"/>
              <a:t>Ley 1757 de 2015 Dicta disposiciones en materia de promoción y protección del derecho a la participación democrática </a:t>
            </a:r>
          </a:p>
          <a:p>
            <a:pPr marL="285750" indent="-285750">
              <a:buFont typeface="Arial" panose="020B0604020202020204" pitchFamily="34" charset="0"/>
              <a:buChar char="•"/>
            </a:pPr>
            <a:r>
              <a:rPr lang="es-ES" dirty="0"/>
              <a:t>Decreto 3851 de 2006 Organiza un sistema de aseguramiento de la calidad, almacenamiento y consulta de la información básica colombiana </a:t>
            </a:r>
          </a:p>
          <a:p>
            <a:endParaRPr lang="es-CO" dirty="0"/>
          </a:p>
        </p:txBody>
      </p:sp>
      <p:sp>
        <p:nvSpPr>
          <p:cNvPr id="8" name="CuadroTexto 7">
            <a:extLst>
              <a:ext uri="{FF2B5EF4-FFF2-40B4-BE49-F238E27FC236}">
                <a16:creationId xmlns:a16="http://schemas.microsoft.com/office/drawing/2014/main" xmlns="" id="{05C9D65D-1779-499B-B945-B4214C106090}"/>
              </a:ext>
            </a:extLst>
          </p:cNvPr>
          <p:cNvSpPr txBox="1"/>
          <p:nvPr/>
        </p:nvSpPr>
        <p:spPr>
          <a:xfrm>
            <a:off x="1038629" y="536589"/>
            <a:ext cx="3956452" cy="584775"/>
          </a:xfrm>
          <a:prstGeom prst="rect">
            <a:avLst/>
          </a:prstGeom>
          <a:noFill/>
        </p:spPr>
        <p:txBody>
          <a:bodyPr wrap="square" rtlCol="0">
            <a:spAutoFit/>
          </a:bodyPr>
          <a:lstStyle/>
          <a:p>
            <a:r>
              <a:rPr lang="es-ES" sz="3200" b="1" dirty="0">
                <a:solidFill>
                  <a:srgbClr val="00B050"/>
                </a:solidFill>
                <a:latin typeface="Lato" panose="020F0502020204030203" pitchFamily="34" charset="0"/>
                <a:ea typeface="Lato" panose="020F0502020204030203" pitchFamily="34" charset="0"/>
                <a:cs typeface="Lato" panose="020F0502020204030203" pitchFamily="34" charset="0"/>
              </a:rPr>
              <a:t>NORMATIVIDAD</a:t>
            </a:r>
            <a:endParaRPr lang="es-CO" sz="2800" b="1" dirty="0">
              <a:solidFill>
                <a:srgbClr val="00B05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077400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50BE5CEA-27B4-4A45-BFA8-AC655BB9F334}"/>
              </a:ext>
            </a:extLst>
          </p:cNvPr>
          <p:cNvSpPr txBox="1"/>
          <p:nvPr/>
        </p:nvSpPr>
        <p:spPr>
          <a:xfrm>
            <a:off x="1038630" y="650376"/>
            <a:ext cx="4051985" cy="584775"/>
          </a:xfrm>
          <a:prstGeom prst="rect">
            <a:avLst/>
          </a:prstGeom>
          <a:noFill/>
        </p:spPr>
        <p:txBody>
          <a:bodyPr wrap="square" rtlCol="0">
            <a:spAutoFit/>
          </a:bodyPr>
          <a:lstStyle/>
          <a:p>
            <a:r>
              <a:rPr lang="es-ES" sz="3200" b="1" dirty="0">
                <a:solidFill>
                  <a:srgbClr val="00B050"/>
                </a:solidFill>
                <a:latin typeface="Lato" panose="020F0502020204030203" pitchFamily="34" charset="0"/>
                <a:ea typeface="Lato" panose="020F0502020204030203" pitchFamily="34" charset="0"/>
                <a:cs typeface="Lato" panose="020F0502020204030203" pitchFamily="34" charset="0"/>
              </a:rPr>
              <a:t>NORMATIVIDAD</a:t>
            </a:r>
            <a:endParaRPr lang="es-CO" sz="2800" b="1" dirty="0">
              <a:solidFill>
                <a:srgbClr val="00B050"/>
              </a:solidFill>
              <a:latin typeface="Lato" panose="020F0502020204030203" pitchFamily="34" charset="0"/>
              <a:ea typeface="Lato" panose="020F0502020204030203" pitchFamily="34" charset="0"/>
              <a:cs typeface="Lato" panose="020F0502020204030203" pitchFamily="34" charset="0"/>
            </a:endParaRPr>
          </a:p>
        </p:txBody>
      </p:sp>
      <p:sp>
        <p:nvSpPr>
          <p:cNvPr id="6" name="CuadroTexto 5">
            <a:extLst>
              <a:ext uri="{FF2B5EF4-FFF2-40B4-BE49-F238E27FC236}">
                <a16:creationId xmlns:a16="http://schemas.microsoft.com/office/drawing/2014/main" xmlns="" id="{78632589-F7BA-4F06-83B3-231E0325C0CB}"/>
              </a:ext>
            </a:extLst>
          </p:cNvPr>
          <p:cNvSpPr txBox="1"/>
          <p:nvPr/>
        </p:nvSpPr>
        <p:spPr>
          <a:xfrm>
            <a:off x="1038629" y="1595357"/>
            <a:ext cx="8842350" cy="3970318"/>
          </a:xfrm>
          <a:prstGeom prst="rect">
            <a:avLst/>
          </a:prstGeom>
          <a:noFill/>
        </p:spPr>
        <p:txBody>
          <a:bodyPr wrap="square">
            <a:spAutoFit/>
          </a:bodyPr>
          <a:lstStyle/>
          <a:p>
            <a:pPr marL="285750" indent="-285750">
              <a:buFont typeface="Arial" panose="020B0604020202020204" pitchFamily="34" charset="0"/>
              <a:buChar char="•"/>
            </a:pPr>
            <a:r>
              <a:rPr lang="es-ES" dirty="0"/>
              <a:t>Decreto 028 de 2008 </a:t>
            </a:r>
          </a:p>
          <a:p>
            <a:pPr marL="285750" indent="-285750">
              <a:buFont typeface="Arial" panose="020B0604020202020204" pitchFamily="34" charset="0"/>
              <a:buChar char="•"/>
            </a:pPr>
            <a:r>
              <a:rPr lang="es-ES" dirty="0"/>
              <a:t>Art. 17 Presentación de Metas de administración municipal y departamental </a:t>
            </a:r>
          </a:p>
          <a:p>
            <a:pPr marL="285750" indent="-285750">
              <a:buFont typeface="Arial" panose="020B0604020202020204" pitchFamily="34" charset="0"/>
              <a:buChar char="•"/>
            </a:pPr>
            <a:r>
              <a:rPr lang="es-ES" dirty="0"/>
              <a:t>Art. 18. Rendición de cuentas de entidades territoriales </a:t>
            </a:r>
          </a:p>
          <a:p>
            <a:pPr marL="285750" indent="-285750">
              <a:buFont typeface="Arial" panose="020B0604020202020204" pitchFamily="34" charset="0"/>
              <a:buChar char="•"/>
            </a:pPr>
            <a:r>
              <a:rPr lang="es-ES" dirty="0"/>
              <a:t>Art. 19. Informe de resultados </a:t>
            </a:r>
          </a:p>
          <a:p>
            <a:pPr marL="285750" indent="-285750">
              <a:buFont typeface="Arial" panose="020B0604020202020204" pitchFamily="34" charset="0"/>
              <a:buChar char="•"/>
            </a:pPr>
            <a:r>
              <a:rPr lang="es-ES" dirty="0"/>
              <a:t>Art, 20. </a:t>
            </a:r>
          </a:p>
          <a:p>
            <a:pPr marL="285750" indent="-285750">
              <a:buFont typeface="Arial" panose="020B0604020202020204" pitchFamily="34" charset="0"/>
              <a:buChar char="•"/>
            </a:pPr>
            <a:r>
              <a:rPr lang="es-ES" dirty="0"/>
              <a:t>Consulta pública de resultados Decreto 415 de 2016 Lineamientos para el fortalecimiento institucional en materia de tecnologías de la información y las comunicaciones. </a:t>
            </a:r>
          </a:p>
          <a:p>
            <a:pPr marL="285750" indent="-285750">
              <a:buFont typeface="Arial" panose="020B0604020202020204" pitchFamily="34" charset="0"/>
              <a:buChar char="•"/>
            </a:pPr>
            <a:r>
              <a:rPr lang="es-ES" dirty="0"/>
              <a:t>Decreto 124 de 2016 Art. 2.1.4.1</a:t>
            </a:r>
          </a:p>
          <a:p>
            <a:pPr marL="285750" indent="-285750">
              <a:buFont typeface="Arial" panose="020B0604020202020204" pitchFamily="34" charset="0"/>
              <a:buChar char="•"/>
            </a:pPr>
            <a:r>
              <a:rPr lang="es-ES" dirty="0"/>
              <a:t>Estrategias de lucha contra la corrupción y de Atención al Ciudadano </a:t>
            </a:r>
          </a:p>
          <a:p>
            <a:pPr marL="285750" indent="-285750">
              <a:buFont typeface="Arial" panose="020B0604020202020204" pitchFamily="34" charset="0"/>
              <a:buChar char="•"/>
            </a:pPr>
            <a:r>
              <a:rPr lang="es-ES" dirty="0"/>
              <a:t>Decreto 270 de 2017 Participación de los ciudadanos o grupos de interesados en la elaboración de proyectos específicos de regulación </a:t>
            </a:r>
          </a:p>
          <a:p>
            <a:pPr marL="285750" indent="-285750">
              <a:buFont typeface="Arial" panose="020B0604020202020204" pitchFamily="34" charset="0"/>
              <a:buChar char="•"/>
            </a:pPr>
            <a:r>
              <a:rPr lang="es-ES" dirty="0"/>
              <a:t>Decreto 1499 de 2017 Art. 2.2.22.3.1 </a:t>
            </a:r>
          </a:p>
          <a:p>
            <a:pPr marL="285750" indent="-285750">
              <a:buFont typeface="Arial" panose="020B0604020202020204" pitchFamily="34" charset="0"/>
              <a:buChar char="•"/>
            </a:pPr>
            <a:r>
              <a:rPr lang="es-ES" dirty="0"/>
              <a:t>Actualiza el modelo integrado de planeación y gestión y el Artículo Políticas de Gestión y Desempeño Institucional. </a:t>
            </a:r>
            <a:endParaRPr lang="es-CO" dirty="0"/>
          </a:p>
        </p:txBody>
      </p:sp>
    </p:spTree>
    <p:extLst>
      <p:ext uri="{BB962C8B-B14F-4D97-AF65-F5344CB8AC3E}">
        <p14:creationId xmlns:p14="http://schemas.microsoft.com/office/powerpoint/2010/main" val="354648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4256DCBA-1685-49E3-BB3D-0696383DCB68}"/>
              </a:ext>
            </a:extLst>
          </p:cNvPr>
          <p:cNvSpPr txBox="1"/>
          <p:nvPr/>
        </p:nvSpPr>
        <p:spPr>
          <a:xfrm>
            <a:off x="1136176" y="1648938"/>
            <a:ext cx="8894927" cy="2585323"/>
          </a:xfrm>
          <a:prstGeom prst="rect">
            <a:avLst/>
          </a:prstGeom>
          <a:noFill/>
        </p:spPr>
        <p:txBody>
          <a:bodyPr wrap="square">
            <a:spAutoFit/>
          </a:bodyPr>
          <a:lstStyle/>
          <a:p>
            <a:r>
              <a:rPr lang="es-ES" dirty="0"/>
              <a:t>Como complemento a los anteriores lineamientos normativos, esta estrategia se articula con los siguientes lineamientos:</a:t>
            </a:r>
          </a:p>
          <a:p>
            <a:endParaRPr lang="es-ES" dirty="0"/>
          </a:p>
          <a:p>
            <a:pPr marL="285750" indent="-285750">
              <a:buFont typeface="Arial" panose="020B0604020202020204" pitchFamily="34" charset="0"/>
              <a:buChar char="•"/>
            </a:pPr>
            <a:r>
              <a:rPr lang="es-ES" dirty="0"/>
              <a:t>Documento </a:t>
            </a:r>
            <a:r>
              <a:rPr lang="es-ES" dirty="0" err="1"/>
              <a:t>Conpes</a:t>
            </a:r>
            <a:r>
              <a:rPr lang="es-ES" dirty="0"/>
              <a:t> 3654 de 2010 - Política de rendición de cuentas de la rama ejecutiva a los ciudadanos. </a:t>
            </a:r>
          </a:p>
          <a:p>
            <a:pPr marL="285750" indent="-285750">
              <a:buFont typeface="Arial" panose="020B0604020202020204" pitchFamily="34" charset="0"/>
              <a:buChar char="•"/>
            </a:pPr>
            <a:r>
              <a:rPr lang="es-ES" dirty="0"/>
              <a:t>Manual Operativo del MIPG en la dimensión “Gestión con valores para resultados”. </a:t>
            </a:r>
          </a:p>
          <a:p>
            <a:pPr marL="285750" indent="-285750">
              <a:buFont typeface="Arial" panose="020B0604020202020204" pitchFamily="34" charset="0"/>
              <a:buChar char="•"/>
            </a:pPr>
            <a:r>
              <a:rPr lang="es-ES" dirty="0"/>
              <a:t>Manual Único de Rendición de Cuentas – MURC V2 </a:t>
            </a:r>
          </a:p>
          <a:p>
            <a:pPr marL="285750" indent="-285750">
              <a:buFont typeface="Arial" panose="020B0604020202020204" pitchFamily="34" charset="0"/>
              <a:buChar char="•"/>
            </a:pPr>
            <a:r>
              <a:rPr lang="es-ES" dirty="0"/>
              <a:t>Directiva N°009 del 05 de julio de 2019 de la procuraduría General de la Nación</a:t>
            </a:r>
          </a:p>
          <a:p>
            <a:endParaRPr lang="es-CO" dirty="0"/>
          </a:p>
        </p:txBody>
      </p:sp>
      <p:sp>
        <p:nvSpPr>
          <p:cNvPr id="6" name="CuadroTexto 5">
            <a:extLst>
              <a:ext uri="{FF2B5EF4-FFF2-40B4-BE49-F238E27FC236}">
                <a16:creationId xmlns:a16="http://schemas.microsoft.com/office/drawing/2014/main" xmlns="" id="{BD5E5860-477B-4C09-A7FC-E4EC9BE65FC9}"/>
              </a:ext>
            </a:extLst>
          </p:cNvPr>
          <p:cNvSpPr txBox="1"/>
          <p:nvPr/>
        </p:nvSpPr>
        <p:spPr>
          <a:xfrm>
            <a:off x="1038630" y="650376"/>
            <a:ext cx="3874564" cy="591570"/>
          </a:xfrm>
          <a:prstGeom prst="rect">
            <a:avLst/>
          </a:prstGeom>
          <a:noFill/>
        </p:spPr>
        <p:txBody>
          <a:bodyPr wrap="square" rtlCol="0">
            <a:spAutoFit/>
          </a:bodyPr>
          <a:lstStyle/>
          <a:p>
            <a:r>
              <a:rPr lang="es-ES" sz="3200" b="1" dirty="0">
                <a:solidFill>
                  <a:srgbClr val="00B050"/>
                </a:solidFill>
                <a:latin typeface="Lato" panose="020F0502020204030203" pitchFamily="34" charset="0"/>
                <a:ea typeface="Lato" panose="020F0502020204030203" pitchFamily="34" charset="0"/>
                <a:cs typeface="Lato" panose="020F0502020204030203" pitchFamily="34" charset="0"/>
              </a:rPr>
              <a:t>NORMATIVIDAD</a:t>
            </a:r>
            <a:endParaRPr lang="es-CO" sz="2800" b="1" dirty="0">
              <a:solidFill>
                <a:srgbClr val="00B05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750183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p:cNvSpPr txBox="1"/>
          <p:nvPr/>
        </p:nvSpPr>
        <p:spPr>
          <a:xfrm>
            <a:off x="984040" y="583159"/>
            <a:ext cx="4561269" cy="584775"/>
          </a:xfrm>
          <a:prstGeom prst="rect">
            <a:avLst/>
          </a:prstGeom>
          <a:noFill/>
        </p:spPr>
        <p:txBody>
          <a:bodyPr wrap="square" rtlCol="0">
            <a:spAutoFit/>
          </a:bodyPr>
          <a:lstStyle/>
          <a:p>
            <a:r>
              <a:rPr lang="es-CO" sz="3200" b="1" dirty="0">
                <a:solidFill>
                  <a:srgbClr val="00B050"/>
                </a:solidFill>
                <a:latin typeface="Lato" panose="020F0502020204030203" pitchFamily="34" charset="0"/>
                <a:ea typeface="Lato" panose="020F0502020204030203" pitchFamily="34" charset="0"/>
                <a:cs typeface="Lato" panose="020F0502020204030203" pitchFamily="34" charset="0"/>
              </a:rPr>
              <a:t>Indicador</a:t>
            </a:r>
          </a:p>
        </p:txBody>
      </p:sp>
      <p:grpSp>
        <p:nvGrpSpPr>
          <p:cNvPr id="6" name="Grupo 5">
            <a:extLst>
              <a:ext uri="{FF2B5EF4-FFF2-40B4-BE49-F238E27FC236}">
                <a16:creationId xmlns:a16="http://schemas.microsoft.com/office/drawing/2014/main" xmlns="" id="{2D6B15F0-4EB6-4358-9903-F6E339571BCA}"/>
              </a:ext>
            </a:extLst>
          </p:cNvPr>
          <p:cNvGrpSpPr/>
          <p:nvPr/>
        </p:nvGrpSpPr>
        <p:grpSpPr>
          <a:xfrm>
            <a:off x="1460310" y="1437759"/>
            <a:ext cx="8366078" cy="4837082"/>
            <a:chOff x="1764337" y="1434996"/>
            <a:chExt cx="8184879" cy="4692006"/>
          </a:xfrm>
        </p:grpSpPr>
        <p:pic>
          <p:nvPicPr>
            <p:cNvPr id="3" name="Imagen 2">
              <a:extLst>
                <a:ext uri="{FF2B5EF4-FFF2-40B4-BE49-F238E27FC236}">
                  <a16:creationId xmlns:a16="http://schemas.microsoft.com/office/drawing/2014/main" xmlns="" id="{78B09479-A4A5-4AB9-AE35-312FB36B8B3B}"/>
                </a:ext>
              </a:extLst>
            </p:cNvPr>
            <p:cNvPicPr>
              <a:picLocks noChangeAspect="1"/>
            </p:cNvPicPr>
            <p:nvPr/>
          </p:nvPicPr>
          <p:blipFill rotWithShape="1">
            <a:blip r:embed="rId2"/>
            <a:srcRect l="38539" t="28092" r="18192" b="50000"/>
            <a:stretch/>
          </p:blipFill>
          <p:spPr>
            <a:xfrm>
              <a:off x="1764339" y="1434996"/>
              <a:ext cx="8184877" cy="2329961"/>
            </a:xfrm>
            <a:prstGeom prst="rect">
              <a:avLst/>
            </a:prstGeom>
          </p:spPr>
        </p:pic>
        <p:pic>
          <p:nvPicPr>
            <p:cNvPr id="5" name="Imagen 4">
              <a:extLst>
                <a:ext uri="{FF2B5EF4-FFF2-40B4-BE49-F238E27FC236}">
                  <a16:creationId xmlns:a16="http://schemas.microsoft.com/office/drawing/2014/main" xmlns="" id="{68F5422F-D271-4A9C-934F-B84BF35AE074}"/>
                </a:ext>
              </a:extLst>
            </p:cNvPr>
            <p:cNvPicPr>
              <a:picLocks noChangeAspect="1"/>
            </p:cNvPicPr>
            <p:nvPr/>
          </p:nvPicPr>
          <p:blipFill rotWithShape="1">
            <a:blip r:embed="rId3"/>
            <a:srcRect l="38619" t="68508" r="18396" b="19649"/>
            <a:stretch/>
          </p:blipFill>
          <p:spPr>
            <a:xfrm>
              <a:off x="1764337" y="4842682"/>
              <a:ext cx="8184878" cy="1284320"/>
            </a:xfrm>
            <a:prstGeom prst="rect">
              <a:avLst/>
            </a:prstGeom>
          </p:spPr>
        </p:pic>
        <p:pic>
          <p:nvPicPr>
            <p:cNvPr id="7" name="Imagen 6">
              <a:extLst>
                <a:ext uri="{FF2B5EF4-FFF2-40B4-BE49-F238E27FC236}">
                  <a16:creationId xmlns:a16="http://schemas.microsoft.com/office/drawing/2014/main" xmlns="" id="{C8BBC175-B1B0-4FFA-88B1-E213E302C315}"/>
                </a:ext>
              </a:extLst>
            </p:cNvPr>
            <p:cNvPicPr>
              <a:picLocks noChangeAspect="1"/>
            </p:cNvPicPr>
            <p:nvPr/>
          </p:nvPicPr>
          <p:blipFill rotWithShape="1">
            <a:blip r:embed="rId3"/>
            <a:srcRect l="38489" t="29211" r="18078" b="59839"/>
            <a:stretch/>
          </p:blipFill>
          <p:spPr>
            <a:xfrm>
              <a:off x="1764338" y="3764957"/>
              <a:ext cx="8184877" cy="1160226"/>
            </a:xfrm>
            <a:prstGeom prst="rect">
              <a:avLst/>
            </a:prstGeom>
          </p:spPr>
        </p:pic>
      </p:grpSp>
    </p:spTree>
    <p:extLst>
      <p:ext uri="{BB962C8B-B14F-4D97-AF65-F5344CB8AC3E}">
        <p14:creationId xmlns:p14="http://schemas.microsoft.com/office/powerpoint/2010/main" val="1523144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3E4FAB9A-A9BB-4127-A58F-23DE26B8F4B5}"/>
              </a:ext>
            </a:extLst>
          </p:cNvPr>
          <p:cNvSpPr txBox="1"/>
          <p:nvPr/>
        </p:nvSpPr>
        <p:spPr>
          <a:xfrm>
            <a:off x="845097" y="488827"/>
            <a:ext cx="5839841" cy="584775"/>
          </a:xfrm>
          <a:prstGeom prst="rect">
            <a:avLst/>
          </a:prstGeom>
          <a:noFill/>
        </p:spPr>
        <p:txBody>
          <a:bodyPr wrap="square" rtlCol="0">
            <a:spAutoFit/>
          </a:bodyPr>
          <a:lstStyle/>
          <a:p>
            <a:r>
              <a:rPr lang="es-CO" sz="3200" b="1" dirty="0">
                <a:solidFill>
                  <a:srgbClr val="00B050"/>
                </a:solidFill>
                <a:latin typeface="Lato" panose="020F0502020204030203" pitchFamily="34" charset="0"/>
                <a:ea typeface="Lato" panose="020F0502020204030203" pitchFamily="34" charset="0"/>
                <a:cs typeface="Lato" panose="020F0502020204030203" pitchFamily="34" charset="0"/>
              </a:rPr>
              <a:t>DOFA DEBILIDADES</a:t>
            </a:r>
          </a:p>
        </p:txBody>
      </p:sp>
      <p:sp>
        <p:nvSpPr>
          <p:cNvPr id="21" name="CuadroTexto 20">
            <a:extLst>
              <a:ext uri="{FF2B5EF4-FFF2-40B4-BE49-F238E27FC236}">
                <a16:creationId xmlns:a16="http://schemas.microsoft.com/office/drawing/2014/main" xmlns="" id="{D9A27E59-5320-48F0-9116-37AEF93E01A4}"/>
              </a:ext>
            </a:extLst>
          </p:cNvPr>
          <p:cNvSpPr txBox="1"/>
          <p:nvPr/>
        </p:nvSpPr>
        <p:spPr>
          <a:xfrm>
            <a:off x="845097" y="1567583"/>
            <a:ext cx="9035882" cy="4518801"/>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s-CO" sz="1600" dirty="0">
                <a:effectLst/>
                <a:ea typeface="Calibri" panose="020F0502020204030204" pitchFamily="34" charset="0"/>
                <a:cs typeface="Times New Roman" panose="02020603050405020304" pitchFamily="18" charset="0"/>
              </a:rPr>
              <a:t>Las piezas comunicativas manejadas por medios virtuales no se tiene el alcance a todos los sectores de la población, ya que algunos no cuentan con acceso a internet o no manejan estas herramientas</a:t>
            </a:r>
          </a:p>
          <a:p>
            <a:pPr marL="342900" lvl="0" indent="-342900">
              <a:lnSpc>
                <a:spcPct val="107000"/>
              </a:lnSpc>
              <a:spcAft>
                <a:spcPts val="800"/>
              </a:spcAft>
              <a:buFont typeface="Symbol" panose="05050102010706020507" pitchFamily="18" charset="2"/>
              <a:buChar char=""/>
            </a:pPr>
            <a:r>
              <a:rPr lang="es-CO" sz="1600" dirty="0">
                <a:effectLst/>
                <a:ea typeface="Calibri" panose="020F0502020204030204" pitchFamily="34" charset="0"/>
                <a:cs typeface="Times New Roman" panose="02020603050405020304" pitchFamily="18" charset="0"/>
              </a:rPr>
              <a:t>Los asistentes y participantes no consultan el informe de rendición de cuentas previamente al desarrollo de las audiencias.</a:t>
            </a:r>
          </a:p>
          <a:p>
            <a:pPr marL="342900" lvl="0" indent="-342900">
              <a:lnSpc>
                <a:spcPct val="107000"/>
              </a:lnSpc>
              <a:spcAft>
                <a:spcPts val="800"/>
              </a:spcAft>
              <a:buFont typeface="Symbol" panose="05050102010706020507" pitchFamily="18" charset="2"/>
              <a:buChar char=""/>
            </a:pPr>
            <a:r>
              <a:rPr lang="es-CO" sz="1600" dirty="0">
                <a:effectLst/>
                <a:ea typeface="Calibri" panose="020F0502020204030204" pitchFamily="34" charset="0"/>
                <a:cs typeface="Times New Roman" panose="02020603050405020304" pitchFamily="18" charset="0"/>
              </a:rPr>
              <a:t>Uso de instrumentos (encuestas y formatos de preguntas) de consulta a la ciudadanía. Se queda en la consulta y no se establecen compromisos al respecto.</a:t>
            </a:r>
          </a:p>
          <a:p>
            <a:pPr marL="342900" indent="-342900">
              <a:lnSpc>
                <a:spcPct val="107000"/>
              </a:lnSpc>
              <a:spcAft>
                <a:spcPts val="800"/>
              </a:spcAft>
              <a:buFont typeface="Symbol" panose="05050102010706020507" pitchFamily="18" charset="2"/>
              <a:buChar char=""/>
            </a:pPr>
            <a:r>
              <a:rPr lang="es-CO" sz="1600" dirty="0"/>
              <a:t>Pocos espacios de participación en la Audiencia de RC</a:t>
            </a:r>
          </a:p>
          <a:p>
            <a:pPr marL="342900" indent="-342900">
              <a:lnSpc>
                <a:spcPct val="107000"/>
              </a:lnSpc>
              <a:spcAft>
                <a:spcPts val="800"/>
              </a:spcAft>
              <a:buFont typeface="Symbol" panose="05050102010706020507" pitchFamily="18" charset="2"/>
              <a:buChar char=""/>
            </a:pPr>
            <a:r>
              <a:rPr lang="es-ES" sz="1600" dirty="0"/>
              <a:t>No todos los espacios de rendición de cuentas (mesas temáticas, reuniones zonales y eventos descentralizados) han sido documentados para su posterior evaluación</a:t>
            </a:r>
          </a:p>
          <a:p>
            <a:pPr marL="342900" indent="-342900">
              <a:lnSpc>
                <a:spcPct val="107000"/>
              </a:lnSpc>
              <a:spcAft>
                <a:spcPts val="800"/>
              </a:spcAft>
              <a:buFont typeface="Symbol" panose="05050102010706020507" pitchFamily="18" charset="2"/>
              <a:buChar char=""/>
            </a:pPr>
            <a:r>
              <a:rPr lang="es-ES" sz="1600" dirty="0"/>
              <a:t>Se deben apropiar los recursos para lograr mayor participación en los ejercicios de Rendición de Cuentas</a:t>
            </a:r>
          </a:p>
          <a:p>
            <a:pPr marL="342900" indent="-342900">
              <a:lnSpc>
                <a:spcPct val="107000"/>
              </a:lnSpc>
              <a:spcAft>
                <a:spcPts val="800"/>
              </a:spcAft>
              <a:buFont typeface="Symbol" panose="05050102010706020507" pitchFamily="18" charset="2"/>
              <a:buChar char=""/>
            </a:pPr>
            <a:r>
              <a:rPr lang="es-ES" sz="1600" dirty="0"/>
              <a:t>No se identifican de acuerdo a cada grupo de valor las necesidades de información</a:t>
            </a:r>
            <a:endParaRPr lang="es-CO" sz="1600" dirty="0">
              <a:latin typeface="+mj-lt"/>
            </a:endParaRPr>
          </a:p>
          <a:p>
            <a:pPr marL="342900" lvl="0" indent="-342900">
              <a:lnSpc>
                <a:spcPct val="107000"/>
              </a:lnSpc>
              <a:spcAft>
                <a:spcPts val="800"/>
              </a:spcAft>
              <a:buFont typeface="Symbol" panose="05050102010706020507" pitchFamily="18" charset="2"/>
              <a:buChar char=""/>
            </a:pPr>
            <a:endParaRPr lang="es-CO" sz="1600"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s-CO" dirty="0"/>
          </a:p>
        </p:txBody>
      </p:sp>
    </p:spTree>
    <p:extLst>
      <p:ext uri="{BB962C8B-B14F-4D97-AF65-F5344CB8AC3E}">
        <p14:creationId xmlns:p14="http://schemas.microsoft.com/office/powerpoint/2010/main" val="419969034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2333</TotalTime>
  <Words>2865</Words>
  <Application>Microsoft Office PowerPoint</Application>
  <PresentationFormat>Panorámica</PresentationFormat>
  <Paragraphs>417</Paragraphs>
  <Slides>33</Slides>
  <Notes>0</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33</vt:i4>
      </vt:variant>
    </vt:vector>
  </HeadingPairs>
  <TitlesOfParts>
    <vt:vector size="44" baseType="lpstr">
      <vt:lpstr>Arial</vt:lpstr>
      <vt:lpstr>Calibri</vt:lpstr>
      <vt:lpstr>Calibri Light</vt:lpstr>
      <vt:lpstr>Lato</vt:lpstr>
      <vt:lpstr>Montserrat</vt:lpstr>
      <vt:lpstr>Open Sans</vt:lpstr>
      <vt:lpstr>Symbol</vt:lpstr>
      <vt:lpstr>Times New Roman</vt:lpstr>
      <vt:lpstr>Work Sans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Dario Adolfo Barros Molina</dc:creator>
  <cp:lastModifiedBy>monitoreo</cp:lastModifiedBy>
  <cp:revision>90</cp:revision>
  <cp:lastPrinted>2022-04-26T14:54:45Z</cp:lastPrinted>
  <dcterms:created xsi:type="dcterms:W3CDTF">2017-08-24T00:22:46Z</dcterms:created>
  <dcterms:modified xsi:type="dcterms:W3CDTF">2023-08-11T20:21:27Z</dcterms:modified>
</cp:coreProperties>
</file>